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7" r:id="rId1"/>
  </p:sldMasterIdLst>
  <p:notesMasterIdLst>
    <p:notesMasterId r:id="rId35"/>
  </p:notesMasterIdLst>
  <p:handoutMasterIdLst>
    <p:handoutMasterId r:id="rId36"/>
  </p:handoutMasterIdLst>
  <p:sldIdLst>
    <p:sldId id="269" r:id="rId2"/>
    <p:sldId id="285" r:id="rId3"/>
    <p:sldId id="270" r:id="rId4"/>
    <p:sldId id="271" r:id="rId5"/>
    <p:sldId id="272" r:id="rId6"/>
    <p:sldId id="274" r:id="rId7"/>
    <p:sldId id="275" r:id="rId8"/>
    <p:sldId id="276" r:id="rId9"/>
    <p:sldId id="288" r:id="rId10"/>
    <p:sldId id="289" r:id="rId11"/>
    <p:sldId id="279" r:id="rId12"/>
    <p:sldId id="277" r:id="rId13"/>
    <p:sldId id="286" r:id="rId14"/>
    <p:sldId id="287"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8" r:id="rId28"/>
    <p:sldId id="303" r:id="rId29"/>
    <p:sldId id="304" r:id="rId30"/>
    <p:sldId id="305" r:id="rId31"/>
    <p:sldId id="306" r:id="rId32"/>
    <p:sldId id="307" r:id="rId33"/>
    <p:sldId id="273" r:id="rId3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オープニング" id="{CCAE6131-3FF1-9A4A-B637-A279ADA5E45B}">
          <p14:sldIdLst>
            <p14:sldId id="269"/>
            <p14:sldId id="285"/>
          </p14:sldIdLst>
        </p14:section>
        <p14:section name="問題" id="{C90AD6B0-126E-9345-BF94-837F951FA3EC}">
          <p14:sldIdLst>
            <p14:sldId id="270"/>
            <p14:sldId id="271"/>
            <p14:sldId id="272"/>
            <p14:sldId id="274"/>
            <p14:sldId id="275"/>
            <p14:sldId id="276"/>
            <p14:sldId id="288"/>
            <p14:sldId id="289"/>
            <p14:sldId id="279"/>
            <p14:sldId id="277"/>
            <p14:sldId id="286"/>
            <p14:sldId id="287"/>
            <p14:sldId id="290"/>
            <p14:sldId id="291"/>
            <p14:sldId id="292"/>
            <p14:sldId id="293"/>
            <p14:sldId id="294"/>
            <p14:sldId id="295"/>
            <p14:sldId id="296"/>
            <p14:sldId id="297"/>
            <p14:sldId id="298"/>
            <p14:sldId id="299"/>
            <p14:sldId id="300"/>
            <p14:sldId id="301"/>
            <p14:sldId id="308"/>
            <p14:sldId id="303"/>
            <p14:sldId id="304"/>
            <p14:sldId id="305"/>
            <p14:sldId id="306"/>
            <p14:sldId id="307"/>
          </p14:sldIdLst>
        </p14:section>
        <p14:section name="エンディング" id="{BD6B5723-0D98-B648-B335-E2C43CA02FFB}">
          <p14:sldIdLst>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47" autoAdjust="0"/>
    <p:restoredTop sz="94660"/>
  </p:normalViewPr>
  <p:slideViewPr>
    <p:cSldViewPr snapToGrid="0" snapToObjects="1">
      <p:cViewPr varScale="1">
        <p:scale>
          <a:sx n="83" d="100"/>
          <a:sy n="83" d="100"/>
        </p:scale>
        <p:origin x="88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1434" tIns="45716" rIns="91434" bIns="45716" rtlCol="0"/>
          <a:lstStyle>
            <a:lvl1pPr algn="r">
              <a:defRPr sz="1200"/>
            </a:lvl1pPr>
          </a:lstStyle>
          <a:p>
            <a:fld id="{2493F740-C9E9-4E58-8337-9B6B3037DFD0}" type="datetimeFigureOut">
              <a:rPr kumimoji="1" lang="ja-JP" altLang="en-US" smtClean="0"/>
              <a:t>2023/3/10</a:t>
            </a:fld>
            <a:endParaRPr kumimoji="1" lang="ja-JP" altLang="en-US"/>
          </a:p>
        </p:txBody>
      </p:sp>
      <p:sp>
        <p:nvSpPr>
          <p:cNvPr id="4" name="フッター プレースホルダー 3"/>
          <p:cNvSpPr>
            <a:spLocks noGrp="1"/>
          </p:cNvSpPr>
          <p:nvPr>
            <p:ph type="ftr" sz="quarter" idx="2"/>
          </p:nvPr>
        </p:nvSpPr>
        <p:spPr>
          <a:xfrm>
            <a:off x="1" y="9440648"/>
            <a:ext cx="2949787" cy="498692"/>
          </a:xfrm>
          <a:prstGeom prst="rect">
            <a:avLst/>
          </a:prstGeom>
        </p:spPr>
        <p:txBody>
          <a:bodyPr vert="horz" lIns="91434" tIns="45716" rIns="91434"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8"/>
            <a:ext cx="2949787" cy="498692"/>
          </a:xfrm>
          <a:prstGeom prst="rect">
            <a:avLst/>
          </a:prstGeom>
        </p:spPr>
        <p:txBody>
          <a:bodyPr vert="horz" lIns="91434" tIns="45716" rIns="91434" bIns="45716" rtlCol="0" anchor="b"/>
          <a:lstStyle>
            <a:lvl1pPr algn="r">
              <a:defRPr sz="1200"/>
            </a:lvl1pPr>
          </a:lstStyle>
          <a:p>
            <a:fld id="{B714C8DA-D4AC-4B02-8168-F149509BD383}" type="slidenum">
              <a:rPr kumimoji="1" lang="ja-JP" altLang="en-US" smtClean="0"/>
              <a:t>‹#›</a:t>
            </a:fld>
            <a:endParaRPr kumimoji="1" lang="ja-JP" altLang="en-US"/>
          </a:p>
        </p:txBody>
      </p:sp>
    </p:spTree>
    <p:extLst>
      <p:ext uri="{BB962C8B-B14F-4D97-AF65-F5344CB8AC3E}">
        <p14:creationId xmlns:p14="http://schemas.microsoft.com/office/powerpoint/2010/main" val="2132912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6"/>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6"/>
          </a:xfrm>
          <a:prstGeom prst="rect">
            <a:avLst/>
          </a:prstGeom>
        </p:spPr>
        <p:txBody>
          <a:bodyPr vert="horz" lIns="91434" tIns="45716" rIns="91434" bIns="45716" rtlCol="0"/>
          <a:lstStyle>
            <a:lvl1pPr algn="r">
              <a:defRPr sz="1200"/>
            </a:lvl1pPr>
          </a:lstStyle>
          <a:p>
            <a:fld id="{F433820D-7715-C943-A7B4-0182A36D47AC}" type="datetimeFigureOut">
              <a:rPr kumimoji="1" lang="ja-JP" altLang="en-US" smtClean="0"/>
              <a:t>2023/3/10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4" tIns="45716" rIns="91434" bIns="45716"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3"/>
          </a:xfrm>
          <a:prstGeom prst="rect">
            <a:avLst/>
          </a:prstGeom>
        </p:spPr>
        <p:txBody>
          <a:bodyPr vert="horz" lIns="91434" tIns="45716" rIns="91434"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6"/>
          </a:xfrm>
          <a:prstGeom prst="rect">
            <a:avLst/>
          </a:prstGeom>
        </p:spPr>
        <p:txBody>
          <a:bodyPr vert="horz" lIns="91434" tIns="45716" rIns="91434"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6"/>
          </a:xfrm>
          <a:prstGeom prst="rect">
            <a:avLst/>
          </a:prstGeom>
        </p:spPr>
        <p:txBody>
          <a:bodyPr vert="horz" lIns="91434" tIns="45716" rIns="91434" bIns="45716" rtlCol="0" anchor="b"/>
          <a:lstStyle>
            <a:lvl1pPr algn="r">
              <a:defRPr sz="1200"/>
            </a:lvl1pPr>
          </a:lstStyle>
          <a:p>
            <a:fld id="{F0EFF6FD-1388-5446-AAF3-FE98F6669446}" type="slidenum">
              <a:rPr kumimoji="1" lang="ja-JP" altLang="en-US" smtClean="0"/>
              <a:t>‹#›</a:t>
            </a:fld>
            <a:endParaRPr kumimoji="1" lang="ja-JP" altLang="en-US"/>
          </a:p>
        </p:txBody>
      </p:sp>
    </p:spTree>
    <p:extLst>
      <p:ext uri="{BB962C8B-B14F-4D97-AF65-F5344CB8AC3E}">
        <p14:creationId xmlns:p14="http://schemas.microsoft.com/office/powerpoint/2010/main" val="85150294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358216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174590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280EB45-37D0-DB4E-98D8-A6BAE53DFB39}"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211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1712148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280EB45-37D0-DB4E-98D8-A6BAE53DFB39}"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9352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689289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3915804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376521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366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348827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422762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30730117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35877116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200845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343764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4765963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12340F2-E7C3-C041-A83C-106C551B296D}" type="datetimeFigureOut">
              <a:rPr kumimoji="1" lang="ja-JP" altLang="en-US" smtClean="0"/>
              <a:t>2023/3/10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180099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12340F2-E7C3-C041-A83C-106C551B296D}" type="datetimeFigureOut">
              <a:rPr kumimoji="1" lang="ja-JP" altLang="en-US" smtClean="0"/>
              <a:t>2023/3/10</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280EB45-37D0-DB4E-98D8-A6BAE53DFB39}" type="slidenum">
              <a:rPr kumimoji="1" lang="ja-JP" altLang="en-US" smtClean="0"/>
              <a:t>‹#›</a:t>
            </a:fld>
            <a:endParaRPr kumimoji="1" lang="ja-JP" altLang="en-US"/>
          </a:p>
        </p:txBody>
      </p:sp>
    </p:spTree>
    <p:extLst>
      <p:ext uri="{BB962C8B-B14F-4D97-AF65-F5344CB8AC3E}">
        <p14:creationId xmlns:p14="http://schemas.microsoft.com/office/powerpoint/2010/main" val="399629317"/>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3_クイズ_構成_150904-36.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171" y="2887363"/>
            <a:ext cx="1437159" cy="1437159"/>
          </a:xfrm>
          <a:prstGeom prst="rect">
            <a:avLst/>
          </a:prstGeom>
          <a:effectLst>
            <a:outerShdw blurRad="254000" dir="2700000" algn="tl" rotWithShape="0">
              <a:schemeClr val="bg1"/>
            </a:outerShdw>
          </a:effectLst>
        </p:spPr>
      </p:pic>
      <p:pic>
        <p:nvPicPr>
          <p:cNvPr id="6" name="図 5" descr="3_クイズ_構成_150904-3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22827" y="2887363"/>
            <a:ext cx="1343738" cy="1343738"/>
          </a:xfrm>
          <a:prstGeom prst="rect">
            <a:avLst/>
          </a:prstGeom>
          <a:effectLst>
            <a:outerShdw blurRad="254000" dir="2700000" algn="tl" rotWithShape="0">
              <a:schemeClr val="bg1"/>
            </a:outerShdw>
          </a:effectLst>
        </p:spPr>
      </p:pic>
      <p:sp>
        <p:nvSpPr>
          <p:cNvPr id="11" name="テキスト ボックス 10"/>
          <p:cNvSpPr txBox="1"/>
          <p:nvPr/>
        </p:nvSpPr>
        <p:spPr>
          <a:xfrm>
            <a:off x="742171" y="1355241"/>
            <a:ext cx="8207865" cy="3662541"/>
          </a:xfrm>
          <a:prstGeom prst="rect">
            <a:avLst/>
          </a:prstGeom>
          <a:noFill/>
          <a:ln w="57150">
            <a:noFill/>
          </a:ln>
        </p:spPr>
        <p:txBody>
          <a:bodyPr wrap="square" rtlCol="0">
            <a:spAutoFit/>
          </a:bodyPr>
          <a:lstStyle/>
          <a:p>
            <a:r>
              <a:rPr kumimoji="1" lang="ja-JP" altLang="en-US" sz="8800" b="1" dirty="0">
                <a:solidFill>
                  <a:srgbClr val="FF0000"/>
                </a:solidFill>
                <a:effectLst>
                  <a:outerShdw blurRad="38100" dist="38100" dir="2700000" algn="tl">
                    <a:srgbClr val="000000">
                      <a:alpha val="43137"/>
                    </a:srgbClr>
                  </a:outerShdw>
                </a:effectLst>
              </a:rPr>
              <a:t>住宅</a:t>
            </a:r>
            <a:r>
              <a:rPr kumimoji="1" lang="ja-JP" altLang="en-US" sz="8800" b="1" dirty="0" smtClean="0">
                <a:solidFill>
                  <a:srgbClr val="FF0000"/>
                </a:solidFill>
                <a:effectLst>
                  <a:outerShdw blurRad="38100" dist="38100" dir="2700000" algn="tl">
                    <a:srgbClr val="000000">
                      <a:alpha val="43137"/>
                    </a:srgbClr>
                  </a:outerShdw>
                </a:effectLst>
              </a:rPr>
              <a:t>防火クイズ</a:t>
            </a:r>
            <a:r>
              <a:rPr kumimoji="1" lang="ja-JP" altLang="en-US" sz="8800" b="1" dirty="0">
                <a:solidFill>
                  <a:srgbClr val="FF0000"/>
                </a:solidFill>
                <a:effectLst>
                  <a:outerShdw blurRad="38100" dist="38100" dir="2700000" algn="tl">
                    <a:srgbClr val="000000">
                      <a:alpha val="43137"/>
                    </a:srgbClr>
                  </a:outerShdw>
                </a:effectLst>
              </a:rPr>
              <a:t>　</a:t>
            </a:r>
            <a:r>
              <a:rPr kumimoji="1" lang="ja-JP" altLang="en-US" sz="8800" b="1" dirty="0" smtClean="0">
                <a:solidFill>
                  <a:srgbClr val="FF0000"/>
                </a:solidFill>
                <a:effectLst>
                  <a:outerShdw blurRad="38100" dist="38100" dir="2700000" algn="tl">
                    <a:srgbClr val="000000">
                      <a:alpha val="43137"/>
                    </a:srgbClr>
                  </a:outerShdw>
                </a:effectLst>
              </a:rPr>
              <a:t>　　</a:t>
            </a:r>
            <a:endParaRPr kumimoji="1" lang="en-US" altLang="ja-JP" sz="8800" b="1" dirty="0" smtClean="0">
              <a:solidFill>
                <a:srgbClr val="FF0000"/>
              </a:solidFill>
              <a:effectLst>
                <a:outerShdw blurRad="38100" dist="38100" dir="2700000" algn="tl">
                  <a:srgbClr val="000000">
                    <a:alpha val="43137"/>
                  </a:srgbClr>
                </a:outerShdw>
              </a:effectLst>
            </a:endParaRPr>
          </a:p>
          <a:p>
            <a:r>
              <a:rPr kumimoji="1" lang="ja-JP" altLang="en-US" sz="7200" b="1" dirty="0">
                <a:ln w="6600">
                  <a:solidFill>
                    <a:schemeClr val="accent2"/>
                  </a:solidFill>
                  <a:prstDash val="solid"/>
                </a:ln>
                <a:solidFill>
                  <a:srgbClr val="FF0000"/>
                </a:solidFill>
                <a:effectLst>
                  <a:outerShdw blurRad="38100" dist="38100" dir="2700000" algn="tl">
                    <a:srgbClr val="000000">
                      <a:alpha val="43137"/>
                    </a:srgbClr>
                  </a:outerShdw>
                </a:effectLst>
              </a:rPr>
              <a:t>　</a:t>
            </a:r>
            <a:r>
              <a:rPr kumimoji="1" lang="ja-JP" altLang="en-US" sz="7200" b="1" dirty="0" smtClean="0">
                <a:ln w="6600">
                  <a:solidFill>
                    <a:schemeClr val="accent2"/>
                  </a:solidFill>
                  <a:prstDash val="solid"/>
                </a:ln>
                <a:solidFill>
                  <a:srgbClr val="FF0000"/>
                </a:solidFill>
                <a:effectLst>
                  <a:outerShdw blurRad="38100" dist="38100" dir="2700000" algn="tl">
                    <a:srgbClr val="000000">
                      <a:alpha val="43137"/>
                    </a:srgbClr>
                  </a:outerShdw>
                </a:effectLst>
              </a:rPr>
              <a:t>　   </a:t>
            </a:r>
            <a:r>
              <a:rPr kumimoji="1" lang="ja-JP" altLang="en-US" sz="4800" b="1" dirty="0" smtClean="0">
                <a:ln w="6600">
                  <a:solidFill>
                    <a:schemeClr val="accent2"/>
                  </a:solidFill>
                  <a:prstDash val="solid"/>
                </a:ln>
                <a:solidFill>
                  <a:srgbClr val="FFFFFF"/>
                </a:solidFill>
                <a:effectLst>
                  <a:outerShdw dist="38100" dir="2700000" algn="tl" rotWithShape="0">
                    <a:schemeClr val="accent2"/>
                  </a:outerShdw>
                </a:effectLst>
              </a:rPr>
              <a:t>全１０問</a:t>
            </a:r>
            <a:endParaRPr kumimoji="1" lang="en-US" altLang="ja-JP" sz="4800" b="1" dirty="0" smtClean="0">
              <a:ln w="6600">
                <a:solidFill>
                  <a:schemeClr val="accent2"/>
                </a:solidFill>
                <a:prstDash val="solid"/>
              </a:ln>
              <a:solidFill>
                <a:srgbClr val="FFFFFF"/>
              </a:solidFill>
              <a:effectLst>
                <a:outerShdw dist="38100" dir="2700000" algn="tl" rotWithShape="0">
                  <a:schemeClr val="accent2"/>
                </a:outerShdw>
              </a:effectLst>
            </a:endParaRPr>
          </a:p>
          <a:p>
            <a:pPr algn="ctr"/>
            <a:endParaRPr kumimoji="1" lang="en-US" altLang="ja-JP" sz="7200" b="1" dirty="0" smtClean="0">
              <a:solidFill>
                <a:srgbClr val="FF0000"/>
              </a:solidFill>
              <a:effectLst>
                <a:outerShdw blurRad="38100" dist="38100" dir="2700000" algn="tl">
                  <a:srgbClr val="000000">
                    <a:alpha val="43137"/>
                  </a:srgbClr>
                </a:outerShdw>
              </a:effectLst>
            </a:endParaRPr>
          </a:p>
        </p:txBody>
      </p:sp>
      <p:sp>
        <p:nvSpPr>
          <p:cNvPr id="13" name="テキスト ボックス 12"/>
          <p:cNvSpPr txBox="1"/>
          <p:nvPr/>
        </p:nvSpPr>
        <p:spPr>
          <a:xfrm>
            <a:off x="1777920" y="5516194"/>
            <a:ext cx="5724644" cy="646331"/>
          </a:xfrm>
          <a:prstGeom prst="rect">
            <a:avLst/>
          </a:prstGeom>
          <a:noFill/>
        </p:spPr>
        <p:txBody>
          <a:bodyPr wrap="none" rtlCol="0">
            <a:spAutoFit/>
          </a:bodyPr>
          <a:lstStyle/>
          <a:p>
            <a:r>
              <a:rPr kumimoji="1" lang="ja-JP" altLang="en-US" sz="3600" dirty="0" smtClean="0"/>
              <a:t>さいたま市消防局　予防課</a:t>
            </a:r>
            <a:endParaRPr kumimoji="1" lang="ja-JP" altLang="en-US" sz="36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214613" y="3939801"/>
            <a:ext cx="5262979" cy="769441"/>
          </a:xfrm>
          <a:prstGeom prst="rect">
            <a:avLst/>
          </a:prstGeom>
          <a:noFill/>
        </p:spPr>
        <p:txBody>
          <a:bodyPr wrap="none" rtlCol="0">
            <a:spAutoFit/>
          </a:bodyPr>
          <a:lstStyle/>
          <a:p>
            <a:r>
              <a:rPr kumimoji="1" lang="ja-JP" altLang="en-US" sz="4400" dirty="0" smtClean="0"/>
              <a:t>～</a:t>
            </a:r>
            <a:r>
              <a:rPr kumimoji="1" lang="ja-JP" altLang="en-US" sz="4400" b="1" dirty="0" smtClean="0">
                <a:ln w="22225">
                  <a:solidFill>
                    <a:schemeClr val="accent2"/>
                  </a:solidFill>
                  <a:prstDash val="solid"/>
                </a:ln>
                <a:solidFill>
                  <a:schemeClr val="accent2">
                    <a:lumMod val="40000"/>
                    <a:lumOff val="60000"/>
                  </a:schemeClr>
                </a:solidFill>
              </a:rPr>
              <a:t>住宅</a:t>
            </a:r>
            <a:r>
              <a:rPr kumimoji="1" lang="ja-JP" altLang="en-US" sz="4400" b="1" i="1" dirty="0" smtClean="0">
                <a:ln w="22225">
                  <a:solidFill>
                    <a:schemeClr val="accent2"/>
                  </a:solidFill>
                  <a:prstDash val="solid"/>
                </a:ln>
                <a:solidFill>
                  <a:schemeClr val="accent2">
                    <a:lumMod val="40000"/>
                    <a:lumOff val="60000"/>
                  </a:schemeClr>
                </a:solidFill>
              </a:rPr>
              <a:t>火災予防編</a:t>
            </a:r>
            <a:r>
              <a:rPr kumimoji="1" lang="ja-JP" altLang="en-US" sz="4400" dirty="0" smtClean="0"/>
              <a:t>～</a:t>
            </a:r>
            <a:endParaRPr kumimoji="1" lang="ja-JP" altLang="en-US" sz="4400" dirty="0"/>
          </a:p>
        </p:txBody>
      </p:sp>
      <p:sp>
        <p:nvSpPr>
          <p:cNvPr id="3" name="正方形/長方形 2"/>
          <p:cNvSpPr/>
          <p:nvPr/>
        </p:nvSpPr>
        <p:spPr>
          <a:xfrm>
            <a:off x="5726545" y="96703"/>
            <a:ext cx="2484714" cy="1258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solidFill>
              </a:ln>
              <a:noFill/>
            </a:endParaRP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8836" y="112818"/>
            <a:ext cx="1242423" cy="1242423"/>
          </a:xfrm>
          <a:prstGeom prst="rect">
            <a:avLst/>
          </a:prstGeom>
        </p:spPr>
      </p:pic>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0436" y="300993"/>
            <a:ext cx="1316050" cy="985588"/>
          </a:xfrm>
          <a:prstGeom prst="rect">
            <a:avLst/>
          </a:prstGeom>
        </p:spPr>
      </p:pic>
    </p:spTree>
    <p:extLst>
      <p:ext uri="{BB962C8B-B14F-4D97-AF65-F5344CB8AC3E}">
        <p14:creationId xmlns:p14="http://schemas.microsoft.com/office/powerpoint/2010/main" val="232901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35">
                                          <p:stCondLst>
                                            <p:cond delay="0"/>
                                          </p:stCondLst>
                                        </p:cTn>
                                        <p:tgtEl>
                                          <p:spTgt spid="5"/>
                                        </p:tgtEl>
                                      </p:cBhvr>
                                    </p:animEffect>
                                    <p:anim calcmode="lin" valueType="num">
                                      <p:cBhvr>
                                        <p:cTn id="8"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3" dur="20">
                                          <p:stCondLst>
                                            <p:cond delay="488"/>
                                          </p:stCondLst>
                                        </p:cTn>
                                        <p:tgtEl>
                                          <p:spTgt spid="5"/>
                                        </p:tgtEl>
                                      </p:cBhvr>
                                      <p:to x="100000" y="60000"/>
                                    </p:animScale>
                                    <p:animScale>
                                      <p:cBhvr>
                                        <p:cTn id="14" dur="125" decel="50000">
                                          <p:stCondLst>
                                            <p:cond delay="507"/>
                                          </p:stCondLst>
                                        </p:cTn>
                                        <p:tgtEl>
                                          <p:spTgt spid="5"/>
                                        </p:tgtEl>
                                      </p:cBhvr>
                                      <p:to x="100000" y="100000"/>
                                    </p:animScale>
                                    <p:animScale>
                                      <p:cBhvr>
                                        <p:cTn id="15" dur="20">
                                          <p:stCondLst>
                                            <p:cond delay="984"/>
                                          </p:stCondLst>
                                        </p:cTn>
                                        <p:tgtEl>
                                          <p:spTgt spid="5"/>
                                        </p:tgtEl>
                                      </p:cBhvr>
                                      <p:to x="100000" y="80000"/>
                                    </p:animScale>
                                    <p:animScale>
                                      <p:cBhvr>
                                        <p:cTn id="16" dur="125" decel="50000">
                                          <p:stCondLst>
                                            <p:cond delay="1004"/>
                                          </p:stCondLst>
                                        </p:cTn>
                                        <p:tgtEl>
                                          <p:spTgt spid="5"/>
                                        </p:tgtEl>
                                      </p:cBhvr>
                                      <p:to x="100000" y="100000"/>
                                    </p:animScale>
                                    <p:animScale>
                                      <p:cBhvr>
                                        <p:cTn id="17" dur="20">
                                          <p:stCondLst>
                                            <p:cond delay="1232"/>
                                          </p:stCondLst>
                                        </p:cTn>
                                        <p:tgtEl>
                                          <p:spTgt spid="5"/>
                                        </p:tgtEl>
                                      </p:cBhvr>
                                      <p:to x="100000" y="90000"/>
                                    </p:animScale>
                                    <p:animScale>
                                      <p:cBhvr>
                                        <p:cTn id="18" dur="125" decel="50000">
                                          <p:stCondLst>
                                            <p:cond delay="1251"/>
                                          </p:stCondLst>
                                        </p:cTn>
                                        <p:tgtEl>
                                          <p:spTgt spid="5"/>
                                        </p:tgtEl>
                                      </p:cBhvr>
                                      <p:to x="100000" y="100000"/>
                                    </p:animScale>
                                    <p:animScale>
                                      <p:cBhvr>
                                        <p:cTn id="19" dur="20">
                                          <p:stCondLst>
                                            <p:cond delay="1356"/>
                                          </p:stCondLst>
                                        </p:cTn>
                                        <p:tgtEl>
                                          <p:spTgt spid="5"/>
                                        </p:tgtEl>
                                      </p:cBhvr>
                                      <p:to x="100000" y="95000"/>
                                    </p:animScale>
                                    <p:animScale>
                                      <p:cBhvr>
                                        <p:cTn id="20" dur="125" decel="50000">
                                          <p:stCondLst>
                                            <p:cond delay="1376"/>
                                          </p:stCondLst>
                                        </p:cTn>
                                        <p:tgtEl>
                                          <p:spTgt spid="5"/>
                                        </p:tgtEl>
                                      </p:cBhvr>
                                      <p:to x="100000" y="100000"/>
                                    </p:animScale>
                                  </p:childTnLst>
                                </p:cTn>
                              </p:par>
                            </p:childTnLst>
                          </p:cTn>
                        </p:par>
                        <p:par>
                          <p:cTn id="21" fill="hold">
                            <p:stCondLst>
                              <p:cond delay="1501"/>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435">
                                          <p:stCondLst>
                                            <p:cond delay="0"/>
                                          </p:stCondLst>
                                        </p:cTn>
                                        <p:tgtEl>
                                          <p:spTgt spid="6"/>
                                        </p:tgtEl>
                                      </p:cBhvr>
                                    </p:animEffect>
                                    <p:anim calcmode="lin" valueType="num">
                                      <p:cBhvr>
                                        <p:cTn id="25"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28"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29"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30" dur="20">
                                          <p:stCondLst>
                                            <p:cond delay="488"/>
                                          </p:stCondLst>
                                        </p:cTn>
                                        <p:tgtEl>
                                          <p:spTgt spid="6"/>
                                        </p:tgtEl>
                                      </p:cBhvr>
                                      <p:to x="100000" y="60000"/>
                                    </p:animScale>
                                    <p:animScale>
                                      <p:cBhvr>
                                        <p:cTn id="31" dur="125" decel="50000">
                                          <p:stCondLst>
                                            <p:cond delay="507"/>
                                          </p:stCondLst>
                                        </p:cTn>
                                        <p:tgtEl>
                                          <p:spTgt spid="6"/>
                                        </p:tgtEl>
                                      </p:cBhvr>
                                      <p:to x="100000" y="100000"/>
                                    </p:animScale>
                                    <p:animScale>
                                      <p:cBhvr>
                                        <p:cTn id="32" dur="20">
                                          <p:stCondLst>
                                            <p:cond delay="984"/>
                                          </p:stCondLst>
                                        </p:cTn>
                                        <p:tgtEl>
                                          <p:spTgt spid="6"/>
                                        </p:tgtEl>
                                      </p:cBhvr>
                                      <p:to x="100000" y="80000"/>
                                    </p:animScale>
                                    <p:animScale>
                                      <p:cBhvr>
                                        <p:cTn id="33" dur="125" decel="50000">
                                          <p:stCondLst>
                                            <p:cond delay="1004"/>
                                          </p:stCondLst>
                                        </p:cTn>
                                        <p:tgtEl>
                                          <p:spTgt spid="6"/>
                                        </p:tgtEl>
                                      </p:cBhvr>
                                      <p:to x="100000" y="100000"/>
                                    </p:animScale>
                                    <p:animScale>
                                      <p:cBhvr>
                                        <p:cTn id="34" dur="20">
                                          <p:stCondLst>
                                            <p:cond delay="1232"/>
                                          </p:stCondLst>
                                        </p:cTn>
                                        <p:tgtEl>
                                          <p:spTgt spid="6"/>
                                        </p:tgtEl>
                                      </p:cBhvr>
                                      <p:to x="100000" y="90000"/>
                                    </p:animScale>
                                    <p:animScale>
                                      <p:cBhvr>
                                        <p:cTn id="35" dur="125" decel="50000">
                                          <p:stCondLst>
                                            <p:cond delay="1251"/>
                                          </p:stCondLst>
                                        </p:cTn>
                                        <p:tgtEl>
                                          <p:spTgt spid="6"/>
                                        </p:tgtEl>
                                      </p:cBhvr>
                                      <p:to x="100000" y="100000"/>
                                    </p:animScale>
                                    <p:animScale>
                                      <p:cBhvr>
                                        <p:cTn id="36" dur="20">
                                          <p:stCondLst>
                                            <p:cond delay="1356"/>
                                          </p:stCondLst>
                                        </p:cTn>
                                        <p:tgtEl>
                                          <p:spTgt spid="6"/>
                                        </p:tgtEl>
                                      </p:cBhvr>
                                      <p:to x="100000" y="95000"/>
                                    </p:animScale>
                                    <p:animScale>
                                      <p:cBhvr>
                                        <p:cTn id="37" dur="125" decel="50000">
                                          <p:stCondLst>
                                            <p:cond delay="137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97110" y="1720563"/>
            <a:ext cx="7879080" cy="2400657"/>
          </a:xfrm>
          <a:prstGeom prst="rect">
            <a:avLst/>
          </a:prstGeom>
          <a:noFill/>
          <a:effectLst>
            <a:outerShdw blurRad="254000" dir="2700000" algn="tl" rotWithShape="0">
              <a:schemeClr val="bg1"/>
            </a:outerShdw>
          </a:effectLst>
        </p:spPr>
        <p:txBody>
          <a:bodyPr wrap="none" rtlCol="0">
            <a:spAutoFit/>
          </a:bodyPr>
          <a:lstStyle/>
          <a:p>
            <a:pPr algn="ctr"/>
            <a:r>
              <a:rPr lang="ja-JP" altLang="en-US" sz="15000" b="1" dirty="0" smtClean="0">
                <a:latin typeface="メイリオ"/>
                <a:ea typeface="メイリオ"/>
                <a:cs typeface="メイリオ"/>
              </a:rPr>
              <a:t>結果発表</a:t>
            </a:r>
            <a:endParaRPr kumimoji="1" lang="ja-JP" altLang="en-US" sz="15000" b="1" dirty="0">
              <a:latin typeface="メイリオ"/>
              <a:ea typeface="メイリオ"/>
              <a:cs typeface="メイリオ"/>
            </a:endParaRPr>
          </a:p>
        </p:txBody>
      </p:sp>
      <p:pic>
        <p:nvPicPr>
          <p:cNvPr id="3" name="SE_ドラムロー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6993" y="5444079"/>
            <a:ext cx="812800" cy="812800"/>
          </a:xfrm>
          <a:prstGeom prst="rect">
            <a:avLst/>
          </a:prstGeom>
        </p:spPr>
      </p:pic>
      <p:pic>
        <p:nvPicPr>
          <p:cNvPr id="5" name="図 4" descr="3_クイズ_構成_150904-3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14446" y="366598"/>
            <a:ext cx="5493118" cy="5493118"/>
          </a:xfrm>
          <a:prstGeom prst="rect">
            <a:avLst/>
          </a:prstGeom>
          <a:effectLst>
            <a:outerShdw blurRad="254000" dir="2700000" algn="tl" rotWithShape="0">
              <a:schemeClr val="bg1"/>
            </a:outerShdw>
          </a:effec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056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childTnLst>
                                </p:cTn>
                              </p:par>
                              <p:par>
                                <p:cTn id="9" presetID="10" presetClass="exit" presetSubtype="0" fill="hold" grpId="1" nodeType="withEffect">
                                  <p:stCondLst>
                                    <p:cond delay="200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par>
                                <p:cTn id="12" presetID="1" presetClass="mediacall" presetSubtype="0" fill="hold" nodeType="withEffect">
                                  <p:stCondLst>
                                    <p:cond delay="2500"/>
                                  </p:stCondLst>
                                  <p:childTnLst>
                                    <p:cmd type="call" cmd="playFrom(0.0)">
                                      <p:cBhvr>
                                        <p:cTn id="13" dur="8071" fill="hold"/>
                                        <p:tgtEl>
                                          <p:spTgt spid="3"/>
                                        </p:tgtEl>
                                      </p:cBhvr>
                                    </p:cmd>
                                  </p:childTnLst>
                                </p:cTn>
                              </p:par>
                            </p:childTnLst>
                          </p:cTn>
                        </p:par>
                        <p:par>
                          <p:cTn id="14" fill="hold">
                            <p:stCondLst>
                              <p:cond delay="10571"/>
                            </p:stCondLst>
                            <p:childTnLst>
                              <p:par>
                                <p:cTn id="15" presetID="49" presetClass="entr" presetSubtype="0" de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8071" fill="hold"/>
                                        <p:tgtEl>
                                          <p:spTgt spid="3"/>
                                        </p:tgtEl>
                                      </p:cBhvr>
                                    </p:cmd>
                                  </p:childTnLst>
                                </p:cTn>
                              </p:par>
                            </p:childTnLst>
                          </p:cTn>
                        </p:par>
                      </p:childTnLst>
                    </p:cTn>
                  </p:par>
                </p:childTnLst>
              </p:cTn>
              <p:nextCondLst>
                <p:cond evt="onClick" delay="0">
                  <p:tgtEl>
                    <p:spTgt spid="3"/>
                  </p:tgtEl>
                </p:cond>
              </p:nextCondLst>
            </p:seq>
            <p:audio>
              <p:cMediaNode vol="80000" showWhenStopped="0">
                <p:cTn id="26" fill="hold" display="0">
                  <p:stCondLst>
                    <p:cond delay="indefinite"/>
                  </p:stCondLst>
                  <p:endCondLst>
                    <p:cond evt="onStopAudio" delay="0">
                      <p:tgtEl>
                        <p:sldTgt/>
                      </p:tgtEl>
                    </p:cond>
                  </p:endCondLst>
                </p:cTn>
                <p:tgtEl>
                  <p:spTgt spid="3"/>
                </p:tgtEl>
              </p:cMediaNode>
            </p:audio>
          </p:childTnLst>
        </p:cTn>
      </p:par>
    </p:tnLst>
    <p:bldLst>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図形グループ 5"/>
          <p:cNvGrpSpPr/>
          <p:nvPr/>
        </p:nvGrpSpPr>
        <p:grpSpPr>
          <a:xfrm>
            <a:off x="789743" y="333794"/>
            <a:ext cx="7559040" cy="6083808"/>
            <a:chOff x="789743" y="333794"/>
            <a:chExt cx="7559040" cy="6083808"/>
          </a:xfrm>
        </p:grpSpPr>
        <p:grpSp>
          <p:nvGrpSpPr>
            <p:cNvPr id="5" name="図形グループ 4"/>
            <p:cNvGrpSpPr/>
            <p:nvPr/>
          </p:nvGrpSpPr>
          <p:grpSpPr>
            <a:xfrm>
              <a:off x="789743" y="333794"/>
              <a:ext cx="7559040" cy="6083808"/>
              <a:chOff x="789743" y="333794"/>
              <a:chExt cx="7559040" cy="6083808"/>
            </a:xfrm>
          </p:grpSpPr>
          <p:pic>
            <p:nvPicPr>
              <p:cNvPr id="9" name="図 8" descr="3_クイズ_構成_150904-4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743" y="333794"/>
                <a:ext cx="7559040" cy="6083808"/>
              </a:xfrm>
              <a:prstGeom prst="rect">
                <a:avLst/>
              </a:prstGeom>
              <a:effectLst>
                <a:outerShdw blurRad="254000" dir="2700000" algn="tl" rotWithShape="0">
                  <a:schemeClr val="bg1"/>
                </a:outerShdw>
              </a:effectLst>
            </p:spPr>
          </p:pic>
          <p:sp>
            <p:nvSpPr>
              <p:cNvPr id="7" name="正方形/長方形 6"/>
              <p:cNvSpPr/>
              <p:nvPr/>
            </p:nvSpPr>
            <p:spPr>
              <a:xfrm>
                <a:off x="4069300" y="411399"/>
                <a:ext cx="1005403" cy="584776"/>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解説</a:t>
                </a:r>
                <a:endParaRPr lang="ja-JP" altLang="en-US" sz="3200" b="1" dirty="0">
                  <a:solidFill>
                    <a:schemeClr val="bg1"/>
                  </a:solidFill>
                  <a:latin typeface="メイリオ"/>
                  <a:ea typeface="メイリオ"/>
                  <a:cs typeface="メイリオ"/>
                </a:endParaRPr>
              </a:p>
            </p:txBody>
          </p:sp>
          <p:sp>
            <p:nvSpPr>
              <p:cNvPr id="10" name="タイトル 9"/>
              <p:cNvSpPr txBox="1">
                <a:spLocks/>
              </p:cNvSpPr>
              <p:nvPr/>
            </p:nvSpPr>
            <p:spPr>
              <a:xfrm>
                <a:off x="2820818" y="1316069"/>
                <a:ext cx="2341752" cy="901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latin typeface="メイリオ"/>
                    <a:ea typeface="メイリオ"/>
                    <a:cs typeface="メイリオ"/>
                  </a:rPr>
                  <a:t>正解は</a:t>
                </a:r>
                <a:endParaRPr lang="ja-JP" altLang="en-US" b="1" dirty="0">
                  <a:latin typeface="メイリオ"/>
                  <a:ea typeface="メイリオ"/>
                  <a:cs typeface="メイリオ"/>
                </a:endParaRPr>
              </a:p>
            </p:txBody>
          </p:sp>
          <p:sp>
            <p:nvSpPr>
              <p:cNvPr id="11" name="タイトル 9"/>
              <p:cNvSpPr txBox="1">
                <a:spLocks/>
              </p:cNvSpPr>
              <p:nvPr/>
            </p:nvSpPr>
            <p:spPr>
              <a:xfrm>
                <a:off x="1320801" y="2309091"/>
                <a:ext cx="6724072" cy="4027054"/>
              </a:xfrm>
              <a:prstGeom prst="rect">
                <a:avLst/>
              </a:prstGeom>
            </p:spPr>
            <p:txBody>
              <a:bodyPr vert="horz" lIns="91440" tIns="45720" rIns="91440" bIns="45720" rtlCol="0" anchor="t">
                <a:normAutofit fontScale="77500" lnSpcReduction="2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500" dirty="0" smtClean="0">
                    <a:latin typeface="メイリオ"/>
                    <a:ea typeface="メイリオ"/>
                    <a:cs typeface="メイリオ"/>
                  </a:rPr>
                  <a:t>　</a:t>
                </a:r>
                <a:r>
                  <a:rPr lang="ja-JP" altLang="en-US" sz="3600" dirty="0" smtClean="0">
                    <a:latin typeface="メイリオ"/>
                    <a:ea typeface="メイリオ"/>
                    <a:cs typeface="メイリオ"/>
                  </a:rPr>
                  <a:t>たばこの火種が、溜まっていた吸い殻に次々と着火すると非常に高い温度となるため、ガラス製の灰皿は割れてしまうことがあります。</a:t>
                </a:r>
                <a:endParaRPr lang="en-US" altLang="ja-JP" sz="3600" dirty="0" smtClean="0">
                  <a:latin typeface="メイリオ"/>
                  <a:ea typeface="メイリオ"/>
                  <a:cs typeface="メイリオ"/>
                </a:endParaRPr>
              </a:p>
              <a:p>
                <a:pPr algn="l"/>
                <a:endParaRPr lang="en-US" altLang="ja-JP" sz="2500" dirty="0" smtClean="0">
                  <a:latin typeface="メイリオ"/>
                  <a:ea typeface="メイリオ"/>
                  <a:cs typeface="メイリオ"/>
                </a:endParaRPr>
              </a:p>
              <a:p>
                <a:pPr algn="l"/>
                <a:endParaRPr lang="en-US" altLang="ja-JP" sz="3200" dirty="0" smtClean="0">
                  <a:solidFill>
                    <a:srgbClr val="92D050"/>
                  </a:solidFill>
                  <a:latin typeface="メイリオ"/>
                  <a:ea typeface="メイリオ"/>
                  <a:cs typeface="メイリオ"/>
                </a:endParaRPr>
              </a:p>
              <a:p>
                <a:pPr algn="l"/>
                <a:endParaRPr lang="en-US" altLang="ja-JP" sz="3200" dirty="0" smtClean="0">
                  <a:solidFill>
                    <a:srgbClr val="92D050"/>
                  </a:solidFill>
                  <a:latin typeface="メイリオ"/>
                  <a:ea typeface="メイリオ"/>
                  <a:cs typeface="メイリオ"/>
                </a:endParaRPr>
              </a:p>
              <a:p>
                <a:pPr algn="l"/>
                <a:endParaRPr lang="en-US" altLang="ja-JP" sz="3200" dirty="0">
                  <a:solidFill>
                    <a:srgbClr val="92D050"/>
                  </a:solidFill>
                  <a:latin typeface="メイリオ"/>
                  <a:ea typeface="メイリオ"/>
                  <a:cs typeface="メイリオ"/>
                </a:endParaRPr>
              </a:p>
              <a:p>
                <a:pPr algn="l"/>
                <a:r>
                  <a:rPr lang="ja-JP" alt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「たばこ」</a:t>
                </a:r>
                <a:r>
                  <a:rPr lang="ja-JP" alt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火災を防ぐには！</a:t>
                </a:r>
                <a:endParaRPr lang="en-US" altLang="ja-JP"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endParaRPr>
              </a:p>
              <a:p>
                <a:pPr algn="l"/>
                <a:r>
                  <a:rPr lang="ja-JP" altLang="en-US" sz="2800" dirty="0" smtClean="0">
                    <a:latin typeface="メイリオ"/>
                    <a:ea typeface="メイリオ"/>
                    <a:cs typeface="メイリオ"/>
                  </a:rPr>
                  <a:t>・</a:t>
                </a:r>
                <a:r>
                  <a:rPr lang="ja-JP" altLang="en-US" sz="2800" dirty="0">
                    <a:latin typeface="メイリオ"/>
                    <a:ea typeface="メイリオ"/>
                    <a:cs typeface="メイリオ"/>
                  </a:rPr>
                  <a:t>寝</a:t>
                </a:r>
                <a:r>
                  <a:rPr lang="ja-JP" altLang="en-US" sz="2800" dirty="0" smtClean="0">
                    <a:latin typeface="メイリオ"/>
                    <a:ea typeface="メイリオ"/>
                    <a:cs typeface="メイリオ"/>
                  </a:rPr>
                  <a:t>たばこは絶対にしない。</a:t>
                </a:r>
                <a:endParaRPr lang="en-US" altLang="ja-JP" sz="2800" dirty="0" smtClean="0">
                  <a:latin typeface="メイリオ"/>
                  <a:ea typeface="メイリオ"/>
                  <a:cs typeface="メイリオ"/>
                </a:endParaRPr>
              </a:p>
              <a:p>
                <a:pPr algn="l"/>
                <a:r>
                  <a:rPr lang="ja-JP" altLang="en-US" sz="2800" dirty="0" smtClean="0">
                    <a:latin typeface="メイリオ"/>
                    <a:ea typeface="メイリオ"/>
                    <a:cs typeface="メイリオ"/>
                  </a:rPr>
                  <a:t>・灰皿の周りには燃えやすい物を置かない。</a:t>
                </a:r>
                <a:endParaRPr lang="en-US" altLang="ja-JP" sz="2800" dirty="0" smtClean="0">
                  <a:latin typeface="メイリオ"/>
                  <a:ea typeface="メイリオ"/>
                  <a:cs typeface="メイリオ"/>
                </a:endParaRPr>
              </a:p>
              <a:p>
                <a:pPr algn="l"/>
                <a:r>
                  <a:rPr lang="ja-JP" altLang="en-US" sz="2800" dirty="0" smtClean="0">
                    <a:latin typeface="メイリオ"/>
                    <a:ea typeface="メイリオ"/>
                    <a:cs typeface="メイリオ"/>
                  </a:rPr>
                  <a:t>・灰皿の吸殻には、水をかけて火種が消えたことを確認する。</a:t>
                </a:r>
                <a:endParaRPr lang="ja-JP" altLang="en-US" sz="2800" dirty="0">
                  <a:latin typeface="メイリオ"/>
                  <a:ea typeface="メイリオ"/>
                  <a:cs typeface="メイリオ"/>
                </a:endParaRPr>
              </a:p>
            </p:txBody>
          </p:sp>
        </p:grpSp>
        <p:pic>
          <p:nvPicPr>
            <p:cNvPr id="3" name="図 2" descr="3_クイズ_構成_150904-4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6978" y="1412453"/>
              <a:ext cx="804672" cy="804672"/>
            </a:xfrm>
            <a:prstGeom prst="rect">
              <a:avLst/>
            </a:prstGeom>
          </p:spPr>
        </p:pic>
      </p:gr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348" y="3816515"/>
            <a:ext cx="1890073" cy="1344716"/>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43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3_クイズ_構成_150904-3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9743" y="333794"/>
            <a:ext cx="7559040" cy="3351766"/>
          </a:xfrm>
          <a:prstGeom prst="rect">
            <a:avLst/>
          </a:prstGeom>
          <a:effectLst>
            <a:outerShdw blurRad="254000" dir="2700000" algn="tl" rotWithShape="0">
              <a:schemeClr val="bg1"/>
            </a:outerShdw>
          </a:effectLst>
        </p:spPr>
      </p:pic>
      <p:sp>
        <p:nvSpPr>
          <p:cNvPr id="4" name="正方形/長方形 3"/>
          <p:cNvSpPr/>
          <p:nvPr/>
        </p:nvSpPr>
        <p:spPr>
          <a:xfrm>
            <a:off x="3864114" y="396800"/>
            <a:ext cx="1415773" cy="584775"/>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第４問</a:t>
            </a:r>
            <a:endParaRPr lang="ja-JP" altLang="en-US" sz="3200" b="1" dirty="0">
              <a:solidFill>
                <a:schemeClr val="bg1"/>
              </a:solidFill>
              <a:latin typeface="メイリオ"/>
              <a:ea typeface="メイリオ"/>
              <a:cs typeface="メイリオ"/>
            </a:endParaRPr>
          </a:p>
        </p:txBody>
      </p:sp>
      <p:sp>
        <p:nvSpPr>
          <p:cNvPr id="5" name="テキスト ボックス 4"/>
          <p:cNvSpPr txBox="1"/>
          <p:nvPr/>
        </p:nvSpPr>
        <p:spPr>
          <a:xfrm>
            <a:off x="650362" y="1411766"/>
            <a:ext cx="7879080" cy="1938992"/>
          </a:xfrm>
          <a:prstGeom prst="rect">
            <a:avLst/>
          </a:prstGeom>
          <a:noFill/>
        </p:spPr>
        <p:txBody>
          <a:bodyPr wrap="none" rtlCol="0">
            <a:spAutoFit/>
          </a:bodyPr>
          <a:lstStyle/>
          <a:p>
            <a:pPr algn="ctr"/>
            <a:r>
              <a:rPr kumimoji="1" lang="ja-JP" altLang="en-US" sz="4000" b="1" dirty="0" smtClean="0">
                <a:latin typeface="メイリオ"/>
                <a:ea typeface="メイリオ"/>
                <a:cs typeface="メイリオ"/>
              </a:rPr>
              <a:t>コンセントに差し込まれている</a:t>
            </a:r>
            <a:endParaRPr kumimoji="1" lang="en-US" altLang="ja-JP" sz="4000" b="1" dirty="0" smtClean="0">
              <a:latin typeface="メイリオ"/>
              <a:ea typeface="メイリオ"/>
              <a:cs typeface="メイリオ"/>
            </a:endParaRPr>
          </a:p>
          <a:p>
            <a:pPr algn="ctr"/>
            <a:r>
              <a:rPr kumimoji="1" lang="ja-JP" altLang="en-US" sz="4000" b="1" dirty="0" smtClean="0">
                <a:latin typeface="メイリオ"/>
                <a:ea typeface="メイリオ"/>
                <a:cs typeface="メイリオ"/>
              </a:rPr>
              <a:t>プラグに、ほこりが溜まることで</a:t>
            </a:r>
            <a:endParaRPr kumimoji="1" lang="en-US" altLang="ja-JP" sz="4000" b="1" dirty="0" smtClean="0">
              <a:latin typeface="メイリオ"/>
              <a:ea typeface="メイリオ"/>
              <a:cs typeface="メイリオ"/>
            </a:endParaRPr>
          </a:p>
          <a:p>
            <a:pPr algn="ctr"/>
            <a:r>
              <a:rPr kumimoji="1" lang="ja-JP" altLang="en-US" sz="4000" b="1" dirty="0" smtClean="0">
                <a:latin typeface="メイリオ"/>
                <a:ea typeface="メイリオ"/>
                <a:cs typeface="メイリオ"/>
              </a:rPr>
              <a:t>発火する場合がある。</a:t>
            </a:r>
            <a:endParaRPr lang="en-US" altLang="ja-JP" sz="4000" b="1" dirty="0" smtClean="0">
              <a:latin typeface="メイリオ"/>
              <a:ea typeface="メイリオ"/>
              <a:cs typeface="メイリオ"/>
            </a:endParaRPr>
          </a:p>
        </p:txBody>
      </p:sp>
      <p:pic>
        <p:nvPicPr>
          <p:cNvPr id="6" name="図 5" descr="3_クイズ_構成_150904-36.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7683" y="3876407"/>
            <a:ext cx="1999488" cy="1999488"/>
          </a:xfrm>
          <a:prstGeom prst="rect">
            <a:avLst/>
          </a:prstGeom>
          <a:effectLst>
            <a:outerShdw blurRad="254000" dir="2700000" algn="tl" rotWithShape="0">
              <a:schemeClr val="bg1"/>
            </a:outerShdw>
          </a:effectLst>
        </p:spPr>
      </p:pic>
      <p:pic>
        <p:nvPicPr>
          <p:cNvPr id="7" name="図 6" descr="3_クイズ_構成_150904-3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99163" y="3864215"/>
            <a:ext cx="2011680" cy="2011680"/>
          </a:xfrm>
          <a:prstGeom prst="rect">
            <a:avLst/>
          </a:prstGeom>
          <a:effectLst>
            <a:outerShdw blurRad="254000" dir="2700000" algn="tl" rotWithShape="0">
              <a:schemeClr val="bg1"/>
            </a:outerShdw>
          </a:effectLst>
        </p:spPr>
      </p:pic>
      <p:sp>
        <p:nvSpPr>
          <p:cNvPr id="8" name="テキスト ボックス 7"/>
          <p:cNvSpPr txBox="1"/>
          <p:nvPr/>
        </p:nvSpPr>
        <p:spPr>
          <a:xfrm>
            <a:off x="3980899" y="4190071"/>
            <a:ext cx="1218002" cy="1200329"/>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7200" b="1" dirty="0" smtClean="0">
                <a:solidFill>
                  <a:srgbClr val="FF0000"/>
                </a:solidFill>
                <a:latin typeface="メイリオ"/>
                <a:ea typeface="メイリオ"/>
                <a:cs typeface="メイリオ"/>
              </a:rPr>
              <a:t>or</a:t>
            </a:r>
            <a:endParaRPr kumimoji="1" lang="ja-JP" altLang="en-US" sz="7200" b="1" dirty="0">
              <a:solidFill>
                <a:srgbClr val="FF0000"/>
              </a:solidFill>
              <a:latin typeface="メイリオ"/>
              <a:ea typeface="メイリオ"/>
              <a:cs typeface="メイリオ"/>
            </a:endParaRPr>
          </a:p>
        </p:txBody>
      </p:sp>
      <p:sp>
        <p:nvSpPr>
          <p:cNvPr id="10" name="テキスト ボックス 9"/>
          <p:cNvSpPr txBox="1"/>
          <p:nvPr/>
        </p:nvSpPr>
        <p:spPr>
          <a:xfrm>
            <a:off x="3717558" y="3709877"/>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3</a:t>
            </a:r>
            <a:endParaRPr kumimoji="1" lang="ja-JP" altLang="en-US" sz="15000" b="1" dirty="0">
              <a:latin typeface="メイリオ"/>
              <a:ea typeface="メイリオ"/>
              <a:cs typeface="メイリオ"/>
            </a:endParaRPr>
          </a:p>
        </p:txBody>
      </p:sp>
      <p:sp>
        <p:nvSpPr>
          <p:cNvPr id="11" name="テキスト ボックス 10"/>
          <p:cNvSpPr txBox="1"/>
          <p:nvPr/>
        </p:nvSpPr>
        <p:spPr>
          <a:xfrm>
            <a:off x="3712421" y="3707860"/>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2</a:t>
            </a:r>
            <a:endParaRPr kumimoji="1" lang="ja-JP" altLang="en-US" sz="15000" b="1" dirty="0">
              <a:latin typeface="メイリオ"/>
              <a:ea typeface="メイリオ"/>
              <a:cs typeface="メイリオ"/>
            </a:endParaRPr>
          </a:p>
        </p:txBody>
      </p:sp>
      <p:sp>
        <p:nvSpPr>
          <p:cNvPr id="12" name="テキスト ボックス 11"/>
          <p:cNvSpPr txBox="1"/>
          <p:nvPr/>
        </p:nvSpPr>
        <p:spPr>
          <a:xfrm>
            <a:off x="3717558" y="3669726"/>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1</a:t>
            </a:r>
            <a:endParaRPr kumimoji="1" lang="ja-JP" altLang="en-US" sz="15000" b="1" dirty="0">
              <a:latin typeface="メイリオ"/>
              <a:ea typeface="メイリオ"/>
              <a:cs typeface="メイリオ"/>
            </a:endParaRPr>
          </a:p>
        </p:txBody>
      </p:sp>
      <p:sp>
        <p:nvSpPr>
          <p:cNvPr id="13" name="テキスト ボックス 12"/>
          <p:cNvSpPr txBox="1"/>
          <p:nvPr/>
        </p:nvSpPr>
        <p:spPr>
          <a:xfrm>
            <a:off x="2573962" y="3859317"/>
            <a:ext cx="4031873" cy="2400657"/>
          </a:xfrm>
          <a:prstGeom prst="rect">
            <a:avLst/>
          </a:prstGeom>
          <a:noFill/>
          <a:effectLst>
            <a:outerShdw blurRad="254000" dir="2700000" algn="tl" rotWithShape="0">
              <a:schemeClr val="bg1"/>
            </a:outerShdw>
          </a:effectLst>
        </p:spPr>
        <p:txBody>
          <a:bodyPr wrap="none" rtlCol="0">
            <a:spAutoFit/>
          </a:bodyPr>
          <a:lstStyle/>
          <a:p>
            <a:pPr algn="ctr"/>
            <a:r>
              <a:rPr kumimoji="1" lang="ja-JP" altLang="en-US" sz="15000" b="1" dirty="0" smtClean="0">
                <a:solidFill>
                  <a:srgbClr val="FF0000"/>
                </a:solidFill>
                <a:latin typeface="メイリオ"/>
                <a:ea typeface="メイリオ"/>
                <a:cs typeface="メイリオ"/>
              </a:rPr>
              <a:t>終了</a:t>
            </a:r>
            <a:endParaRPr kumimoji="1" lang="ja-JP" altLang="en-US" sz="15000" b="1" dirty="0">
              <a:solidFill>
                <a:srgbClr val="FF0000"/>
              </a:solidFill>
              <a:latin typeface="メイリオ"/>
              <a:ea typeface="メイリオ"/>
              <a:cs typeface="メイリオ"/>
            </a:endParaRPr>
          </a:p>
        </p:txBody>
      </p:sp>
      <p:pic>
        <p:nvPicPr>
          <p:cNvPr id="14" name="SE_出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933" y="5599505"/>
            <a:ext cx="812800" cy="812800"/>
          </a:xfrm>
          <a:prstGeom prst="rect">
            <a:avLst/>
          </a:prstGeom>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163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1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1500"/>
                                  </p:stCondLst>
                                  <p:childTnLst>
                                    <p:cmd type="call" cmd="playFrom(0.0)">
                                      <p:cBhvr>
                                        <p:cTn id="17" dur="1724" fill="hold"/>
                                        <p:tgtEl>
                                          <p:spTgt spid="14"/>
                                        </p:tgtEl>
                                      </p:cBhvr>
                                    </p:cmd>
                                  </p:childTnLst>
                                </p:cTn>
                              </p:par>
                            </p:childTnLst>
                          </p:cTn>
                        </p:par>
                        <p:par>
                          <p:cTn id="18" fill="hold">
                            <p:stCondLst>
                              <p:cond delay="4224"/>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0" end="0"/>
                                            </p:txEl>
                                          </p:spTgt>
                                        </p:tgtEl>
                                      </p:cBhvr>
                                    </p:animEffect>
                                  </p:childTnLst>
                                </p:cTn>
                              </p:par>
                            </p:childTnLst>
                          </p:cTn>
                        </p:par>
                        <p:par>
                          <p:cTn id="26" fill="hold">
                            <p:stCondLst>
                              <p:cond delay="5374"/>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1" end="1"/>
                                            </p:txEl>
                                          </p:spTgt>
                                        </p:tgtEl>
                                      </p:cBhvr>
                                    </p:animEffect>
                                  </p:childTnLst>
                                </p:cTn>
                              </p:par>
                            </p:childTnLst>
                          </p:cTn>
                        </p:par>
                        <p:par>
                          <p:cTn id="34" fill="hold">
                            <p:stCondLst>
                              <p:cond delay="6574"/>
                            </p:stCondLst>
                            <p:childTnLst>
                              <p:par>
                                <p:cTn id="35" presetID="41" presetClass="entr" presetSubtype="0" fill="hold" nodeType="afterEffect">
                                  <p:stCondLst>
                                    <p:cond delay="0"/>
                                  </p:stCondLst>
                                  <p:iterate type="lt">
                                    <p:tmPct val="10000"/>
                                  </p:iterate>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9"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
                                            <p:txEl>
                                              <p:pRg st="2" end="2"/>
                                            </p:txEl>
                                          </p:spTgt>
                                        </p:tgtEl>
                                      </p:cBhvr>
                                    </p:animEffect>
                                  </p:childTnLst>
                                </p:cTn>
                              </p:par>
                            </p:childTnLst>
                          </p:cTn>
                        </p:par>
                        <p:par>
                          <p:cTn id="42" fill="hold">
                            <p:stCondLst>
                              <p:cond delay="7524"/>
                            </p:stCondLst>
                            <p:childTnLst>
                              <p:par>
                                <p:cTn id="43" presetID="49" presetClass="entr" presetSubtype="0" decel="100000" fill="hold" nodeType="afterEffect">
                                  <p:stCondLst>
                                    <p:cond delay="10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style.rotation</p:attrName>
                                        </p:attrNameLst>
                                      </p:cBhvr>
                                      <p:tavLst>
                                        <p:tav tm="0">
                                          <p:val>
                                            <p:fltVal val="360"/>
                                          </p:val>
                                        </p:tav>
                                        <p:tav tm="100000">
                                          <p:val>
                                            <p:fltVal val="0"/>
                                          </p:val>
                                        </p:tav>
                                      </p:tavLst>
                                    </p:anim>
                                    <p:animEffect transition="in" filter="fade">
                                      <p:cBhvr>
                                        <p:cTn id="48" dur="500"/>
                                        <p:tgtEl>
                                          <p:spTgt spid="6"/>
                                        </p:tgtEl>
                                      </p:cBhvr>
                                    </p:animEffect>
                                  </p:childTnLst>
                                </p:cTn>
                              </p:par>
                            </p:childTnLst>
                          </p:cTn>
                        </p:par>
                        <p:par>
                          <p:cTn id="49" fill="hold">
                            <p:stCondLst>
                              <p:cond delay="9024"/>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9524"/>
                            </p:stCondLst>
                            <p:childTnLst>
                              <p:par>
                                <p:cTn id="54" presetID="49" presetClass="entr" presetSubtype="0" decel="10000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 calcmode="lin" valueType="num">
                                      <p:cBhvr>
                                        <p:cTn id="58" dur="500" fill="hold"/>
                                        <p:tgtEl>
                                          <p:spTgt spid="7"/>
                                        </p:tgtEl>
                                        <p:attrNameLst>
                                          <p:attrName>style.rotation</p:attrName>
                                        </p:attrNameLst>
                                      </p:cBhvr>
                                      <p:tavLst>
                                        <p:tav tm="0">
                                          <p:val>
                                            <p:fltVal val="360"/>
                                          </p:val>
                                        </p:tav>
                                        <p:tav tm="100000">
                                          <p:val>
                                            <p:fltVal val="0"/>
                                          </p:val>
                                        </p:tav>
                                      </p:tavLst>
                                    </p:anim>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par>
                          <p:cTn id="65" fill="hold">
                            <p:stCondLst>
                              <p:cond delay="500"/>
                            </p:stCondLst>
                            <p:childTnLst>
                              <p:par>
                                <p:cTn id="66" presetID="23" presetClass="entr" presetSubtype="16"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1000" fill="hold"/>
                                        <p:tgtEl>
                                          <p:spTgt spid="10"/>
                                        </p:tgtEl>
                                        <p:attrNameLst>
                                          <p:attrName>ppt_w</p:attrName>
                                        </p:attrNameLst>
                                      </p:cBhvr>
                                      <p:tavLst>
                                        <p:tav tm="0">
                                          <p:val>
                                            <p:fltVal val="0"/>
                                          </p:val>
                                        </p:tav>
                                        <p:tav tm="100000">
                                          <p:val>
                                            <p:strVal val="#ppt_w"/>
                                          </p:val>
                                        </p:tav>
                                      </p:tavLst>
                                    </p:anim>
                                    <p:anim calcmode="lin" valueType="num">
                                      <p:cBhvr>
                                        <p:cTn id="69" dur="1000" fill="hold"/>
                                        <p:tgtEl>
                                          <p:spTgt spid="10"/>
                                        </p:tgtEl>
                                        <p:attrNameLst>
                                          <p:attrName>ppt_h</p:attrName>
                                        </p:attrNameLst>
                                      </p:cBhvr>
                                      <p:tavLst>
                                        <p:tav tm="0">
                                          <p:val>
                                            <p:fltVal val="0"/>
                                          </p:val>
                                        </p:tav>
                                        <p:tav tm="100000">
                                          <p:val>
                                            <p:strVal val="#ppt_h"/>
                                          </p:val>
                                        </p:tav>
                                      </p:tavLst>
                                    </p:anim>
                                  </p:childTnLst>
                                </p:cTn>
                              </p:par>
                            </p:childTnLst>
                          </p:cTn>
                        </p:par>
                        <p:par>
                          <p:cTn id="70" fill="hold">
                            <p:stCondLst>
                              <p:cond delay="1500"/>
                            </p:stCondLst>
                            <p:childTnLst>
                              <p:par>
                                <p:cTn id="71" presetID="10" presetClass="exit" presetSubtype="0" fill="hold" grpId="1" nodeType="afterEffect">
                                  <p:stCondLst>
                                    <p:cond delay="0"/>
                                  </p:stCondLst>
                                  <p:childTnLst>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par>
                          <p:cTn id="74" fill="hold">
                            <p:stCondLst>
                              <p:cond delay="2500"/>
                            </p:stCondLst>
                            <p:childTnLst>
                              <p:par>
                                <p:cTn id="75" presetID="23" presetClass="entr" presetSubtype="16"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1000" fill="hold"/>
                                        <p:tgtEl>
                                          <p:spTgt spid="11"/>
                                        </p:tgtEl>
                                        <p:attrNameLst>
                                          <p:attrName>ppt_w</p:attrName>
                                        </p:attrNameLst>
                                      </p:cBhvr>
                                      <p:tavLst>
                                        <p:tav tm="0">
                                          <p:val>
                                            <p:fltVal val="0"/>
                                          </p:val>
                                        </p:tav>
                                        <p:tav tm="100000">
                                          <p:val>
                                            <p:strVal val="#ppt_w"/>
                                          </p:val>
                                        </p:tav>
                                      </p:tavLst>
                                    </p:anim>
                                    <p:anim calcmode="lin" valueType="num">
                                      <p:cBhvr>
                                        <p:cTn id="78" dur="1000" fill="hold"/>
                                        <p:tgtEl>
                                          <p:spTgt spid="11"/>
                                        </p:tgtEl>
                                        <p:attrNameLst>
                                          <p:attrName>ppt_h</p:attrName>
                                        </p:attrNameLst>
                                      </p:cBhvr>
                                      <p:tavLst>
                                        <p:tav tm="0">
                                          <p:val>
                                            <p:fltVal val="0"/>
                                          </p:val>
                                        </p:tav>
                                        <p:tav tm="100000">
                                          <p:val>
                                            <p:strVal val="#ppt_h"/>
                                          </p:val>
                                        </p:tav>
                                      </p:tavLst>
                                    </p:anim>
                                  </p:childTnLst>
                                </p:cTn>
                              </p:par>
                            </p:childTnLst>
                          </p:cTn>
                        </p:par>
                        <p:par>
                          <p:cTn id="79" fill="hold">
                            <p:stCondLst>
                              <p:cond delay="3500"/>
                            </p:stCondLst>
                            <p:childTnLst>
                              <p:par>
                                <p:cTn id="80" presetID="10" presetClass="exit" presetSubtype="0" fill="hold" grpId="1" nodeType="afterEffect">
                                  <p:stCondLst>
                                    <p:cond delay="0"/>
                                  </p:stCondLst>
                                  <p:childTnLst>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par>
                          <p:cTn id="83" fill="hold">
                            <p:stCondLst>
                              <p:cond delay="4500"/>
                            </p:stCondLst>
                            <p:childTnLst>
                              <p:par>
                                <p:cTn id="84" presetID="23" presetClass="entr" presetSubtype="16"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1000" fill="hold"/>
                                        <p:tgtEl>
                                          <p:spTgt spid="12"/>
                                        </p:tgtEl>
                                        <p:attrNameLst>
                                          <p:attrName>ppt_w</p:attrName>
                                        </p:attrNameLst>
                                      </p:cBhvr>
                                      <p:tavLst>
                                        <p:tav tm="0">
                                          <p:val>
                                            <p:fltVal val="0"/>
                                          </p:val>
                                        </p:tav>
                                        <p:tav tm="100000">
                                          <p:val>
                                            <p:strVal val="#ppt_w"/>
                                          </p:val>
                                        </p:tav>
                                      </p:tavLst>
                                    </p:anim>
                                    <p:anim calcmode="lin" valueType="num">
                                      <p:cBhvr>
                                        <p:cTn id="87" dur="1000" fill="hold"/>
                                        <p:tgtEl>
                                          <p:spTgt spid="12"/>
                                        </p:tgtEl>
                                        <p:attrNameLst>
                                          <p:attrName>ppt_h</p:attrName>
                                        </p:attrNameLst>
                                      </p:cBhvr>
                                      <p:tavLst>
                                        <p:tav tm="0">
                                          <p:val>
                                            <p:fltVal val="0"/>
                                          </p:val>
                                        </p:tav>
                                        <p:tav tm="100000">
                                          <p:val>
                                            <p:strVal val="#ppt_h"/>
                                          </p:val>
                                        </p:tav>
                                      </p:tavLst>
                                    </p:anim>
                                  </p:childTnLst>
                                </p:cTn>
                              </p:par>
                            </p:childTnLst>
                          </p:cTn>
                        </p:par>
                        <p:par>
                          <p:cTn id="88" fill="hold">
                            <p:stCondLst>
                              <p:cond delay="5500"/>
                            </p:stCondLst>
                            <p:childTnLst>
                              <p:par>
                                <p:cTn id="89" presetID="10" presetClass="exit" presetSubtype="0" fill="hold" grpId="1" nodeType="afterEffect">
                                  <p:stCondLst>
                                    <p:cond delay="0"/>
                                  </p:stCondLst>
                                  <p:childTnLst>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2000" fill="hold"/>
                                        <p:tgtEl>
                                          <p:spTgt spid="13"/>
                                        </p:tgtEl>
                                        <p:attrNameLst>
                                          <p:attrName>ppt_w</p:attrName>
                                        </p:attrNameLst>
                                      </p:cBhvr>
                                      <p:tavLst>
                                        <p:tav tm="0">
                                          <p:val>
                                            <p:fltVal val="0"/>
                                          </p:val>
                                        </p:tav>
                                        <p:tav tm="100000">
                                          <p:val>
                                            <p:strVal val="#ppt_w"/>
                                          </p:val>
                                        </p:tav>
                                      </p:tavLst>
                                    </p:anim>
                                    <p:anim calcmode="lin" valueType="num">
                                      <p:cBhvr>
                                        <p:cTn id="96"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1724" fill="hold"/>
                                        <p:tgtEl>
                                          <p:spTgt spid="14"/>
                                        </p:tgtEl>
                                      </p:cBhvr>
                                    </p:cmd>
                                  </p:childTnLst>
                                </p:cTn>
                              </p:par>
                            </p:childTnLst>
                          </p:cTn>
                        </p:par>
                      </p:childTnLst>
                    </p:cTn>
                  </p:par>
                </p:childTnLst>
              </p:cTn>
              <p:nextCondLst>
                <p:cond evt="onClick" delay="0">
                  <p:tgtEl>
                    <p:spTgt spid="14"/>
                  </p:tgtEl>
                </p:cond>
              </p:nextCondLst>
            </p:seq>
            <p:audio>
              <p:cMediaNode vol="33962" showWhenStopped="0">
                <p:cTn id="102" fill="hold" display="0">
                  <p:stCondLst>
                    <p:cond delay="indefinite"/>
                  </p:stCondLst>
                  <p:endCondLst>
                    <p:cond evt="onStopAudio" delay="0">
                      <p:tgtEl>
                        <p:sldTgt/>
                      </p:tgtEl>
                    </p:cond>
                  </p:endCondLst>
                </p:cTn>
                <p:tgtEl>
                  <p:spTgt spid="14"/>
                </p:tgtEl>
              </p:cMediaNode>
            </p:audio>
          </p:childTnLst>
        </p:cTn>
      </p:par>
    </p:tnLst>
    <p:bldLst>
      <p:bldP spid="4" grpId="0"/>
      <p:bldP spid="8" grpId="0"/>
      <p:bldP spid="8" grpId="1"/>
      <p:bldP spid="10" grpId="0"/>
      <p:bldP spid="10" grpId="1"/>
      <p:bldP spid="11" grpId="0"/>
      <p:bldP spid="11" grpId="1"/>
      <p:bldP spid="12" grpId="0"/>
      <p:bldP spid="12" grpId="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97110" y="1720563"/>
            <a:ext cx="7879080" cy="2400657"/>
          </a:xfrm>
          <a:prstGeom prst="rect">
            <a:avLst/>
          </a:prstGeom>
          <a:noFill/>
          <a:effectLst>
            <a:outerShdw blurRad="254000" dir="2700000" algn="tl" rotWithShape="0">
              <a:schemeClr val="bg1"/>
            </a:outerShdw>
          </a:effectLst>
        </p:spPr>
        <p:txBody>
          <a:bodyPr wrap="none" rtlCol="0">
            <a:spAutoFit/>
          </a:bodyPr>
          <a:lstStyle/>
          <a:p>
            <a:pPr algn="ctr"/>
            <a:r>
              <a:rPr lang="ja-JP" altLang="en-US" sz="15000" b="1" dirty="0" smtClean="0">
                <a:latin typeface="メイリオ"/>
                <a:ea typeface="メイリオ"/>
                <a:cs typeface="メイリオ"/>
              </a:rPr>
              <a:t>結果発表</a:t>
            </a:r>
            <a:endParaRPr kumimoji="1" lang="ja-JP" altLang="en-US" sz="15000" b="1" dirty="0">
              <a:latin typeface="メイリオ"/>
              <a:ea typeface="メイリオ"/>
              <a:cs typeface="メイリオ"/>
            </a:endParaRPr>
          </a:p>
        </p:txBody>
      </p:sp>
      <p:pic>
        <p:nvPicPr>
          <p:cNvPr id="15" name="図 14" descr="3_クイズ_構成_150904-3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7418" y="438428"/>
            <a:ext cx="5998464" cy="5998464"/>
          </a:xfrm>
          <a:prstGeom prst="rect">
            <a:avLst/>
          </a:prstGeom>
          <a:effectLst>
            <a:outerShdw blurRad="254000" dir="2700000" algn="tl" rotWithShape="0">
              <a:schemeClr val="bg1"/>
            </a:outerShdw>
          </a:effectLst>
        </p:spPr>
      </p:pic>
      <p:pic>
        <p:nvPicPr>
          <p:cNvPr id="3" name="SE_ドラムロー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6993" y="5444079"/>
            <a:ext cx="812800" cy="812800"/>
          </a:xfrm>
          <a:prstGeom prst="rect">
            <a:avLst/>
          </a:prstGeom>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726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childTnLst>
                                </p:cTn>
                              </p:par>
                              <p:par>
                                <p:cTn id="9" presetID="10" presetClass="exit" presetSubtype="0" fill="hold" grpId="1" nodeType="withEffect">
                                  <p:stCondLst>
                                    <p:cond delay="200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par>
                                <p:cTn id="12" presetID="23" presetClass="entr" presetSubtype="16" fill="hold" nodeType="withEffect">
                                  <p:stCondLst>
                                    <p:cond delay="60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2500"/>
                                  </p:stCondLst>
                                  <p:childTnLst>
                                    <p:cmd type="call" cmd="playFrom(0.0)">
                                      <p:cBhvr>
                                        <p:cTn id="17" dur="8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071" fill="hold"/>
                                        <p:tgtEl>
                                          <p:spTgt spid="3"/>
                                        </p:tgtEl>
                                      </p:cBhvr>
                                    </p:cmd>
                                  </p:childTnLst>
                                </p:cTn>
                              </p:par>
                            </p:childTnLst>
                          </p:cTn>
                        </p:par>
                      </p:childTnLst>
                    </p:cTn>
                  </p:par>
                </p:childTnLst>
              </p:cTn>
              <p:nextCondLst>
                <p:cond evt="onClick" delay="0">
                  <p:tgtEl>
                    <p:spTgt spid="3"/>
                  </p:tgtEl>
                </p:cond>
              </p:nextCondLst>
            </p:seq>
            <p:audio>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図形グループ 4"/>
          <p:cNvGrpSpPr/>
          <p:nvPr/>
        </p:nvGrpSpPr>
        <p:grpSpPr>
          <a:xfrm>
            <a:off x="789743" y="333794"/>
            <a:ext cx="7559040" cy="6083809"/>
            <a:chOff x="789743" y="333794"/>
            <a:chExt cx="7559040" cy="6083809"/>
          </a:xfrm>
        </p:grpSpPr>
        <p:pic>
          <p:nvPicPr>
            <p:cNvPr id="9" name="図 8" descr="3_クイズ_構成_150904-4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743" y="333794"/>
              <a:ext cx="7559040" cy="6083808"/>
            </a:xfrm>
            <a:prstGeom prst="rect">
              <a:avLst/>
            </a:prstGeom>
            <a:effectLst>
              <a:outerShdw blurRad="254000" dir="2700000" algn="tl" rotWithShape="0">
                <a:schemeClr val="bg1"/>
              </a:outerShdw>
            </a:effectLst>
          </p:spPr>
        </p:pic>
        <p:sp>
          <p:nvSpPr>
            <p:cNvPr id="7" name="正方形/長方形 6"/>
            <p:cNvSpPr/>
            <p:nvPr/>
          </p:nvSpPr>
          <p:spPr>
            <a:xfrm>
              <a:off x="4069300" y="411399"/>
              <a:ext cx="1005403" cy="584776"/>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解説</a:t>
              </a:r>
              <a:endParaRPr lang="ja-JP" altLang="en-US" sz="3200" b="1" dirty="0">
                <a:solidFill>
                  <a:schemeClr val="bg1"/>
                </a:solidFill>
                <a:latin typeface="メイリオ"/>
                <a:ea typeface="メイリオ"/>
                <a:cs typeface="メイリオ"/>
              </a:endParaRPr>
            </a:p>
          </p:txBody>
        </p:sp>
        <p:sp>
          <p:nvSpPr>
            <p:cNvPr id="10" name="タイトル 9"/>
            <p:cNvSpPr txBox="1">
              <a:spLocks/>
            </p:cNvSpPr>
            <p:nvPr/>
          </p:nvSpPr>
          <p:spPr>
            <a:xfrm>
              <a:off x="2820818" y="1316069"/>
              <a:ext cx="2341752" cy="901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latin typeface="メイリオ"/>
                  <a:ea typeface="メイリオ"/>
                  <a:cs typeface="メイリオ"/>
                </a:rPr>
                <a:t>正解は</a:t>
              </a:r>
              <a:endParaRPr lang="ja-JP" altLang="en-US" b="1" dirty="0">
                <a:latin typeface="メイリオ"/>
                <a:ea typeface="メイリオ"/>
                <a:cs typeface="メイリオ"/>
              </a:endParaRPr>
            </a:p>
          </p:txBody>
        </p:sp>
        <p:sp>
          <p:nvSpPr>
            <p:cNvPr id="11" name="タイトル 9"/>
            <p:cNvSpPr txBox="1">
              <a:spLocks/>
            </p:cNvSpPr>
            <p:nvPr/>
          </p:nvSpPr>
          <p:spPr>
            <a:xfrm>
              <a:off x="886691" y="2202527"/>
              <a:ext cx="7462092" cy="4215076"/>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a:latin typeface="メイリオ"/>
                  <a:ea typeface="メイリオ"/>
                  <a:cs typeface="メイリオ"/>
                </a:rPr>
                <a:t>　</a:t>
              </a:r>
              <a:r>
                <a:rPr lang="ja-JP" altLang="en-US" sz="2800" dirty="0" smtClean="0">
                  <a:latin typeface="メイリオ"/>
                  <a:ea typeface="メイリオ"/>
                  <a:cs typeface="メイリオ"/>
                </a:rPr>
                <a:t>このような現象を「</a:t>
              </a:r>
              <a:r>
                <a:rPr lang="ja-JP" altLang="en-US" sz="2800" u="sng" dirty="0" smtClean="0">
                  <a:latin typeface="メイリオ"/>
                  <a:ea typeface="メイリオ"/>
                  <a:cs typeface="メイリオ"/>
                </a:rPr>
                <a:t>トラッキング現象</a:t>
              </a:r>
              <a:r>
                <a:rPr lang="ja-JP" altLang="en-US" sz="2800" dirty="0" smtClean="0">
                  <a:latin typeface="メイリオ"/>
                  <a:ea typeface="メイリオ"/>
                  <a:cs typeface="メイリオ"/>
                </a:rPr>
                <a:t>」と呼びます。冷蔵庫、テレビ、洗濯機などの長期間プラグをコンセントに差し込んだままの家電製品には注意が必要です。</a:t>
              </a:r>
              <a:endParaRPr lang="en-US" altLang="ja-JP" sz="2800" dirty="0">
                <a:latin typeface="メイリオ"/>
                <a:ea typeface="メイリオ"/>
                <a:cs typeface="メイリオ"/>
              </a:endParaRPr>
            </a:p>
            <a:p>
              <a:pPr algn="l"/>
              <a:endParaRPr lang="en-US" altLang="ja-JP" sz="3600" dirty="0">
                <a:latin typeface="メイリオ"/>
                <a:ea typeface="メイリオ"/>
                <a:cs typeface="メイリオ"/>
              </a:endParaRPr>
            </a:p>
            <a:p>
              <a:pPr algn="l"/>
              <a:endParaRPr lang="en-US" altLang="ja-JP" sz="2500" dirty="0" smtClean="0">
                <a:solidFill>
                  <a:srgbClr val="92D050"/>
                </a:solidFill>
                <a:latin typeface="メイリオ"/>
                <a:ea typeface="メイリオ"/>
                <a:cs typeface="メイリオ"/>
              </a:endParaRPr>
            </a:p>
            <a:p>
              <a:pPr algn="l"/>
              <a:endParaRPr lang="en-US" altLang="ja-JP" sz="2500" dirty="0">
                <a:solidFill>
                  <a:srgbClr val="92D050"/>
                </a:solidFill>
                <a:latin typeface="メイリオ"/>
                <a:ea typeface="メイリオ"/>
                <a:cs typeface="メイリオ"/>
              </a:endParaRPr>
            </a:p>
            <a:p>
              <a:pPr algn="l"/>
              <a:endParaRPr lang="en-US" altLang="ja-JP" sz="2500" dirty="0" smtClean="0">
                <a:solidFill>
                  <a:srgbClr val="92D050"/>
                </a:solidFill>
                <a:latin typeface="メイリオ"/>
                <a:ea typeface="メイリオ"/>
                <a:cs typeface="メイリオ"/>
              </a:endParaRPr>
            </a:p>
            <a:p>
              <a:pPr algn="l"/>
              <a:r>
                <a:rPr lang="ja-JP" altLang="en-US" sz="2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「トラッキング現象」による火災</a:t>
              </a:r>
              <a:r>
                <a:rPr lang="ja-JP" altLang="en-US"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を防ぐには！</a:t>
              </a:r>
              <a:endParaRPr lang="en-US" altLang="ja-JP"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endParaRPr>
            </a:p>
            <a:p>
              <a:pPr algn="l"/>
              <a:r>
                <a:rPr lang="ja-JP" altLang="en-US" sz="2200" dirty="0" smtClean="0">
                  <a:latin typeface="メイリオ"/>
                  <a:ea typeface="メイリオ"/>
                  <a:cs typeface="メイリオ"/>
                </a:rPr>
                <a:t>・</a:t>
              </a:r>
              <a:r>
                <a:rPr lang="ja-JP" altLang="en-US" sz="2200" dirty="0">
                  <a:latin typeface="メイリオ"/>
                  <a:ea typeface="メイリオ"/>
                  <a:cs typeface="メイリオ"/>
                </a:rPr>
                <a:t>定期的</a:t>
              </a:r>
              <a:r>
                <a:rPr lang="ja-JP" altLang="en-US" sz="2200" dirty="0" smtClean="0">
                  <a:latin typeface="メイリオ"/>
                  <a:ea typeface="メイリオ"/>
                  <a:cs typeface="メイリオ"/>
                </a:rPr>
                <a:t>にコンセントからプラグを外し清掃する。</a:t>
              </a:r>
              <a:endParaRPr lang="en-US" altLang="ja-JP" sz="2200" dirty="0" smtClean="0">
                <a:latin typeface="メイリオ"/>
                <a:ea typeface="メイリオ"/>
                <a:cs typeface="メイリオ"/>
              </a:endParaRPr>
            </a:p>
            <a:p>
              <a:pPr algn="l"/>
              <a:r>
                <a:rPr lang="ja-JP" altLang="en-US" sz="2200" dirty="0" smtClean="0">
                  <a:latin typeface="メイリオ"/>
                  <a:ea typeface="メイリオ"/>
                  <a:cs typeface="メイリオ"/>
                </a:rPr>
                <a:t>・</a:t>
              </a:r>
              <a:r>
                <a:rPr lang="ja-JP" altLang="en-US" sz="2200" dirty="0">
                  <a:latin typeface="メイリオ"/>
                  <a:ea typeface="メイリオ"/>
                  <a:cs typeface="メイリオ"/>
                </a:rPr>
                <a:t>使用</a:t>
              </a:r>
              <a:r>
                <a:rPr lang="ja-JP" altLang="en-US" sz="2200" dirty="0" smtClean="0">
                  <a:latin typeface="メイリオ"/>
                  <a:ea typeface="メイリオ"/>
                  <a:cs typeface="メイリオ"/>
                </a:rPr>
                <a:t>した後や普段使用しないプラグは、コンセントから抜いておく。</a:t>
              </a:r>
              <a:endParaRPr lang="en-US" altLang="ja-JP" sz="2200" dirty="0">
                <a:latin typeface="メイリオ"/>
                <a:ea typeface="メイリオ"/>
                <a:cs typeface="メイリオ"/>
              </a:endParaRPr>
            </a:p>
          </p:txBody>
        </p:sp>
        <p:pic>
          <p:nvPicPr>
            <p:cNvPr id="4" name="図 3" descr="3_クイズ_構成_150904-4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3202" y="1403950"/>
              <a:ext cx="798576" cy="798576"/>
            </a:xfrm>
            <a:prstGeom prst="rect">
              <a:avLst/>
            </a:prstGeom>
          </p:spPr>
        </p:pic>
      </p:gr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5"/>
          <a:stretch>
            <a:fillRect/>
          </a:stretch>
        </p:blipFill>
        <p:spPr>
          <a:xfrm>
            <a:off x="5891778" y="3375698"/>
            <a:ext cx="1874288" cy="1676830"/>
          </a:xfrm>
          <a:prstGeom prst="rect">
            <a:avLst/>
          </a:prstGeom>
        </p:spPr>
      </p:pic>
    </p:spTree>
    <p:extLst>
      <p:ext uri="{BB962C8B-B14F-4D97-AF65-F5344CB8AC3E}">
        <p14:creationId xmlns:p14="http://schemas.microsoft.com/office/powerpoint/2010/main" val="39273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3_クイズ_構成_150904-3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9743" y="333794"/>
            <a:ext cx="7559040" cy="2878463"/>
          </a:xfrm>
          <a:prstGeom prst="rect">
            <a:avLst/>
          </a:prstGeom>
          <a:effectLst>
            <a:outerShdw blurRad="254000" dir="2700000" algn="tl" rotWithShape="0">
              <a:schemeClr val="bg1"/>
            </a:outerShdw>
          </a:effectLst>
        </p:spPr>
      </p:pic>
      <p:sp>
        <p:nvSpPr>
          <p:cNvPr id="4" name="正方形/長方形 3"/>
          <p:cNvSpPr/>
          <p:nvPr/>
        </p:nvSpPr>
        <p:spPr>
          <a:xfrm>
            <a:off x="3864114" y="396800"/>
            <a:ext cx="1415773" cy="584775"/>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第５問</a:t>
            </a:r>
            <a:endParaRPr lang="ja-JP" altLang="en-US" sz="3200" b="1" dirty="0">
              <a:solidFill>
                <a:schemeClr val="bg1"/>
              </a:solidFill>
              <a:latin typeface="メイリオ"/>
              <a:ea typeface="メイリオ"/>
              <a:cs typeface="メイリオ"/>
            </a:endParaRPr>
          </a:p>
        </p:txBody>
      </p:sp>
      <p:sp>
        <p:nvSpPr>
          <p:cNvPr id="5" name="テキスト ボックス 4"/>
          <p:cNvSpPr txBox="1"/>
          <p:nvPr/>
        </p:nvSpPr>
        <p:spPr>
          <a:xfrm>
            <a:off x="982664" y="1432418"/>
            <a:ext cx="7366119" cy="1323439"/>
          </a:xfrm>
          <a:prstGeom prst="rect">
            <a:avLst/>
          </a:prstGeom>
          <a:noFill/>
        </p:spPr>
        <p:txBody>
          <a:bodyPr wrap="none" rtlCol="0">
            <a:spAutoFit/>
          </a:bodyPr>
          <a:lstStyle/>
          <a:p>
            <a:pPr algn="ctr"/>
            <a:r>
              <a:rPr kumimoji="1" lang="ja-JP" altLang="en-US" sz="4000" b="1" dirty="0" smtClean="0">
                <a:latin typeface="メイリオ"/>
                <a:ea typeface="メイリオ"/>
                <a:cs typeface="メイリオ"/>
              </a:rPr>
              <a:t>テーブルタップには使用できる</a:t>
            </a:r>
            <a:endParaRPr kumimoji="1" lang="en-US" altLang="ja-JP" sz="4000" b="1" dirty="0" smtClean="0">
              <a:latin typeface="メイリオ"/>
              <a:ea typeface="メイリオ"/>
              <a:cs typeface="メイリオ"/>
            </a:endParaRPr>
          </a:p>
          <a:p>
            <a:pPr algn="ctr"/>
            <a:r>
              <a:rPr kumimoji="1" lang="ja-JP" altLang="en-US" sz="4000" b="1" dirty="0" smtClean="0">
                <a:latin typeface="メイリオ"/>
                <a:ea typeface="メイリオ"/>
                <a:cs typeface="メイリオ"/>
              </a:rPr>
              <a:t>電流の容量に制限がある。</a:t>
            </a:r>
            <a:endParaRPr kumimoji="1" lang="en-US" altLang="ja-JP" sz="4000" b="1" dirty="0" smtClean="0">
              <a:latin typeface="メイリオ"/>
              <a:ea typeface="メイリオ"/>
              <a:cs typeface="メイリオ"/>
            </a:endParaRPr>
          </a:p>
        </p:txBody>
      </p:sp>
      <p:pic>
        <p:nvPicPr>
          <p:cNvPr id="6" name="図 5" descr="3_クイズ_構成_150904-36.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7683" y="3876407"/>
            <a:ext cx="1999488" cy="1999488"/>
          </a:xfrm>
          <a:prstGeom prst="rect">
            <a:avLst/>
          </a:prstGeom>
          <a:effectLst>
            <a:outerShdw blurRad="254000" dir="2700000" algn="tl" rotWithShape="0">
              <a:schemeClr val="bg1"/>
            </a:outerShdw>
          </a:effectLst>
        </p:spPr>
      </p:pic>
      <p:pic>
        <p:nvPicPr>
          <p:cNvPr id="7" name="図 6" descr="3_クイズ_構成_150904-3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99163" y="3864215"/>
            <a:ext cx="2011680" cy="2011680"/>
          </a:xfrm>
          <a:prstGeom prst="rect">
            <a:avLst/>
          </a:prstGeom>
          <a:effectLst>
            <a:outerShdw blurRad="254000" dir="2700000" algn="tl" rotWithShape="0">
              <a:schemeClr val="bg1"/>
            </a:outerShdw>
          </a:effectLst>
        </p:spPr>
      </p:pic>
      <p:sp>
        <p:nvSpPr>
          <p:cNvPr id="8" name="テキスト ボックス 7"/>
          <p:cNvSpPr txBox="1"/>
          <p:nvPr/>
        </p:nvSpPr>
        <p:spPr>
          <a:xfrm>
            <a:off x="3980899" y="4190071"/>
            <a:ext cx="1218002" cy="1200329"/>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7200" b="1" dirty="0" smtClean="0">
                <a:solidFill>
                  <a:srgbClr val="FF0000"/>
                </a:solidFill>
                <a:latin typeface="メイリオ"/>
                <a:ea typeface="メイリオ"/>
                <a:cs typeface="メイリオ"/>
              </a:rPr>
              <a:t>or</a:t>
            </a:r>
            <a:endParaRPr kumimoji="1" lang="ja-JP" altLang="en-US" sz="7200" b="1" dirty="0">
              <a:solidFill>
                <a:srgbClr val="FF0000"/>
              </a:solidFill>
              <a:latin typeface="メイリオ"/>
              <a:ea typeface="メイリオ"/>
              <a:cs typeface="メイリオ"/>
            </a:endParaRPr>
          </a:p>
        </p:txBody>
      </p:sp>
      <p:sp>
        <p:nvSpPr>
          <p:cNvPr id="10" name="テキスト ボックス 9"/>
          <p:cNvSpPr txBox="1"/>
          <p:nvPr/>
        </p:nvSpPr>
        <p:spPr>
          <a:xfrm>
            <a:off x="3819927" y="3777956"/>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3</a:t>
            </a:r>
            <a:endParaRPr kumimoji="1" lang="ja-JP" altLang="en-US" sz="15000" b="1" dirty="0">
              <a:latin typeface="メイリオ"/>
              <a:ea typeface="メイリオ"/>
              <a:cs typeface="メイリオ"/>
            </a:endParaRPr>
          </a:p>
        </p:txBody>
      </p:sp>
      <p:sp>
        <p:nvSpPr>
          <p:cNvPr id="11" name="テキスト ボックス 10"/>
          <p:cNvSpPr txBox="1"/>
          <p:nvPr/>
        </p:nvSpPr>
        <p:spPr>
          <a:xfrm>
            <a:off x="3819927" y="3778036"/>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2</a:t>
            </a:r>
            <a:endParaRPr kumimoji="1" lang="ja-JP" altLang="en-US" sz="15000" b="1" dirty="0">
              <a:latin typeface="メイリオ"/>
              <a:ea typeface="メイリオ"/>
              <a:cs typeface="メイリオ"/>
            </a:endParaRPr>
          </a:p>
        </p:txBody>
      </p:sp>
      <p:sp>
        <p:nvSpPr>
          <p:cNvPr id="12" name="テキスト ボックス 11"/>
          <p:cNvSpPr txBox="1"/>
          <p:nvPr/>
        </p:nvSpPr>
        <p:spPr>
          <a:xfrm>
            <a:off x="3922483" y="3771013"/>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1</a:t>
            </a:r>
            <a:endParaRPr kumimoji="1" lang="ja-JP" altLang="en-US" sz="15000" b="1" dirty="0">
              <a:latin typeface="メイリオ"/>
              <a:ea typeface="メイリオ"/>
              <a:cs typeface="メイリオ"/>
            </a:endParaRPr>
          </a:p>
        </p:txBody>
      </p:sp>
      <p:sp>
        <p:nvSpPr>
          <p:cNvPr id="13" name="テキスト ボックス 12"/>
          <p:cNvSpPr txBox="1"/>
          <p:nvPr/>
        </p:nvSpPr>
        <p:spPr>
          <a:xfrm>
            <a:off x="2649786" y="3842651"/>
            <a:ext cx="4031873" cy="2400657"/>
          </a:xfrm>
          <a:prstGeom prst="rect">
            <a:avLst/>
          </a:prstGeom>
          <a:noFill/>
          <a:effectLst>
            <a:outerShdw blurRad="254000" dir="2700000" algn="tl" rotWithShape="0">
              <a:schemeClr val="bg1"/>
            </a:outerShdw>
          </a:effectLst>
        </p:spPr>
        <p:txBody>
          <a:bodyPr wrap="none" rtlCol="0">
            <a:spAutoFit/>
          </a:bodyPr>
          <a:lstStyle/>
          <a:p>
            <a:pPr algn="ctr"/>
            <a:r>
              <a:rPr kumimoji="1" lang="ja-JP" altLang="en-US" sz="15000" b="1" dirty="0" smtClean="0">
                <a:solidFill>
                  <a:srgbClr val="FF0000"/>
                </a:solidFill>
                <a:latin typeface="メイリオ"/>
                <a:ea typeface="メイリオ"/>
                <a:cs typeface="メイリオ"/>
              </a:rPr>
              <a:t>終了</a:t>
            </a:r>
            <a:endParaRPr kumimoji="1" lang="ja-JP" altLang="en-US" sz="15000" b="1" dirty="0">
              <a:solidFill>
                <a:srgbClr val="FF0000"/>
              </a:solidFill>
              <a:latin typeface="メイリオ"/>
              <a:ea typeface="メイリオ"/>
              <a:cs typeface="メイリオ"/>
            </a:endParaRPr>
          </a:p>
        </p:txBody>
      </p:sp>
      <p:pic>
        <p:nvPicPr>
          <p:cNvPr id="14" name="SE_出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933" y="5599505"/>
            <a:ext cx="812800" cy="812800"/>
          </a:xfrm>
          <a:prstGeom prst="rect">
            <a:avLst/>
          </a:prstGeom>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8243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1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1500"/>
                                  </p:stCondLst>
                                  <p:childTnLst>
                                    <p:cmd type="call" cmd="playFrom(0.0)">
                                      <p:cBhvr>
                                        <p:cTn id="17" dur="1724" fill="hold"/>
                                        <p:tgtEl>
                                          <p:spTgt spid="14"/>
                                        </p:tgtEl>
                                      </p:cBhvr>
                                    </p:cmd>
                                  </p:childTnLst>
                                </p:cTn>
                              </p:par>
                            </p:childTnLst>
                          </p:cTn>
                        </p:par>
                        <p:par>
                          <p:cTn id="18" fill="hold">
                            <p:stCondLst>
                              <p:cond delay="4224"/>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0" end="0"/>
                                            </p:txEl>
                                          </p:spTgt>
                                        </p:tgtEl>
                                      </p:cBhvr>
                                    </p:animEffect>
                                  </p:childTnLst>
                                </p:cTn>
                              </p:par>
                            </p:childTnLst>
                          </p:cTn>
                        </p:par>
                        <p:par>
                          <p:cTn id="26" fill="hold">
                            <p:stCondLst>
                              <p:cond delay="5374"/>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1" end="1"/>
                                            </p:txEl>
                                          </p:spTgt>
                                        </p:tgtEl>
                                      </p:cBhvr>
                                    </p:animEffect>
                                  </p:childTnLst>
                                </p:cTn>
                              </p:par>
                            </p:childTnLst>
                          </p:cTn>
                        </p:par>
                        <p:par>
                          <p:cTn id="34" fill="hold">
                            <p:stCondLst>
                              <p:cond delay="6424"/>
                            </p:stCondLst>
                            <p:childTnLst>
                              <p:par>
                                <p:cTn id="35" presetID="49" presetClass="entr" presetSubtype="0" decel="100000" fill="hold" nodeType="afterEffect">
                                  <p:stCondLst>
                                    <p:cond delay="100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360"/>
                                          </p:val>
                                        </p:tav>
                                        <p:tav tm="100000">
                                          <p:val>
                                            <p:fltVal val="0"/>
                                          </p:val>
                                        </p:tav>
                                      </p:tavLst>
                                    </p:anim>
                                    <p:animEffect transition="in" filter="fade">
                                      <p:cBhvr>
                                        <p:cTn id="40" dur="500"/>
                                        <p:tgtEl>
                                          <p:spTgt spid="6"/>
                                        </p:tgtEl>
                                      </p:cBhvr>
                                    </p:animEffect>
                                  </p:childTnLst>
                                </p:cTn>
                              </p:par>
                            </p:childTnLst>
                          </p:cTn>
                        </p:par>
                        <p:par>
                          <p:cTn id="41" fill="hold">
                            <p:stCondLst>
                              <p:cond delay="7924"/>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8424"/>
                            </p:stCondLst>
                            <p:childTnLst>
                              <p:par>
                                <p:cTn id="46" presetID="49" presetClass="entr" presetSubtype="0" decel="10000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 calcmode="lin" valueType="num">
                                      <p:cBhvr>
                                        <p:cTn id="50" dur="500" fill="hold"/>
                                        <p:tgtEl>
                                          <p:spTgt spid="7"/>
                                        </p:tgtEl>
                                        <p:attrNameLst>
                                          <p:attrName>style.rotation</p:attrName>
                                        </p:attrNameLst>
                                      </p:cBhvr>
                                      <p:tavLst>
                                        <p:tav tm="0">
                                          <p:val>
                                            <p:fltVal val="360"/>
                                          </p:val>
                                        </p:tav>
                                        <p:tav tm="100000">
                                          <p:val>
                                            <p:fltVal val="0"/>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par>
                          <p:cTn id="57" fill="hold">
                            <p:stCondLst>
                              <p:cond delay="500"/>
                            </p:stCondLst>
                            <p:childTnLst>
                              <p:par>
                                <p:cTn id="58" presetID="23" presetClass="entr" presetSubtype="16"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childTnLst>
                                </p:cTn>
                              </p:par>
                            </p:childTnLst>
                          </p:cTn>
                        </p:par>
                        <p:par>
                          <p:cTn id="62" fill="hold">
                            <p:stCondLst>
                              <p:cond delay="1500"/>
                            </p:stCondLst>
                            <p:childTnLst>
                              <p:par>
                                <p:cTn id="63" presetID="10" presetClass="exit" presetSubtype="0" fill="hold" grpId="1" nodeType="afterEffect">
                                  <p:stCondLst>
                                    <p:cond delay="0"/>
                                  </p:stCondLst>
                                  <p:childTnLst>
                                    <p:animEffect transition="out" filter="fade">
                                      <p:cBhvr>
                                        <p:cTn id="64" dur="1000"/>
                                        <p:tgtEl>
                                          <p:spTgt spid="10"/>
                                        </p:tgtEl>
                                      </p:cBhvr>
                                    </p:animEffect>
                                    <p:set>
                                      <p:cBhvr>
                                        <p:cTn id="65" dur="1" fill="hold">
                                          <p:stCondLst>
                                            <p:cond delay="999"/>
                                          </p:stCondLst>
                                        </p:cTn>
                                        <p:tgtEl>
                                          <p:spTgt spid="10"/>
                                        </p:tgtEl>
                                        <p:attrNameLst>
                                          <p:attrName>style.visibility</p:attrName>
                                        </p:attrNameLst>
                                      </p:cBhvr>
                                      <p:to>
                                        <p:strVal val="hidden"/>
                                      </p:to>
                                    </p:set>
                                  </p:childTnLst>
                                </p:cTn>
                              </p:par>
                            </p:childTnLst>
                          </p:cTn>
                        </p:par>
                        <p:par>
                          <p:cTn id="66" fill="hold">
                            <p:stCondLst>
                              <p:cond delay="2500"/>
                            </p:stCondLst>
                            <p:childTnLst>
                              <p:par>
                                <p:cTn id="67" presetID="23" presetClass="entr" presetSubtype="16"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000" fill="hold"/>
                                        <p:tgtEl>
                                          <p:spTgt spid="11"/>
                                        </p:tgtEl>
                                        <p:attrNameLst>
                                          <p:attrName>ppt_w</p:attrName>
                                        </p:attrNameLst>
                                      </p:cBhvr>
                                      <p:tavLst>
                                        <p:tav tm="0">
                                          <p:val>
                                            <p:fltVal val="0"/>
                                          </p:val>
                                        </p:tav>
                                        <p:tav tm="100000">
                                          <p:val>
                                            <p:strVal val="#ppt_w"/>
                                          </p:val>
                                        </p:tav>
                                      </p:tavLst>
                                    </p:anim>
                                    <p:anim calcmode="lin" valueType="num">
                                      <p:cBhvr>
                                        <p:cTn id="70" dur="1000" fill="hold"/>
                                        <p:tgtEl>
                                          <p:spTgt spid="11"/>
                                        </p:tgtEl>
                                        <p:attrNameLst>
                                          <p:attrName>ppt_h</p:attrName>
                                        </p:attrNameLst>
                                      </p:cBhvr>
                                      <p:tavLst>
                                        <p:tav tm="0">
                                          <p:val>
                                            <p:fltVal val="0"/>
                                          </p:val>
                                        </p:tav>
                                        <p:tav tm="100000">
                                          <p:val>
                                            <p:strVal val="#ppt_h"/>
                                          </p:val>
                                        </p:tav>
                                      </p:tavLst>
                                    </p:anim>
                                  </p:childTnLst>
                                </p:cTn>
                              </p:par>
                            </p:childTnLst>
                          </p:cTn>
                        </p:par>
                        <p:par>
                          <p:cTn id="71" fill="hold">
                            <p:stCondLst>
                              <p:cond delay="3500"/>
                            </p:stCondLst>
                            <p:childTnLst>
                              <p:par>
                                <p:cTn id="72" presetID="10" presetClass="exit" presetSubtype="0" fill="hold" grpId="1" nodeType="afterEffect">
                                  <p:stCondLst>
                                    <p:cond delay="0"/>
                                  </p:stCondLst>
                                  <p:childTnLst>
                                    <p:animEffect transition="out" filter="fade">
                                      <p:cBhvr>
                                        <p:cTn id="73" dur="1000"/>
                                        <p:tgtEl>
                                          <p:spTgt spid="11"/>
                                        </p:tgtEl>
                                      </p:cBhvr>
                                    </p:animEffect>
                                    <p:set>
                                      <p:cBhvr>
                                        <p:cTn id="74" dur="1" fill="hold">
                                          <p:stCondLst>
                                            <p:cond delay="999"/>
                                          </p:stCondLst>
                                        </p:cTn>
                                        <p:tgtEl>
                                          <p:spTgt spid="11"/>
                                        </p:tgtEl>
                                        <p:attrNameLst>
                                          <p:attrName>style.visibility</p:attrName>
                                        </p:attrNameLst>
                                      </p:cBhvr>
                                      <p:to>
                                        <p:strVal val="hidden"/>
                                      </p:to>
                                    </p:set>
                                  </p:childTnLst>
                                </p:cTn>
                              </p:par>
                            </p:childTnLst>
                          </p:cTn>
                        </p:par>
                        <p:par>
                          <p:cTn id="75" fill="hold">
                            <p:stCondLst>
                              <p:cond delay="4500"/>
                            </p:stCondLst>
                            <p:childTnLst>
                              <p:par>
                                <p:cTn id="76" presetID="23" presetClass="entr" presetSubtype="16"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1000" fill="hold"/>
                                        <p:tgtEl>
                                          <p:spTgt spid="12"/>
                                        </p:tgtEl>
                                        <p:attrNameLst>
                                          <p:attrName>ppt_w</p:attrName>
                                        </p:attrNameLst>
                                      </p:cBhvr>
                                      <p:tavLst>
                                        <p:tav tm="0">
                                          <p:val>
                                            <p:fltVal val="0"/>
                                          </p:val>
                                        </p:tav>
                                        <p:tav tm="100000">
                                          <p:val>
                                            <p:strVal val="#ppt_w"/>
                                          </p:val>
                                        </p:tav>
                                      </p:tavLst>
                                    </p:anim>
                                    <p:anim calcmode="lin" valueType="num">
                                      <p:cBhvr>
                                        <p:cTn id="79" dur="1000" fill="hold"/>
                                        <p:tgtEl>
                                          <p:spTgt spid="12"/>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10" presetClass="exit" presetSubtype="0" fill="hold" grpId="1" nodeType="afterEffect">
                                  <p:stCondLst>
                                    <p:cond delay="0"/>
                                  </p:stCondLst>
                                  <p:childTnLst>
                                    <p:animEffect transition="out" filter="fade">
                                      <p:cBhvr>
                                        <p:cTn id="82" dur="1000"/>
                                        <p:tgtEl>
                                          <p:spTgt spid="12"/>
                                        </p:tgtEl>
                                      </p:cBhvr>
                                    </p:animEffect>
                                    <p:set>
                                      <p:cBhvr>
                                        <p:cTn id="83" dur="1" fill="hold">
                                          <p:stCondLst>
                                            <p:cond delay="999"/>
                                          </p:stCondLst>
                                        </p:cTn>
                                        <p:tgtEl>
                                          <p:spTgt spid="12"/>
                                        </p:tgtEl>
                                        <p:attrNameLst>
                                          <p:attrName>style.visibility</p:attrName>
                                        </p:attrNameLst>
                                      </p:cBhvr>
                                      <p:to>
                                        <p:strVal val="hidden"/>
                                      </p:to>
                                    </p:set>
                                  </p:childTnLst>
                                </p:cTn>
                              </p:par>
                            </p:childTnLst>
                          </p:cTn>
                        </p:par>
                        <p:par>
                          <p:cTn id="84" fill="hold">
                            <p:stCondLst>
                              <p:cond delay="6500"/>
                            </p:stCondLst>
                            <p:childTnLst>
                              <p:par>
                                <p:cTn id="85" presetID="23" presetClass="entr" presetSubtype="16"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2000" fill="hold"/>
                                        <p:tgtEl>
                                          <p:spTgt spid="13"/>
                                        </p:tgtEl>
                                        <p:attrNameLst>
                                          <p:attrName>ppt_w</p:attrName>
                                        </p:attrNameLst>
                                      </p:cBhvr>
                                      <p:tavLst>
                                        <p:tav tm="0">
                                          <p:val>
                                            <p:fltVal val="0"/>
                                          </p:val>
                                        </p:tav>
                                        <p:tav tm="100000">
                                          <p:val>
                                            <p:strVal val="#ppt_w"/>
                                          </p:val>
                                        </p:tav>
                                      </p:tavLst>
                                    </p:anim>
                                    <p:anim calcmode="lin" valueType="num">
                                      <p:cBhvr>
                                        <p:cTn id="88"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14"/>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1724" fill="hold"/>
                                        <p:tgtEl>
                                          <p:spTgt spid="14"/>
                                        </p:tgtEl>
                                      </p:cBhvr>
                                    </p:cmd>
                                  </p:childTnLst>
                                </p:cTn>
                              </p:par>
                            </p:childTnLst>
                          </p:cTn>
                        </p:par>
                      </p:childTnLst>
                    </p:cTn>
                  </p:par>
                </p:childTnLst>
              </p:cTn>
              <p:nextCondLst>
                <p:cond evt="onClick" delay="0">
                  <p:tgtEl>
                    <p:spTgt spid="14"/>
                  </p:tgtEl>
                </p:cond>
              </p:nextCondLst>
            </p:seq>
            <p:audio>
              <p:cMediaNode vol="33962" showWhenStopped="0">
                <p:cTn id="94" fill="hold" display="0">
                  <p:stCondLst>
                    <p:cond delay="indefinite"/>
                  </p:stCondLst>
                  <p:endCondLst>
                    <p:cond evt="onStopAudio" delay="0">
                      <p:tgtEl>
                        <p:sldTgt/>
                      </p:tgtEl>
                    </p:cond>
                  </p:endCondLst>
                </p:cTn>
                <p:tgtEl>
                  <p:spTgt spid="14"/>
                </p:tgtEl>
              </p:cMediaNode>
            </p:audio>
          </p:childTnLst>
        </p:cTn>
      </p:par>
    </p:tnLst>
    <p:bldLst>
      <p:bldP spid="4" grpId="0"/>
      <p:bldP spid="8" grpId="0"/>
      <p:bldP spid="8" grpId="1"/>
      <p:bldP spid="10" grpId="0"/>
      <p:bldP spid="10" grpId="1"/>
      <p:bldP spid="11" grpId="0"/>
      <p:bldP spid="11" grpId="1"/>
      <p:bldP spid="12" grpId="0"/>
      <p:bldP spid="12" grpId="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97110" y="1720563"/>
            <a:ext cx="7879080" cy="2400657"/>
          </a:xfrm>
          <a:prstGeom prst="rect">
            <a:avLst/>
          </a:prstGeom>
          <a:noFill/>
          <a:effectLst>
            <a:outerShdw blurRad="254000" dir="2700000" algn="tl" rotWithShape="0">
              <a:schemeClr val="bg1"/>
            </a:outerShdw>
          </a:effectLst>
        </p:spPr>
        <p:txBody>
          <a:bodyPr wrap="none" rtlCol="0">
            <a:spAutoFit/>
          </a:bodyPr>
          <a:lstStyle/>
          <a:p>
            <a:pPr algn="ctr"/>
            <a:r>
              <a:rPr lang="ja-JP" altLang="en-US" sz="15000" b="1" dirty="0" smtClean="0">
                <a:latin typeface="メイリオ"/>
                <a:ea typeface="メイリオ"/>
                <a:cs typeface="メイリオ"/>
              </a:rPr>
              <a:t>結果発表</a:t>
            </a:r>
            <a:endParaRPr kumimoji="1" lang="ja-JP" altLang="en-US" sz="15000" b="1" dirty="0">
              <a:latin typeface="メイリオ"/>
              <a:ea typeface="メイリオ"/>
              <a:cs typeface="メイリオ"/>
            </a:endParaRPr>
          </a:p>
        </p:txBody>
      </p:sp>
      <p:pic>
        <p:nvPicPr>
          <p:cNvPr id="15" name="図 14" descr="3_クイズ_構成_150904-3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7418" y="438428"/>
            <a:ext cx="5998464" cy="5998464"/>
          </a:xfrm>
          <a:prstGeom prst="rect">
            <a:avLst/>
          </a:prstGeom>
          <a:effectLst>
            <a:outerShdw blurRad="254000" dir="2700000" algn="tl" rotWithShape="0">
              <a:schemeClr val="bg1"/>
            </a:outerShdw>
          </a:effectLst>
        </p:spPr>
      </p:pic>
      <p:pic>
        <p:nvPicPr>
          <p:cNvPr id="3" name="SE_ドラムロー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6993" y="5444079"/>
            <a:ext cx="812800" cy="812800"/>
          </a:xfrm>
          <a:prstGeom prst="rect">
            <a:avLst/>
          </a:prstGeom>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246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childTnLst>
                                </p:cTn>
                              </p:par>
                              <p:par>
                                <p:cTn id="9" presetID="10" presetClass="exit" presetSubtype="0" fill="hold" grpId="1" nodeType="withEffect">
                                  <p:stCondLst>
                                    <p:cond delay="200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par>
                                <p:cTn id="12" presetID="23" presetClass="entr" presetSubtype="16" fill="hold" nodeType="withEffect">
                                  <p:stCondLst>
                                    <p:cond delay="60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2500"/>
                                  </p:stCondLst>
                                  <p:childTnLst>
                                    <p:cmd type="call" cmd="playFrom(0.0)">
                                      <p:cBhvr>
                                        <p:cTn id="17" dur="8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071" fill="hold"/>
                                        <p:tgtEl>
                                          <p:spTgt spid="3"/>
                                        </p:tgtEl>
                                      </p:cBhvr>
                                    </p:cmd>
                                  </p:childTnLst>
                                </p:cTn>
                              </p:par>
                            </p:childTnLst>
                          </p:cTn>
                        </p:par>
                      </p:childTnLst>
                    </p:cTn>
                  </p:par>
                </p:childTnLst>
              </p:cTn>
              <p:nextCondLst>
                <p:cond evt="onClick" delay="0">
                  <p:tgtEl>
                    <p:spTgt spid="3"/>
                  </p:tgtEl>
                </p:cond>
              </p:nextCondLst>
            </p:seq>
            <p:audio>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図形グループ 4"/>
          <p:cNvGrpSpPr/>
          <p:nvPr/>
        </p:nvGrpSpPr>
        <p:grpSpPr>
          <a:xfrm>
            <a:off x="789743" y="411399"/>
            <a:ext cx="7559040" cy="6083808"/>
            <a:chOff x="789743" y="411399"/>
            <a:chExt cx="7559040" cy="6083808"/>
          </a:xfrm>
        </p:grpSpPr>
        <p:pic>
          <p:nvPicPr>
            <p:cNvPr id="9" name="図 8" descr="3_クイズ_構成_150904-4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743" y="411399"/>
              <a:ext cx="7559040" cy="6083808"/>
            </a:xfrm>
            <a:prstGeom prst="rect">
              <a:avLst/>
            </a:prstGeom>
            <a:effectLst>
              <a:outerShdw blurRad="254000" dir="2700000" algn="tl" rotWithShape="0">
                <a:schemeClr val="bg1"/>
              </a:outerShdw>
            </a:effectLst>
          </p:spPr>
        </p:pic>
        <p:sp>
          <p:nvSpPr>
            <p:cNvPr id="7" name="正方形/長方形 6"/>
            <p:cNvSpPr/>
            <p:nvPr/>
          </p:nvSpPr>
          <p:spPr>
            <a:xfrm>
              <a:off x="4069300" y="411399"/>
              <a:ext cx="1005403" cy="584776"/>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解説</a:t>
              </a:r>
              <a:endParaRPr lang="ja-JP" altLang="en-US" sz="3200" b="1" dirty="0">
                <a:solidFill>
                  <a:schemeClr val="bg1"/>
                </a:solidFill>
                <a:latin typeface="メイリオ"/>
                <a:ea typeface="メイリオ"/>
                <a:cs typeface="メイリオ"/>
              </a:endParaRPr>
            </a:p>
          </p:txBody>
        </p:sp>
        <p:sp>
          <p:nvSpPr>
            <p:cNvPr id="10" name="タイトル 9"/>
            <p:cNvSpPr txBox="1">
              <a:spLocks/>
            </p:cNvSpPr>
            <p:nvPr/>
          </p:nvSpPr>
          <p:spPr>
            <a:xfrm>
              <a:off x="2820818" y="1316069"/>
              <a:ext cx="2341752" cy="901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latin typeface="メイリオ"/>
                  <a:ea typeface="メイリオ"/>
                  <a:cs typeface="メイリオ"/>
                </a:rPr>
                <a:t>正解は</a:t>
              </a:r>
              <a:endParaRPr lang="ja-JP" altLang="en-US" b="1" dirty="0">
                <a:latin typeface="メイリオ"/>
                <a:ea typeface="メイリオ"/>
                <a:cs typeface="メイリオ"/>
              </a:endParaRPr>
            </a:p>
          </p:txBody>
        </p:sp>
        <p:sp>
          <p:nvSpPr>
            <p:cNvPr id="11" name="タイトル 9"/>
            <p:cNvSpPr txBox="1">
              <a:spLocks/>
            </p:cNvSpPr>
            <p:nvPr/>
          </p:nvSpPr>
          <p:spPr>
            <a:xfrm>
              <a:off x="858983" y="2537019"/>
              <a:ext cx="7296726" cy="3386283"/>
            </a:xfrm>
            <a:prstGeom prst="rect">
              <a:avLst/>
            </a:prstGeom>
          </p:spPr>
          <p:txBody>
            <a:bodyPr vert="horz" lIns="91440" tIns="45720" rIns="91440" bIns="45720" rtlCol="0" anchor="t">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メイリオ"/>
                  <a:ea typeface="メイリオ"/>
                  <a:cs typeface="メイリオ"/>
                </a:rPr>
                <a:t>　コンセントやテーブルタップなどには使える電気の最大電流が記載されています。</a:t>
              </a:r>
              <a:endParaRPr lang="en-US" altLang="ja-JP" sz="2800" dirty="0">
                <a:latin typeface="メイリオ"/>
                <a:ea typeface="メイリオ"/>
                <a:cs typeface="メイリオ"/>
              </a:endParaRPr>
            </a:p>
          </p:txBody>
        </p:sp>
        <p:pic>
          <p:nvPicPr>
            <p:cNvPr id="4" name="図 3" descr="3_クイズ_構成_150904-4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3202" y="1403950"/>
              <a:ext cx="798576" cy="798576"/>
            </a:xfrm>
            <a:prstGeom prst="rect">
              <a:avLst/>
            </a:prstGeom>
          </p:spPr>
        </p:pic>
      </p:grpSp>
      <p:pic>
        <p:nvPicPr>
          <p:cNvPr id="2" name="図 1"/>
          <p:cNvPicPr>
            <a:picLocks noChangeAspect="1"/>
          </p:cNvPicPr>
          <p:nvPr/>
        </p:nvPicPr>
        <p:blipFill>
          <a:blip r:embed="rId4"/>
          <a:stretch>
            <a:fillRect/>
          </a:stretch>
        </p:blipFill>
        <p:spPr>
          <a:xfrm>
            <a:off x="2983345" y="3551760"/>
            <a:ext cx="3452700" cy="2776852"/>
          </a:xfrm>
          <a:prstGeom prst="rect">
            <a:avLst/>
          </a:prstGeom>
        </p:spPr>
      </p:pic>
      <p:sp>
        <p:nvSpPr>
          <p:cNvPr id="3" name="テキスト ボックス 2"/>
          <p:cNvSpPr txBox="1"/>
          <p:nvPr/>
        </p:nvSpPr>
        <p:spPr>
          <a:xfrm>
            <a:off x="2106182" y="3574534"/>
            <a:ext cx="877163" cy="369332"/>
          </a:xfrm>
          <a:prstGeom prst="rect">
            <a:avLst/>
          </a:prstGeom>
          <a:noFill/>
        </p:spPr>
        <p:txBody>
          <a:bodyPr wrap="none" rtlCol="0">
            <a:spAutoFit/>
          </a:bodyPr>
          <a:lstStyle/>
          <a:p>
            <a:r>
              <a:rPr kumimoji="1" lang="ja-JP" altLang="en-US" dirty="0" smtClean="0"/>
              <a:t>（例）</a:t>
            </a:r>
            <a:endParaRPr kumimoji="1" lang="ja-JP" altLang="en-US"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5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3_クイズ_構成_150904-3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9743" y="333794"/>
            <a:ext cx="7559040" cy="2878463"/>
          </a:xfrm>
          <a:prstGeom prst="rect">
            <a:avLst/>
          </a:prstGeom>
          <a:effectLst>
            <a:outerShdw blurRad="254000" dir="2700000" algn="tl" rotWithShape="0">
              <a:schemeClr val="bg1"/>
            </a:outerShdw>
          </a:effectLst>
        </p:spPr>
      </p:pic>
      <p:sp>
        <p:nvSpPr>
          <p:cNvPr id="4" name="正方形/長方形 3"/>
          <p:cNvSpPr/>
          <p:nvPr/>
        </p:nvSpPr>
        <p:spPr>
          <a:xfrm>
            <a:off x="3864114" y="396800"/>
            <a:ext cx="1415773" cy="584775"/>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第６問</a:t>
            </a:r>
            <a:endParaRPr lang="ja-JP" altLang="en-US" sz="3200" b="1" dirty="0">
              <a:solidFill>
                <a:schemeClr val="bg1"/>
              </a:solidFill>
              <a:latin typeface="メイリオ"/>
              <a:ea typeface="メイリオ"/>
              <a:cs typeface="メイリオ"/>
            </a:endParaRPr>
          </a:p>
        </p:txBody>
      </p:sp>
      <p:sp>
        <p:nvSpPr>
          <p:cNvPr id="5" name="テキスト ボックス 4"/>
          <p:cNvSpPr txBox="1"/>
          <p:nvPr/>
        </p:nvSpPr>
        <p:spPr>
          <a:xfrm>
            <a:off x="650360" y="1417400"/>
            <a:ext cx="7879080" cy="1323439"/>
          </a:xfrm>
          <a:prstGeom prst="rect">
            <a:avLst/>
          </a:prstGeom>
          <a:noFill/>
        </p:spPr>
        <p:txBody>
          <a:bodyPr wrap="none" rtlCol="0">
            <a:spAutoFit/>
          </a:bodyPr>
          <a:lstStyle/>
          <a:p>
            <a:pPr algn="ctr"/>
            <a:r>
              <a:rPr kumimoji="1" lang="ja-JP" altLang="en-US" sz="4000" b="1" dirty="0" smtClean="0">
                <a:latin typeface="メイリオ"/>
                <a:ea typeface="メイリオ"/>
                <a:cs typeface="メイリオ"/>
              </a:rPr>
              <a:t>殺虫剤などの「スプレー缶」には</a:t>
            </a:r>
            <a:endParaRPr kumimoji="1" lang="en-US" altLang="ja-JP" sz="4000" b="1" dirty="0" smtClean="0">
              <a:latin typeface="メイリオ"/>
              <a:ea typeface="メイリオ"/>
              <a:cs typeface="メイリオ"/>
            </a:endParaRPr>
          </a:p>
          <a:p>
            <a:pPr algn="ctr"/>
            <a:r>
              <a:rPr kumimoji="1" lang="ja-JP" altLang="en-US" sz="4000" b="1" dirty="0" smtClean="0">
                <a:latin typeface="メイリオ"/>
                <a:ea typeface="メイリオ"/>
                <a:cs typeface="メイリオ"/>
              </a:rPr>
              <a:t>可燃性ガスは含まれていない。</a:t>
            </a:r>
            <a:endParaRPr kumimoji="1" lang="en-US" altLang="ja-JP" sz="4000" b="1" dirty="0" smtClean="0">
              <a:latin typeface="メイリオ"/>
              <a:ea typeface="メイリオ"/>
              <a:cs typeface="メイリオ"/>
            </a:endParaRPr>
          </a:p>
        </p:txBody>
      </p:sp>
      <p:pic>
        <p:nvPicPr>
          <p:cNvPr id="6" name="図 5" descr="3_クイズ_構成_150904-36.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7683" y="3876407"/>
            <a:ext cx="1999488" cy="1999488"/>
          </a:xfrm>
          <a:prstGeom prst="rect">
            <a:avLst/>
          </a:prstGeom>
          <a:effectLst>
            <a:outerShdw blurRad="254000" dir="2700000" algn="tl" rotWithShape="0">
              <a:schemeClr val="bg1"/>
            </a:outerShdw>
          </a:effectLst>
        </p:spPr>
      </p:pic>
      <p:pic>
        <p:nvPicPr>
          <p:cNvPr id="7" name="図 6" descr="3_クイズ_構成_150904-3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99163" y="3864215"/>
            <a:ext cx="2011680" cy="2011680"/>
          </a:xfrm>
          <a:prstGeom prst="rect">
            <a:avLst/>
          </a:prstGeom>
          <a:effectLst>
            <a:outerShdw blurRad="254000" dir="2700000" algn="tl" rotWithShape="0">
              <a:schemeClr val="bg1"/>
            </a:outerShdw>
          </a:effectLst>
        </p:spPr>
      </p:pic>
      <p:sp>
        <p:nvSpPr>
          <p:cNvPr id="8" name="テキスト ボックス 7"/>
          <p:cNvSpPr txBox="1"/>
          <p:nvPr/>
        </p:nvSpPr>
        <p:spPr>
          <a:xfrm>
            <a:off x="3980899" y="4190071"/>
            <a:ext cx="1218002" cy="1200329"/>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7200" b="1" dirty="0" smtClean="0">
                <a:solidFill>
                  <a:srgbClr val="FF0000"/>
                </a:solidFill>
                <a:latin typeface="メイリオ"/>
                <a:ea typeface="メイリオ"/>
                <a:cs typeface="メイリオ"/>
              </a:rPr>
              <a:t>or</a:t>
            </a:r>
            <a:endParaRPr kumimoji="1" lang="ja-JP" altLang="en-US" sz="7200" b="1" dirty="0">
              <a:solidFill>
                <a:srgbClr val="FF0000"/>
              </a:solidFill>
              <a:latin typeface="メイリオ"/>
              <a:ea typeface="メイリオ"/>
              <a:cs typeface="メイリオ"/>
            </a:endParaRPr>
          </a:p>
        </p:txBody>
      </p:sp>
      <p:sp>
        <p:nvSpPr>
          <p:cNvPr id="10" name="テキスト ボックス 9"/>
          <p:cNvSpPr txBox="1"/>
          <p:nvPr/>
        </p:nvSpPr>
        <p:spPr>
          <a:xfrm>
            <a:off x="3818307" y="3775790"/>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3</a:t>
            </a:r>
            <a:endParaRPr kumimoji="1" lang="ja-JP" altLang="en-US" sz="15000" b="1" dirty="0">
              <a:latin typeface="メイリオ"/>
              <a:ea typeface="メイリオ"/>
              <a:cs typeface="メイリオ"/>
            </a:endParaRPr>
          </a:p>
        </p:txBody>
      </p:sp>
      <p:sp>
        <p:nvSpPr>
          <p:cNvPr id="11" name="テキスト ボックス 10"/>
          <p:cNvSpPr txBox="1"/>
          <p:nvPr/>
        </p:nvSpPr>
        <p:spPr>
          <a:xfrm>
            <a:off x="3832418" y="3813362"/>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2</a:t>
            </a:r>
            <a:endParaRPr kumimoji="1" lang="ja-JP" altLang="en-US" sz="15000" b="1" dirty="0">
              <a:latin typeface="メイリオ"/>
              <a:ea typeface="メイリオ"/>
              <a:cs typeface="メイリオ"/>
            </a:endParaRPr>
          </a:p>
        </p:txBody>
      </p:sp>
      <p:sp>
        <p:nvSpPr>
          <p:cNvPr id="12" name="テキスト ボックス 11"/>
          <p:cNvSpPr txBox="1"/>
          <p:nvPr/>
        </p:nvSpPr>
        <p:spPr>
          <a:xfrm>
            <a:off x="3832418" y="3738218"/>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1</a:t>
            </a:r>
            <a:endParaRPr kumimoji="1" lang="ja-JP" altLang="en-US" sz="15000" b="1" dirty="0">
              <a:latin typeface="メイリオ"/>
              <a:ea typeface="メイリオ"/>
              <a:cs typeface="メイリオ"/>
            </a:endParaRPr>
          </a:p>
        </p:txBody>
      </p:sp>
      <p:sp>
        <p:nvSpPr>
          <p:cNvPr id="13" name="テキスト ボックス 12"/>
          <p:cNvSpPr txBox="1"/>
          <p:nvPr/>
        </p:nvSpPr>
        <p:spPr>
          <a:xfrm>
            <a:off x="2573963" y="3838636"/>
            <a:ext cx="4031873" cy="2400657"/>
          </a:xfrm>
          <a:prstGeom prst="rect">
            <a:avLst/>
          </a:prstGeom>
          <a:noFill/>
          <a:effectLst>
            <a:outerShdw blurRad="254000" dir="2700000" algn="tl" rotWithShape="0">
              <a:schemeClr val="bg1"/>
            </a:outerShdw>
          </a:effectLst>
        </p:spPr>
        <p:txBody>
          <a:bodyPr wrap="none" rtlCol="0">
            <a:spAutoFit/>
          </a:bodyPr>
          <a:lstStyle/>
          <a:p>
            <a:pPr algn="ctr"/>
            <a:r>
              <a:rPr kumimoji="1" lang="ja-JP" altLang="en-US" sz="15000" b="1" dirty="0" smtClean="0">
                <a:solidFill>
                  <a:srgbClr val="FF0000"/>
                </a:solidFill>
                <a:latin typeface="メイリオ"/>
                <a:ea typeface="メイリオ"/>
                <a:cs typeface="メイリオ"/>
              </a:rPr>
              <a:t>終了</a:t>
            </a:r>
            <a:endParaRPr kumimoji="1" lang="ja-JP" altLang="en-US" sz="15000" b="1" dirty="0">
              <a:solidFill>
                <a:srgbClr val="FF0000"/>
              </a:solidFill>
              <a:latin typeface="メイリオ"/>
              <a:ea typeface="メイリオ"/>
              <a:cs typeface="メイリオ"/>
            </a:endParaRPr>
          </a:p>
        </p:txBody>
      </p:sp>
      <p:pic>
        <p:nvPicPr>
          <p:cNvPr id="14" name="SE_出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933" y="5599505"/>
            <a:ext cx="812800" cy="812800"/>
          </a:xfrm>
          <a:prstGeom prst="rect">
            <a:avLst/>
          </a:prstGeom>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1184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1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1500"/>
                                  </p:stCondLst>
                                  <p:childTnLst>
                                    <p:cmd type="call" cmd="playFrom(0.0)">
                                      <p:cBhvr>
                                        <p:cTn id="17" dur="1724" fill="hold"/>
                                        <p:tgtEl>
                                          <p:spTgt spid="14"/>
                                        </p:tgtEl>
                                      </p:cBhvr>
                                    </p:cmd>
                                  </p:childTnLst>
                                </p:cTn>
                              </p:par>
                            </p:childTnLst>
                          </p:cTn>
                        </p:par>
                        <p:par>
                          <p:cTn id="18" fill="hold">
                            <p:stCondLst>
                              <p:cond delay="4224"/>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0" end="0"/>
                                            </p:txEl>
                                          </p:spTgt>
                                        </p:tgtEl>
                                      </p:cBhvr>
                                    </p:animEffect>
                                  </p:childTnLst>
                                </p:cTn>
                              </p:par>
                            </p:childTnLst>
                          </p:cTn>
                        </p:par>
                        <p:par>
                          <p:cTn id="26" fill="hold">
                            <p:stCondLst>
                              <p:cond delay="5424"/>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1" end="1"/>
                                            </p:txEl>
                                          </p:spTgt>
                                        </p:tgtEl>
                                      </p:cBhvr>
                                    </p:animEffect>
                                  </p:childTnLst>
                                </p:cTn>
                              </p:par>
                            </p:childTnLst>
                          </p:cTn>
                        </p:par>
                        <p:par>
                          <p:cTn id="34" fill="hold">
                            <p:stCondLst>
                              <p:cond delay="6574"/>
                            </p:stCondLst>
                            <p:childTnLst>
                              <p:par>
                                <p:cTn id="35" presetID="49" presetClass="entr" presetSubtype="0" decel="100000" fill="hold" nodeType="afterEffect">
                                  <p:stCondLst>
                                    <p:cond delay="100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360"/>
                                          </p:val>
                                        </p:tav>
                                        <p:tav tm="100000">
                                          <p:val>
                                            <p:fltVal val="0"/>
                                          </p:val>
                                        </p:tav>
                                      </p:tavLst>
                                    </p:anim>
                                    <p:animEffect transition="in" filter="fade">
                                      <p:cBhvr>
                                        <p:cTn id="40" dur="500"/>
                                        <p:tgtEl>
                                          <p:spTgt spid="6"/>
                                        </p:tgtEl>
                                      </p:cBhvr>
                                    </p:animEffect>
                                  </p:childTnLst>
                                </p:cTn>
                              </p:par>
                            </p:childTnLst>
                          </p:cTn>
                        </p:par>
                        <p:par>
                          <p:cTn id="41" fill="hold">
                            <p:stCondLst>
                              <p:cond delay="8074"/>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8574"/>
                            </p:stCondLst>
                            <p:childTnLst>
                              <p:par>
                                <p:cTn id="46" presetID="49" presetClass="entr" presetSubtype="0" decel="10000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 calcmode="lin" valueType="num">
                                      <p:cBhvr>
                                        <p:cTn id="50" dur="500" fill="hold"/>
                                        <p:tgtEl>
                                          <p:spTgt spid="7"/>
                                        </p:tgtEl>
                                        <p:attrNameLst>
                                          <p:attrName>style.rotation</p:attrName>
                                        </p:attrNameLst>
                                      </p:cBhvr>
                                      <p:tavLst>
                                        <p:tav tm="0">
                                          <p:val>
                                            <p:fltVal val="360"/>
                                          </p:val>
                                        </p:tav>
                                        <p:tav tm="100000">
                                          <p:val>
                                            <p:fltVal val="0"/>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par>
                          <p:cTn id="57" fill="hold">
                            <p:stCondLst>
                              <p:cond delay="500"/>
                            </p:stCondLst>
                            <p:childTnLst>
                              <p:par>
                                <p:cTn id="58" presetID="23" presetClass="entr" presetSubtype="16"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childTnLst>
                                </p:cTn>
                              </p:par>
                            </p:childTnLst>
                          </p:cTn>
                        </p:par>
                        <p:par>
                          <p:cTn id="62" fill="hold">
                            <p:stCondLst>
                              <p:cond delay="1500"/>
                            </p:stCondLst>
                            <p:childTnLst>
                              <p:par>
                                <p:cTn id="63" presetID="10" presetClass="exit" presetSubtype="0" fill="hold" grpId="1" nodeType="afterEffect">
                                  <p:stCondLst>
                                    <p:cond delay="0"/>
                                  </p:stCondLst>
                                  <p:childTnLst>
                                    <p:animEffect transition="out" filter="fade">
                                      <p:cBhvr>
                                        <p:cTn id="64" dur="1000"/>
                                        <p:tgtEl>
                                          <p:spTgt spid="10"/>
                                        </p:tgtEl>
                                      </p:cBhvr>
                                    </p:animEffect>
                                    <p:set>
                                      <p:cBhvr>
                                        <p:cTn id="65" dur="1" fill="hold">
                                          <p:stCondLst>
                                            <p:cond delay="999"/>
                                          </p:stCondLst>
                                        </p:cTn>
                                        <p:tgtEl>
                                          <p:spTgt spid="10"/>
                                        </p:tgtEl>
                                        <p:attrNameLst>
                                          <p:attrName>style.visibility</p:attrName>
                                        </p:attrNameLst>
                                      </p:cBhvr>
                                      <p:to>
                                        <p:strVal val="hidden"/>
                                      </p:to>
                                    </p:set>
                                  </p:childTnLst>
                                </p:cTn>
                              </p:par>
                            </p:childTnLst>
                          </p:cTn>
                        </p:par>
                        <p:par>
                          <p:cTn id="66" fill="hold">
                            <p:stCondLst>
                              <p:cond delay="2500"/>
                            </p:stCondLst>
                            <p:childTnLst>
                              <p:par>
                                <p:cTn id="67" presetID="23" presetClass="entr" presetSubtype="16"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000" fill="hold"/>
                                        <p:tgtEl>
                                          <p:spTgt spid="11"/>
                                        </p:tgtEl>
                                        <p:attrNameLst>
                                          <p:attrName>ppt_w</p:attrName>
                                        </p:attrNameLst>
                                      </p:cBhvr>
                                      <p:tavLst>
                                        <p:tav tm="0">
                                          <p:val>
                                            <p:fltVal val="0"/>
                                          </p:val>
                                        </p:tav>
                                        <p:tav tm="100000">
                                          <p:val>
                                            <p:strVal val="#ppt_w"/>
                                          </p:val>
                                        </p:tav>
                                      </p:tavLst>
                                    </p:anim>
                                    <p:anim calcmode="lin" valueType="num">
                                      <p:cBhvr>
                                        <p:cTn id="70" dur="1000" fill="hold"/>
                                        <p:tgtEl>
                                          <p:spTgt spid="11"/>
                                        </p:tgtEl>
                                        <p:attrNameLst>
                                          <p:attrName>ppt_h</p:attrName>
                                        </p:attrNameLst>
                                      </p:cBhvr>
                                      <p:tavLst>
                                        <p:tav tm="0">
                                          <p:val>
                                            <p:fltVal val="0"/>
                                          </p:val>
                                        </p:tav>
                                        <p:tav tm="100000">
                                          <p:val>
                                            <p:strVal val="#ppt_h"/>
                                          </p:val>
                                        </p:tav>
                                      </p:tavLst>
                                    </p:anim>
                                  </p:childTnLst>
                                </p:cTn>
                              </p:par>
                            </p:childTnLst>
                          </p:cTn>
                        </p:par>
                        <p:par>
                          <p:cTn id="71" fill="hold">
                            <p:stCondLst>
                              <p:cond delay="3500"/>
                            </p:stCondLst>
                            <p:childTnLst>
                              <p:par>
                                <p:cTn id="72" presetID="10" presetClass="exit" presetSubtype="0" fill="hold" grpId="1" nodeType="afterEffect">
                                  <p:stCondLst>
                                    <p:cond delay="0"/>
                                  </p:stCondLst>
                                  <p:childTnLst>
                                    <p:animEffect transition="out" filter="fade">
                                      <p:cBhvr>
                                        <p:cTn id="73" dur="1000"/>
                                        <p:tgtEl>
                                          <p:spTgt spid="11"/>
                                        </p:tgtEl>
                                      </p:cBhvr>
                                    </p:animEffect>
                                    <p:set>
                                      <p:cBhvr>
                                        <p:cTn id="74" dur="1" fill="hold">
                                          <p:stCondLst>
                                            <p:cond delay="999"/>
                                          </p:stCondLst>
                                        </p:cTn>
                                        <p:tgtEl>
                                          <p:spTgt spid="11"/>
                                        </p:tgtEl>
                                        <p:attrNameLst>
                                          <p:attrName>style.visibility</p:attrName>
                                        </p:attrNameLst>
                                      </p:cBhvr>
                                      <p:to>
                                        <p:strVal val="hidden"/>
                                      </p:to>
                                    </p:set>
                                  </p:childTnLst>
                                </p:cTn>
                              </p:par>
                            </p:childTnLst>
                          </p:cTn>
                        </p:par>
                        <p:par>
                          <p:cTn id="75" fill="hold">
                            <p:stCondLst>
                              <p:cond delay="4500"/>
                            </p:stCondLst>
                            <p:childTnLst>
                              <p:par>
                                <p:cTn id="76" presetID="23" presetClass="entr" presetSubtype="16"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1000" fill="hold"/>
                                        <p:tgtEl>
                                          <p:spTgt spid="12"/>
                                        </p:tgtEl>
                                        <p:attrNameLst>
                                          <p:attrName>ppt_w</p:attrName>
                                        </p:attrNameLst>
                                      </p:cBhvr>
                                      <p:tavLst>
                                        <p:tav tm="0">
                                          <p:val>
                                            <p:fltVal val="0"/>
                                          </p:val>
                                        </p:tav>
                                        <p:tav tm="100000">
                                          <p:val>
                                            <p:strVal val="#ppt_w"/>
                                          </p:val>
                                        </p:tav>
                                      </p:tavLst>
                                    </p:anim>
                                    <p:anim calcmode="lin" valueType="num">
                                      <p:cBhvr>
                                        <p:cTn id="79" dur="1000" fill="hold"/>
                                        <p:tgtEl>
                                          <p:spTgt spid="12"/>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10" presetClass="exit" presetSubtype="0" fill="hold" grpId="1" nodeType="afterEffect">
                                  <p:stCondLst>
                                    <p:cond delay="0"/>
                                  </p:stCondLst>
                                  <p:childTnLst>
                                    <p:animEffect transition="out" filter="fade">
                                      <p:cBhvr>
                                        <p:cTn id="82" dur="1000"/>
                                        <p:tgtEl>
                                          <p:spTgt spid="12"/>
                                        </p:tgtEl>
                                      </p:cBhvr>
                                    </p:animEffect>
                                    <p:set>
                                      <p:cBhvr>
                                        <p:cTn id="83" dur="1" fill="hold">
                                          <p:stCondLst>
                                            <p:cond delay="999"/>
                                          </p:stCondLst>
                                        </p:cTn>
                                        <p:tgtEl>
                                          <p:spTgt spid="12"/>
                                        </p:tgtEl>
                                        <p:attrNameLst>
                                          <p:attrName>style.visibility</p:attrName>
                                        </p:attrNameLst>
                                      </p:cBhvr>
                                      <p:to>
                                        <p:strVal val="hidden"/>
                                      </p:to>
                                    </p:set>
                                  </p:childTnLst>
                                </p:cTn>
                              </p:par>
                            </p:childTnLst>
                          </p:cTn>
                        </p:par>
                        <p:par>
                          <p:cTn id="84" fill="hold">
                            <p:stCondLst>
                              <p:cond delay="6500"/>
                            </p:stCondLst>
                            <p:childTnLst>
                              <p:par>
                                <p:cTn id="85" presetID="23" presetClass="entr" presetSubtype="16"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2000" fill="hold"/>
                                        <p:tgtEl>
                                          <p:spTgt spid="13"/>
                                        </p:tgtEl>
                                        <p:attrNameLst>
                                          <p:attrName>ppt_w</p:attrName>
                                        </p:attrNameLst>
                                      </p:cBhvr>
                                      <p:tavLst>
                                        <p:tav tm="0">
                                          <p:val>
                                            <p:fltVal val="0"/>
                                          </p:val>
                                        </p:tav>
                                        <p:tav tm="100000">
                                          <p:val>
                                            <p:strVal val="#ppt_w"/>
                                          </p:val>
                                        </p:tav>
                                      </p:tavLst>
                                    </p:anim>
                                    <p:anim calcmode="lin" valueType="num">
                                      <p:cBhvr>
                                        <p:cTn id="88"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14"/>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1724" fill="hold"/>
                                        <p:tgtEl>
                                          <p:spTgt spid="14"/>
                                        </p:tgtEl>
                                      </p:cBhvr>
                                    </p:cmd>
                                  </p:childTnLst>
                                </p:cTn>
                              </p:par>
                            </p:childTnLst>
                          </p:cTn>
                        </p:par>
                      </p:childTnLst>
                    </p:cTn>
                  </p:par>
                </p:childTnLst>
              </p:cTn>
              <p:nextCondLst>
                <p:cond evt="onClick" delay="0">
                  <p:tgtEl>
                    <p:spTgt spid="14"/>
                  </p:tgtEl>
                </p:cond>
              </p:nextCondLst>
            </p:seq>
            <p:audio>
              <p:cMediaNode vol="33962" showWhenStopped="0">
                <p:cTn id="94" fill="hold" display="0">
                  <p:stCondLst>
                    <p:cond delay="indefinite"/>
                  </p:stCondLst>
                  <p:endCondLst>
                    <p:cond evt="onStopAudio" delay="0">
                      <p:tgtEl>
                        <p:sldTgt/>
                      </p:tgtEl>
                    </p:cond>
                  </p:endCondLst>
                </p:cTn>
                <p:tgtEl>
                  <p:spTgt spid="14"/>
                </p:tgtEl>
              </p:cMediaNode>
            </p:audio>
          </p:childTnLst>
        </p:cTn>
      </p:par>
    </p:tnLst>
    <p:bldLst>
      <p:bldP spid="4" grpId="0"/>
      <p:bldP spid="8" grpId="0"/>
      <p:bldP spid="8" grpId="1"/>
      <p:bldP spid="10" grpId="0"/>
      <p:bldP spid="10" grpId="1"/>
      <p:bldP spid="11" grpId="0"/>
      <p:bldP spid="11" grpId="1"/>
      <p:bldP spid="12" grpId="0"/>
      <p:bldP spid="12" grpId="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97110" y="1720563"/>
            <a:ext cx="7879080" cy="2400657"/>
          </a:xfrm>
          <a:prstGeom prst="rect">
            <a:avLst/>
          </a:prstGeom>
          <a:noFill/>
          <a:effectLst>
            <a:outerShdw blurRad="254000" dir="2700000" algn="tl" rotWithShape="0">
              <a:schemeClr val="bg1"/>
            </a:outerShdw>
          </a:effectLst>
        </p:spPr>
        <p:txBody>
          <a:bodyPr wrap="none" rtlCol="0">
            <a:spAutoFit/>
          </a:bodyPr>
          <a:lstStyle/>
          <a:p>
            <a:pPr algn="ctr"/>
            <a:r>
              <a:rPr lang="ja-JP" altLang="en-US" sz="15000" b="1" dirty="0" smtClean="0">
                <a:latin typeface="メイリオ"/>
                <a:ea typeface="メイリオ"/>
                <a:cs typeface="メイリオ"/>
              </a:rPr>
              <a:t>結果発表</a:t>
            </a:r>
            <a:endParaRPr kumimoji="1" lang="ja-JP" altLang="en-US" sz="15000" b="1" dirty="0">
              <a:latin typeface="メイリオ"/>
              <a:ea typeface="メイリオ"/>
              <a:cs typeface="メイリオ"/>
            </a:endParaRPr>
          </a:p>
        </p:txBody>
      </p:sp>
      <p:pic>
        <p:nvPicPr>
          <p:cNvPr id="3" name="SE_ドラムロー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6993" y="5444079"/>
            <a:ext cx="812800" cy="812800"/>
          </a:xfrm>
          <a:prstGeom prst="rect">
            <a:avLst/>
          </a:prstGeom>
        </p:spPr>
      </p:pic>
      <p:pic>
        <p:nvPicPr>
          <p:cNvPr id="5" name="図 4" descr="3_クイズ_構成_150904-3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14446" y="366598"/>
            <a:ext cx="5493118" cy="5493118"/>
          </a:xfrm>
          <a:prstGeom prst="rect">
            <a:avLst/>
          </a:prstGeom>
          <a:effectLst>
            <a:outerShdw blurRad="254000" dir="2700000" algn="tl" rotWithShape="0">
              <a:schemeClr val="bg1"/>
            </a:outerShdw>
          </a:effec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050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childTnLst>
                                </p:cTn>
                              </p:par>
                              <p:par>
                                <p:cTn id="9" presetID="10" presetClass="exit" presetSubtype="0" fill="hold" grpId="1" nodeType="withEffect">
                                  <p:stCondLst>
                                    <p:cond delay="200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par>
                                <p:cTn id="12" presetID="1" presetClass="mediacall" presetSubtype="0" fill="hold" nodeType="withEffect">
                                  <p:stCondLst>
                                    <p:cond delay="2500"/>
                                  </p:stCondLst>
                                  <p:childTnLst>
                                    <p:cmd type="call" cmd="playFrom(0.0)">
                                      <p:cBhvr>
                                        <p:cTn id="13" dur="8071" fill="hold"/>
                                        <p:tgtEl>
                                          <p:spTgt spid="3"/>
                                        </p:tgtEl>
                                      </p:cBhvr>
                                    </p:cmd>
                                  </p:childTnLst>
                                </p:cTn>
                              </p:par>
                            </p:childTnLst>
                          </p:cTn>
                        </p:par>
                        <p:par>
                          <p:cTn id="14" fill="hold">
                            <p:stCondLst>
                              <p:cond delay="10571"/>
                            </p:stCondLst>
                            <p:childTnLst>
                              <p:par>
                                <p:cTn id="15" presetID="49" presetClass="entr" presetSubtype="0" de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8071" fill="hold"/>
                                        <p:tgtEl>
                                          <p:spTgt spid="3"/>
                                        </p:tgtEl>
                                      </p:cBhvr>
                                    </p:cmd>
                                  </p:childTnLst>
                                </p:cTn>
                              </p:par>
                            </p:childTnLst>
                          </p:cTn>
                        </p:par>
                      </p:childTnLst>
                    </p:cTn>
                  </p:par>
                </p:childTnLst>
              </p:cTn>
              <p:nextCondLst>
                <p:cond evt="onClick" delay="0">
                  <p:tgtEl>
                    <p:spTgt spid="3"/>
                  </p:tgtEl>
                </p:cond>
              </p:nextCondLst>
            </p:seq>
            <p:audio>
              <p:cMediaNode vol="80000" showWhenStopped="0">
                <p:cTn id="26" fill="hold" display="0">
                  <p:stCondLst>
                    <p:cond delay="indefinite"/>
                  </p:stCondLst>
                  <p:endCondLst>
                    <p:cond evt="onStopAudio" delay="0">
                      <p:tgtEl>
                        <p:sldTgt/>
                      </p:tgtEl>
                    </p:cond>
                  </p:endCondLst>
                </p:cTn>
                <p:tgtEl>
                  <p:spTgt spid="3"/>
                </p:tgtEl>
              </p:cMediaNode>
            </p:audio>
          </p:childTnLst>
        </p:cTn>
      </p:par>
    </p:tnLst>
    <p:bldLst>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29980" y="147782"/>
            <a:ext cx="7072275" cy="6189642"/>
          </a:xfrm>
          <a:solidFill>
            <a:schemeClr val="bg1"/>
          </a:solidFill>
        </p:spPr>
        <p:txBody>
          <a:bodyPr anchor="t">
            <a:noAutofit/>
          </a:bodyPr>
          <a:lstStyle/>
          <a:p>
            <a:r>
              <a:rPr lang="ja-JP" altLang="en-US" sz="3600" dirty="0"/>
              <a:t>　</a:t>
            </a:r>
            <a:r>
              <a:rPr kumimoji="1" lang="ja-JP" altLang="en-US" sz="3600" dirty="0" smtClean="0"/>
              <a:t>住宅火災が発生する原因の多くは、普段の何気ない行動から発生しています。</a:t>
            </a:r>
            <a:r>
              <a:rPr kumimoji="1" lang="en-US" altLang="ja-JP" sz="3600" dirty="0" smtClean="0"/>
              <a:t/>
            </a:r>
            <a:br>
              <a:rPr kumimoji="1" lang="en-US" altLang="ja-JP" sz="3600" dirty="0" smtClean="0"/>
            </a:br>
            <a:r>
              <a:rPr lang="en-US" altLang="ja-JP" sz="3600" dirty="0" smtClean="0"/>
              <a:t/>
            </a:r>
            <a:br>
              <a:rPr lang="en-US" altLang="ja-JP" sz="3600" dirty="0" smtClean="0"/>
            </a:br>
            <a:r>
              <a:rPr lang="ja-JP" altLang="en-US" sz="3600" dirty="0"/>
              <a:t>　</a:t>
            </a:r>
            <a:r>
              <a:rPr lang="ja-JP" altLang="en-US" sz="3600" dirty="0" smtClean="0"/>
              <a:t>この「</a:t>
            </a:r>
            <a:r>
              <a:rPr lang="ja-JP" altLang="en-US" sz="3600" b="1" dirty="0" smtClean="0">
                <a:solidFill>
                  <a:srgbClr val="FF0000"/>
                </a:solidFill>
              </a:rPr>
              <a:t>住宅防火クイズ</a:t>
            </a:r>
            <a:r>
              <a:rPr lang="ja-JP" altLang="en-US" sz="3600" dirty="0" smtClean="0"/>
              <a:t>」を通して</a:t>
            </a:r>
            <a:r>
              <a:rPr lang="ja-JP" altLang="en-US" sz="3600" b="1" dirty="0" smtClean="0">
                <a:solidFill>
                  <a:srgbClr val="FF0000"/>
                </a:solidFill>
              </a:rPr>
              <a:t>火災予防</a:t>
            </a:r>
            <a:r>
              <a:rPr lang="ja-JP" altLang="en-US" sz="3600" dirty="0" smtClean="0"/>
              <a:t>について、考えるきっかけとしていただければと思います</a:t>
            </a:r>
            <a:r>
              <a:rPr lang="ja-JP" altLang="en-US" sz="4000" dirty="0" smtClean="0"/>
              <a:t>。</a:t>
            </a:r>
            <a:endParaRPr kumimoji="1" lang="ja-JP" altLang="en-US" sz="4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692" y="4091961"/>
            <a:ext cx="1922190" cy="1922190"/>
          </a:xfrm>
          <a:prstGeom prst="rect">
            <a:avLst/>
          </a:prstGeom>
        </p:spPr>
      </p:pic>
    </p:spTree>
    <p:extLst>
      <p:ext uri="{BB962C8B-B14F-4D97-AF65-F5344CB8AC3E}">
        <p14:creationId xmlns:p14="http://schemas.microsoft.com/office/powerpoint/2010/main" val="3454068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図形グループ 5"/>
          <p:cNvGrpSpPr/>
          <p:nvPr/>
        </p:nvGrpSpPr>
        <p:grpSpPr>
          <a:xfrm>
            <a:off x="789743" y="333794"/>
            <a:ext cx="7559040" cy="6083809"/>
            <a:chOff x="789743" y="333794"/>
            <a:chExt cx="7559040" cy="6083809"/>
          </a:xfrm>
        </p:grpSpPr>
        <p:grpSp>
          <p:nvGrpSpPr>
            <p:cNvPr id="5" name="図形グループ 4"/>
            <p:cNvGrpSpPr/>
            <p:nvPr/>
          </p:nvGrpSpPr>
          <p:grpSpPr>
            <a:xfrm>
              <a:off x="789743" y="333794"/>
              <a:ext cx="7559040" cy="6083809"/>
              <a:chOff x="789743" y="333794"/>
              <a:chExt cx="7559040" cy="6083809"/>
            </a:xfrm>
          </p:grpSpPr>
          <p:pic>
            <p:nvPicPr>
              <p:cNvPr id="9" name="図 8" descr="3_クイズ_構成_150904-4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743" y="333794"/>
                <a:ext cx="7559040" cy="6083808"/>
              </a:xfrm>
              <a:prstGeom prst="rect">
                <a:avLst/>
              </a:prstGeom>
              <a:effectLst>
                <a:outerShdw blurRad="254000" dir="2700000" algn="tl" rotWithShape="0">
                  <a:schemeClr val="bg1"/>
                </a:outerShdw>
              </a:effectLst>
            </p:spPr>
          </p:pic>
          <p:sp>
            <p:nvSpPr>
              <p:cNvPr id="7" name="正方形/長方形 6"/>
              <p:cNvSpPr/>
              <p:nvPr/>
            </p:nvSpPr>
            <p:spPr>
              <a:xfrm>
                <a:off x="4069300" y="411399"/>
                <a:ext cx="1005403" cy="584776"/>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解説</a:t>
                </a:r>
                <a:endParaRPr lang="ja-JP" altLang="en-US" sz="3200" b="1" dirty="0">
                  <a:solidFill>
                    <a:schemeClr val="bg1"/>
                  </a:solidFill>
                  <a:latin typeface="メイリオ"/>
                  <a:ea typeface="メイリオ"/>
                  <a:cs typeface="メイリオ"/>
                </a:endParaRPr>
              </a:p>
            </p:txBody>
          </p:sp>
          <p:sp>
            <p:nvSpPr>
              <p:cNvPr id="10" name="タイトル 9"/>
              <p:cNvSpPr txBox="1">
                <a:spLocks/>
              </p:cNvSpPr>
              <p:nvPr/>
            </p:nvSpPr>
            <p:spPr>
              <a:xfrm>
                <a:off x="2820818" y="1316069"/>
                <a:ext cx="2341752" cy="901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latin typeface="メイリオ"/>
                    <a:ea typeface="メイリオ"/>
                    <a:cs typeface="メイリオ"/>
                  </a:rPr>
                  <a:t>正解は</a:t>
                </a:r>
                <a:endParaRPr lang="ja-JP" altLang="en-US" b="1" dirty="0">
                  <a:latin typeface="メイリオ"/>
                  <a:ea typeface="メイリオ"/>
                  <a:cs typeface="メイリオ"/>
                </a:endParaRPr>
              </a:p>
            </p:txBody>
          </p:sp>
          <p:sp>
            <p:nvSpPr>
              <p:cNvPr id="11" name="タイトル 9"/>
              <p:cNvSpPr txBox="1">
                <a:spLocks/>
              </p:cNvSpPr>
              <p:nvPr/>
            </p:nvSpPr>
            <p:spPr>
              <a:xfrm>
                <a:off x="1136073" y="2142837"/>
                <a:ext cx="7112000" cy="4274766"/>
              </a:xfrm>
              <a:prstGeom prst="rect">
                <a:avLst/>
              </a:prstGeom>
            </p:spPr>
            <p:txBody>
              <a:bodyPr vert="horz" lIns="91440" tIns="45720" rIns="91440" bIns="45720" rtlCol="0" anchor="t">
                <a:normAutofit fontScale="55000" lnSpcReduction="2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500" dirty="0">
                    <a:latin typeface="メイリオ"/>
                    <a:ea typeface="メイリオ"/>
                    <a:cs typeface="メイリオ"/>
                  </a:rPr>
                  <a:t>　</a:t>
                </a:r>
                <a:r>
                  <a:rPr lang="ja-JP" altLang="en-US" sz="2500" dirty="0" smtClean="0">
                    <a:latin typeface="メイリオ"/>
                    <a:ea typeface="メイリオ"/>
                    <a:cs typeface="メイリオ"/>
                  </a:rPr>
                  <a:t>　</a:t>
                </a:r>
                <a:r>
                  <a:rPr lang="ja-JP" altLang="en-US" sz="4500" dirty="0" smtClean="0">
                    <a:latin typeface="メイリオ"/>
                    <a:ea typeface="メイリオ"/>
                    <a:cs typeface="メイリオ"/>
                  </a:rPr>
                  <a:t>殺虫剤などのスプレー缶</a:t>
                </a:r>
                <a:endParaRPr lang="en-US" altLang="ja-JP" sz="4500" dirty="0" smtClean="0">
                  <a:latin typeface="メイリオ"/>
                  <a:ea typeface="メイリオ"/>
                  <a:cs typeface="メイリオ"/>
                </a:endParaRPr>
              </a:p>
              <a:p>
                <a:pPr algn="l"/>
                <a:r>
                  <a:rPr lang="ja-JP" altLang="en-US" sz="4500" dirty="0" smtClean="0">
                    <a:latin typeface="メイリオ"/>
                    <a:ea typeface="メイリオ"/>
                    <a:cs typeface="メイリオ"/>
                  </a:rPr>
                  <a:t>には、可燃性ガスが含まれ</a:t>
                </a:r>
                <a:endParaRPr lang="en-US" altLang="ja-JP" sz="4500" dirty="0" smtClean="0">
                  <a:latin typeface="メイリオ"/>
                  <a:ea typeface="メイリオ"/>
                  <a:cs typeface="メイリオ"/>
                </a:endParaRPr>
              </a:p>
              <a:p>
                <a:pPr algn="l"/>
                <a:r>
                  <a:rPr lang="ja-JP" altLang="en-US" sz="4500" dirty="0" smtClean="0">
                    <a:latin typeface="メイリオ"/>
                    <a:ea typeface="メイリオ"/>
                    <a:cs typeface="メイリオ"/>
                  </a:rPr>
                  <a:t>ており、取扱いを誤ると非</a:t>
                </a:r>
                <a:endParaRPr lang="en-US" altLang="ja-JP" sz="4500" dirty="0" smtClean="0">
                  <a:latin typeface="メイリオ"/>
                  <a:ea typeface="メイリオ"/>
                  <a:cs typeface="メイリオ"/>
                </a:endParaRPr>
              </a:p>
              <a:p>
                <a:pPr algn="l"/>
                <a:r>
                  <a:rPr lang="ja-JP" altLang="en-US" sz="4500" dirty="0" smtClean="0">
                    <a:latin typeface="メイリオ"/>
                    <a:ea typeface="メイリオ"/>
                    <a:cs typeface="メイリオ"/>
                  </a:rPr>
                  <a:t>常に危険です。</a:t>
                </a:r>
                <a:endParaRPr lang="en-US" altLang="ja-JP" sz="4500" dirty="0" smtClean="0">
                  <a:latin typeface="メイリオ"/>
                  <a:ea typeface="メイリオ"/>
                  <a:cs typeface="メイリオ"/>
                </a:endParaRPr>
              </a:p>
              <a:p>
                <a:pPr algn="l"/>
                <a:endParaRPr lang="en-US" altLang="ja-JP" sz="3200" dirty="0" smtClean="0">
                  <a:solidFill>
                    <a:srgbClr val="92D050"/>
                  </a:solidFill>
                  <a:latin typeface="メイリオ"/>
                  <a:ea typeface="メイリオ"/>
                  <a:cs typeface="メイリオ"/>
                </a:endParaRPr>
              </a:p>
              <a:p>
                <a:pPr algn="l"/>
                <a:endParaRPr lang="en-US" altLang="ja-JP" sz="3100" dirty="0" smtClean="0">
                  <a:solidFill>
                    <a:srgbClr val="92D050"/>
                  </a:solidFill>
                  <a:latin typeface="メイリオ"/>
                  <a:ea typeface="メイリオ"/>
                  <a:cs typeface="メイリオ"/>
                </a:endParaRPr>
              </a:p>
              <a:p>
                <a:pPr algn="l"/>
                <a:endParaRPr lang="en-US" altLang="ja-JP" sz="3200" dirty="0" smtClean="0">
                  <a:solidFill>
                    <a:srgbClr val="92D050"/>
                  </a:solidFill>
                  <a:latin typeface="メイリオ"/>
                  <a:ea typeface="メイリオ"/>
                  <a:cs typeface="メイリオ"/>
                </a:endParaRPr>
              </a:p>
              <a:p>
                <a:pPr algn="l"/>
                <a:endParaRPr lang="en-US" altLang="ja-JP" sz="4000" dirty="0" smtClean="0">
                  <a:solidFill>
                    <a:srgbClr val="92D050"/>
                  </a:solidFill>
                  <a:latin typeface="メイリオ"/>
                  <a:ea typeface="メイリオ"/>
                  <a:cs typeface="メイリオ"/>
                </a:endParaRPr>
              </a:p>
              <a:p>
                <a:pPr algn="l"/>
                <a:endParaRPr lang="en-US" altLang="ja-JP" sz="4000" dirty="0">
                  <a:solidFill>
                    <a:srgbClr val="92D050"/>
                  </a:solidFill>
                  <a:latin typeface="メイリオ"/>
                  <a:ea typeface="メイリオ"/>
                  <a:cs typeface="メイリオ"/>
                </a:endParaRPr>
              </a:p>
              <a:p>
                <a:pPr algn="l"/>
                <a:r>
                  <a:rPr lang="ja-JP" altLang="en-US" sz="4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a:t>
                </a:r>
                <a:r>
                  <a:rPr lang="ja-JP" altLang="en-US" sz="4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スプレー缶</a:t>
                </a:r>
                <a:r>
                  <a:rPr lang="ja-JP" altLang="en-US" sz="4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a:t>
                </a:r>
                <a:r>
                  <a:rPr lang="ja-JP" altLang="en-US" sz="4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火災を防ぐには！</a:t>
                </a:r>
                <a:endParaRPr lang="en-US" altLang="ja-JP" sz="4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endParaRPr>
              </a:p>
              <a:p>
                <a:pPr algn="l"/>
                <a:r>
                  <a:rPr lang="ja-JP" altLang="en-US" sz="3600" dirty="0" smtClean="0">
                    <a:latin typeface="メイリオ"/>
                    <a:ea typeface="メイリオ"/>
                    <a:cs typeface="メイリオ"/>
                  </a:rPr>
                  <a:t>・ストーブやこん</a:t>
                </a:r>
                <a:r>
                  <a:rPr lang="ja-JP" altLang="en-US" sz="3600" dirty="0" err="1" smtClean="0">
                    <a:latin typeface="メイリオ"/>
                    <a:ea typeface="メイリオ"/>
                    <a:cs typeface="メイリオ"/>
                  </a:rPr>
                  <a:t>ろ</a:t>
                </a:r>
                <a:r>
                  <a:rPr lang="ja-JP" altLang="en-US" sz="3600" dirty="0" smtClean="0">
                    <a:latin typeface="メイリオ"/>
                    <a:ea typeface="メイリオ"/>
                    <a:cs typeface="メイリオ"/>
                  </a:rPr>
                  <a:t>など火気の近くでは使用しない。</a:t>
                </a:r>
                <a:endParaRPr lang="en-US" altLang="ja-JP" sz="3600" dirty="0" smtClean="0">
                  <a:latin typeface="メイリオ"/>
                  <a:ea typeface="メイリオ"/>
                  <a:cs typeface="メイリオ"/>
                </a:endParaRPr>
              </a:p>
              <a:p>
                <a:pPr algn="l"/>
                <a:r>
                  <a:rPr lang="ja-JP" altLang="en-US" sz="3600" dirty="0">
                    <a:latin typeface="メイリオ"/>
                    <a:ea typeface="メイリオ"/>
                    <a:cs typeface="メイリオ"/>
                  </a:rPr>
                  <a:t>・廃棄する前に使い切る</a:t>
                </a:r>
                <a:r>
                  <a:rPr lang="ja-JP" altLang="en-US" sz="3600" dirty="0" smtClean="0">
                    <a:latin typeface="メイリオ"/>
                    <a:ea typeface="メイリオ"/>
                    <a:cs typeface="メイリオ"/>
                  </a:rPr>
                  <a:t>。</a:t>
                </a:r>
                <a:endParaRPr lang="en-US" altLang="ja-JP" sz="3600" dirty="0" smtClean="0">
                  <a:latin typeface="メイリオ"/>
                  <a:ea typeface="メイリオ"/>
                  <a:cs typeface="メイリオ"/>
                </a:endParaRPr>
              </a:p>
              <a:p>
                <a:pPr algn="l"/>
                <a:r>
                  <a:rPr lang="ja-JP" altLang="en-US" sz="3600" dirty="0">
                    <a:latin typeface="メイリオ"/>
                    <a:ea typeface="メイリオ"/>
                    <a:cs typeface="メイリオ"/>
                  </a:rPr>
                  <a:t>・</a:t>
                </a:r>
                <a:r>
                  <a:rPr lang="ja-JP" altLang="en-US" sz="3600" dirty="0" smtClean="0">
                    <a:latin typeface="メイリオ"/>
                    <a:ea typeface="メイリオ"/>
                    <a:cs typeface="メイリオ"/>
                  </a:rPr>
                  <a:t>使い切れず</a:t>
                </a:r>
                <a:r>
                  <a:rPr lang="ja-JP" altLang="en-US" sz="3600" dirty="0">
                    <a:latin typeface="メイリオ"/>
                    <a:ea typeface="メイリオ"/>
                    <a:cs typeface="メイリオ"/>
                  </a:rPr>
                  <a:t>に中身が残っている場合</a:t>
                </a:r>
                <a:r>
                  <a:rPr lang="ja-JP" altLang="en-US" sz="3600" dirty="0" smtClean="0">
                    <a:latin typeface="メイリオ"/>
                    <a:ea typeface="メイリオ"/>
                    <a:cs typeface="メイリオ"/>
                  </a:rPr>
                  <a:t>は、「</a:t>
                </a:r>
                <a:r>
                  <a:rPr lang="ja-JP" altLang="en-US" sz="3600" u="sng" dirty="0">
                    <a:latin typeface="メイリオ"/>
                    <a:ea typeface="メイリオ"/>
                    <a:cs typeface="メイリオ"/>
                  </a:rPr>
                  <a:t>穴あけは行わず</a:t>
                </a:r>
                <a:r>
                  <a:rPr lang="ja-JP" altLang="en-US" sz="3600" dirty="0">
                    <a:latin typeface="メイリオ"/>
                    <a:ea typeface="メイリオ"/>
                    <a:cs typeface="メイリオ"/>
                  </a:rPr>
                  <a:t>」、「中身あり」と書いた張り紙を付け、スプレー缶やガスライターごとに透明な袋に分別して、指定された日に収集所へ</a:t>
                </a:r>
                <a:r>
                  <a:rPr lang="ja-JP" altLang="en-US" sz="3600" dirty="0" smtClean="0">
                    <a:latin typeface="メイリオ"/>
                    <a:ea typeface="メイリオ"/>
                    <a:cs typeface="メイリオ"/>
                  </a:rPr>
                  <a:t>出す。</a:t>
                </a:r>
                <a:endParaRPr lang="ja-JP" altLang="en-US" sz="2800" dirty="0">
                  <a:latin typeface="メイリオ"/>
                  <a:ea typeface="メイリオ"/>
                  <a:cs typeface="メイリオ"/>
                </a:endParaRPr>
              </a:p>
              <a:p>
                <a:pPr algn="l"/>
                <a:endParaRPr lang="ja-JP" altLang="en-US" sz="2500" dirty="0" smtClean="0">
                  <a:latin typeface="メイリオ"/>
                  <a:ea typeface="メイリオ"/>
                  <a:cs typeface="メイリオ"/>
                </a:endParaRPr>
              </a:p>
            </p:txBody>
          </p:sp>
        </p:grpSp>
        <p:pic>
          <p:nvPicPr>
            <p:cNvPr id="3" name="図 2" descr="3_クイズ_構成_150904-4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6978" y="1412453"/>
              <a:ext cx="804672" cy="804672"/>
            </a:xfrm>
            <a:prstGeom prst="rect">
              <a:avLst/>
            </a:prstGeom>
          </p:spPr>
        </p:pic>
      </p:gr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5"/>
          <a:stretch>
            <a:fillRect/>
          </a:stretch>
        </p:blipFill>
        <p:spPr>
          <a:xfrm>
            <a:off x="5256543" y="2217125"/>
            <a:ext cx="2653705" cy="2223805"/>
          </a:xfrm>
          <a:prstGeom prst="rect">
            <a:avLst/>
          </a:prstGeom>
        </p:spPr>
      </p:pic>
    </p:spTree>
    <p:extLst>
      <p:ext uri="{BB962C8B-B14F-4D97-AF65-F5344CB8AC3E}">
        <p14:creationId xmlns:p14="http://schemas.microsoft.com/office/powerpoint/2010/main" val="3813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3_クイズ_構成_150904-3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9743" y="333794"/>
            <a:ext cx="7559040" cy="2878463"/>
          </a:xfrm>
          <a:prstGeom prst="rect">
            <a:avLst/>
          </a:prstGeom>
          <a:effectLst>
            <a:outerShdw blurRad="254000" dir="2700000" algn="tl" rotWithShape="0">
              <a:schemeClr val="bg1"/>
            </a:outerShdw>
          </a:effectLst>
        </p:spPr>
      </p:pic>
      <p:sp>
        <p:nvSpPr>
          <p:cNvPr id="4" name="正方形/長方形 3"/>
          <p:cNvSpPr/>
          <p:nvPr/>
        </p:nvSpPr>
        <p:spPr>
          <a:xfrm>
            <a:off x="3864113" y="396800"/>
            <a:ext cx="1415773" cy="584775"/>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第７問</a:t>
            </a:r>
            <a:endParaRPr lang="ja-JP" altLang="en-US" sz="3200" b="1" dirty="0">
              <a:solidFill>
                <a:schemeClr val="bg1"/>
              </a:solidFill>
              <a:latin typeface="メイリオ"/>
              <a:ea typeface="メイリオ"/>
              <a:cs typeface="メイリオ"/>
            </a:endParaRPr>
          </a:p>
        </p:txBody>
      </p:sp>
      <p:sp>
        <p:nvSpPr>
          <p:cNvPr id="5" name="テキスト ボックス 4"/>
          <p:cNvSpPr txBox="1"/>
          <p:nvPr/>
        </p:nvSpPr>
        <p:spPr>
          <a:xfrm>
            <a:off x="982668" y="1146039"/>
            <a:ext cx="7366119" cy="1938992"/>
          </a:xfrm>
          <a:prstGeom prst="rect">
            <a:avLst/>
          </a:prstGeom>
          <a:noFill/>
        </p:spPr>
        <p:txBody>
          <a:bodyPr wrap="none" rtlCol="0">
            <a:spAutoFit/>
          </a:bodyPr>
          <a:lstStyle/>
          <a:p>
            <a:pPr algn="ctr"/>
            <a:r>
              <a:rPr kumimoji="1" lang="ja-JP" altLang="en-US" sz="4000" b="1" dirty="0" smtClean="0">
                <a:latin typeface="メイリオ"/>
                <a:ea typeface="メイリオ"/>
                <a:cs typeface="メイリオ"/>
              </a:rPr>
              <a:t>スマートフォン</a:t>
            </a:r>
            <a:r>
              <a:rPr kumimoji="1" lang="ja-JP" altLang="en-US" sz="4000" b="1" dirty="0">
                <a:latin typeface="メイリオ"/>
                <a:ea typeface="メイリオ"/>
                <a:cs typeface="メイリオ"/>
              </a:rPr>
              <a:t>等</a:t>
            </a:r>
            <a:r>
              <a:rPr kumimoji="1" lang="ja-JP" altLang="en-US" sz="4000" b="1" dirty="0" smtClean="0">
                <a:latin typeface="メイリオ"/>
                <a:ea typeface="メイリオ"/>
                <a:cs typeface="メイリオ"/>
              </a:rPr>
              <a:t>に使用される</a:t>
            </a:r>
            <a:endParaRPr kumimoji="1" lang="en-US" altLang="ja-JP" sz="4000" b="1" dirty="0" smtClean="0">
              <a:latin typeface="メイリオ"/>
              <a:ea typeface="メイリオ"/>
              <a:cs typeface="メイリオ"/>
            </a:endParaRPr>
          </a:p>
          <a:p>
            <a:pPr algn="ctr"/>
            <a:r>
              <a:rPr kumimoji="1" lang="ja-JP" altLang="en-US" sz="4000" b="1" dirty="0" smtClean="0">
                <a:latin typeface="メイリオ"/>
                <a:ea typeface="メイリオ"/>
                <a:cs typeface="メイリオ"/>
              </a:rPr>
              <a:t>リチウムイオン電池から</a:t>
            </a:r>
            <a:endParaRPr kumimoji="1" lang="en-US" altLang="ja-JP" sz="4000" b="1" dirty="0" smtClean="0">
              <a:latin typeface="メイリオ"/>
              <a:ea typeface="メイリオ"/>
              <a:cs typeface="メイリオ"/>
            </a:endParaRPr>
          </a:p>
          <a:p>
            <a:pPr algn="ctr"/>
            <a:r>
              <a:rPr kumimoji="1" lang="ja-JP" altLang="en-US" sz="4000" b="1" dirty="0" smtClean="0">
                <a:latin typeface="メイリオ"/>
                <a:ea typeface="メイリオ"/>
                <a:cs typeface="メイリオ"/>
              </a:rPr>
              <a:t>いきなり出火する場合がある。</a:t>
            </a:r>
            <a:endParaRPr kumimoji="1" lang="en-US" altLang="ja-JP" sz="4000" b="1" dirty="0" smtClean="0">
              <a:latin typeface="メイリオ"/>
              <a:ea typeface="メイリオ"/>
              <a:cs typeface="メイリオ"/>
            </a:endParaRPr>
          </a:p>
        </p:txBody>
      </p:sp>
      <p:pic>
        <p:nvPicPr>
          <p:cNvPr id="6" name="図 5" descr="3_クイズ_構成_150904-36.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7683" y="3876407"/>
            <a:ext cx="1999488" cy="1999488"/>
          </a:xfrm>
          <a:prstGeom prst="rect">
            <a:avLst/>
          </a:prstGeom>
          <a:effectLst>
            <a:outerShdw blurRad="254000" dir="2700000" algn="tl" rotWithShape="0">
              <a:schemeClr val="bg1"/>
            </a:outerShdw>
          </a:effectLst>
        </p:spPr>
      </p:pic>
      <p:pic>
        <p:nvPicPr>
          <p:cNvPr id="7" name="図 6" descr="3_クイズ_構成_150904-3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99163" y="3864215"/>
            <a:ext cx="2011680" cy="2011680"/>
          </a:xfrm>
          <a:prstGeom prst="rect">
            <a:avLst/>
          </a:prstGeom>
          <a:effectLst>
            <a:outerShdw blurRad="254000" dir="2700000" algn="tl" rotWithShape="0">
              <a:schemeClr val="bg1"/>
            </a:outerShdw>
          </a:effectLst>
        </p:spPr>
      </p:pic>
      <p:sp>
        <p:nvSpPr>
          <p:cNvPr id="8" name="テキスト ボックス 7"/>
          <p:cNvSpPr txBox="1"/>
          <p:nvPr/>
        </p:nvSpPr>
        <p:spPr>
          <a:xfrm>
            <a:off x="3980899" y="4190071"/>
            <a:ext cx="1218002" cy="1200329"/>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7200" b="1" dirty="0" smtClean="0">
                <a:solidFill>
                  <a:srgbClr val="FF0000"/>
                </a:solidFill>
                <a:latin typeface="メイリオ"/>
                <a:ea typeface="メイリオ"/>
                <a:cs typeface="メイリオ"/>
              </a:rPr>
              <a:t>or</a:t>
            </a:r>
            <a:endParaRPr kumimoji="1" lang="ja-JP" altLang="en-US" sz="7200" b="1" dirty="0">
              <a:solidFill>
                <a:srgbClr val="FF0000"/>
              </a:solidFill>
              <a:latin typeface="メイリオ"/>
              <a:ea typeface="メイリオ"/>
              <a:cs typeface="メイリオ"/>
            </a:endParaRPr>
          </a:p>
        </p:txBody>
      </p:sp>
      <p:sp>
        <p:nvSpPr>
          <p:cNvPr id="10" name="テキスト ボックス 9"/>
          <p:cNvSpPr txBox="1"/>
          <p:nvPr/>
        </p:nvSpPr>
        <p:spPr>
          <a:xfrm>
            <a:off x="3846660" y="3802663"/>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3</a:t>
            </a:r>
            <a:endParaRPr kumimoji="1" lang="ja-JP" altLang="en-US" sz="15000" b="1" dirty="0">
              <a:latin typeface="メイリオ"/>
              <a:ea typeface="メイリオ"/>
              <a:cs typeface="メイリオ"/>
            </a:endParaRPr>
          </a:p>
        </p:txBody>
      </p:sp>
      <p:sp>
        <p:nvSpPr>
          <p:cNvPr id="11" name="テキスト ボックス 10"/>
          <p:cNvSpPr txBox="1"/>
          <p:nvPr/>
        </p:nvSpPr>
        <p:spPr>
          <a:xfrm>
            <a:off x="3846660" y="3813362"/>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2</a:t>
            </a:r>
            <a:endParaRPr kumimoji="1" lang="ja-JP" altLang="en-US" sz="15000" b="1" dirty="0">
              <a:latin typeface="メイリオ"/>
              <a:ea typeface="メイリオ"/>
              <a:cs typeface="メイリオ"/>
            </a:endParaRPr>
          </a:p>
        </p:txBody>
      </p:sp>
      <p:sp>
        <p:nvSpPr>
          <p:cNvPr id="12" name="テキスト ボックス 11"/>
          <p:cNvSpPr txBox="1"/>
          <p:nvPr/>
        </p:nvSpPr>
        <p:spPr>
          <a:xfrm>
            <a:off x="3793406" y="3791964"/>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1</a:t>
            </a:r>
            <a:endParaRPr kumimoji="1" lang="ja-JP" altLang="en-US" sz="15000" b="1" dirty="0">
              <a:latin typeface="メイリオ"/>
              <a:ea typeface="メイリオ"/>
              <a:cs typeface="メイリオ"/>
            </a:endParaRPr>
          </a:p>
        </p:txBody>
      </p:sp>
      <p:sp>
        <p:nvSpPr>
          <p:cNvPr id="13" name="テキスト ボックス 12"/>
          <p:cNvSpPr txBox="1"/>
          <p:nvPr/>
        </p:nvSpPr>
        <p:spPr>
          <a:xfrm>
            <a:off x="2520709" y="3897276"/>
            <a:ext cx="4031873" cy="2400657"/>
          </a:xfrm>
          <a:prstGeom prst="rect">
            <a:avLst/>
          </a:prstGeom>
          <a:noFill/>
          <a:effectLst>
            <a:outerShdw blurRad="254000" dir="2700000" algn="tl" rotWithShape="0">
              <a:schemeClr val="bg1"/>
            </a:outerShdw>
          </a:effectLst>
        </p:spPr>
        <p:txBody>
          <a:bodyPr wrap="none" rtlCol="0">
            <a:spAutoFit/>
          </a:bodyPr>
          <a:lstStyle/>
          <a:p>
            <a:pPr algn="ctr"/>
            <a:r>
              <a:rPr kumimoji="1" lang="ja-JP" altLang="en-US" sz="15000" b="1" dirty="0" smtClean="0">
                <a:solidFill>
                  <a:srgbClr val="FF0000"/>
                </a:solidFill>
                <a:latin typeface="メイリオ"/>
                <a:ea typeface="メイリオ"/>
                <a:cs typeface="メイリオ"/>
              </a:rPr>
              <a:t>終了</a:t>
            </a:r>
            <a:endParaRPr kumimoji="1" lang="ja-JP" altLang="en-US" sz="15000" b="1" dirty="0">
              <a:solidFill>
                <a:srgbClr val="FF0000"/>
              </a:solidFill>
              <a:latin typeface="メイリオ"/>
              <a:ea typeface="メイリオ"/>
              <a:cs typeface="メイリオ"/>
            </a:endParaRPr>
          </a:p>
        </p:txBody>
      </p:sp>
      <p:pic>
        <p:nvPicPr>
          <p:cNvPr id="14" name="SE_出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933" y="5599505"/>
            <a:ext cx="812800" cy="812800"/>
          </a:xfrm>
          <a:prstGeom prst="rect">
            <a:avLst/>
          </a:prstGeom>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4265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1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1500"/>
                                  </p:stCondLst>
                                  <p:childTnLst>
                                    <p:cmd type="call" cmd="playFrom(0.0)">
                                      <p:cBhvr>
                                        <p:cTn id="17" dur="1724" fill="hold"/>
                                        <p:tgtEl>
                                          <p:spTgt spid="14"/>
                                        </p:tgtEl>
                                      </p:cBhvr>
                                    </p:cmd>
                                  </p:childTnLst>
                                </p:cTn>
                              </p:par>
                            </p:childTnLst>
                          </p:cTn>
                        </p:par>
                        <p:par>
                          <p:cTn id="18" fill="hold">
                            <p:stCondLst>
                              <p:cond delay="4224"/>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0" end="0"/>
                                            </p:txEl>
                                          </p:spTgt>
                                        </p:tgtEl>
                                      </p:cBhvr>
                                    </p:animEffect>
                                  </p:childTnLst>
                                </p:cTn>
                              </p:par>
                            </p:childTnLst>
                          </p:cTn>
                        </p:par>
                        <p:par>
                          <p:cTn id="26" fill="hold">
                            <p:stCondLst>
                              <p:cond delay="5374"/>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1" end="1"/>
                                            </p:txEl>
                                          </p:spTgt>
                                        </p:tgtEl>
                                      </p:cBhvr>
                                    </p:animEffect>
                                  </p:childTnLst>
                                </p:cTn>
                              </p:par>
                            </p:childTnLst>
                          </p:cTn>
                        </p:par>
                        <p:par>
                          <p:cTn id="34" fill="hold">
                            <p:stCondLst>
                              <p:cond delay="6374"/>
                            </p:stCondLst>
                            <p:childTnLst>
                              <p:par>
                                <p:cTn id="35" presetID="41" presetClass="entr" presetSubtype="0" fill="hold" nodeType="afterEffect">
                                  <p:stCondLst>
                                    <p:cond delay="0"/>
                                  </p:stCondLst>
                                  <p:iterate type="lt">
                                    <p:tmPct val="10000"/>
                                  </p:iterate>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9"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
                                            <p:txEl>
                                              <p:pRg st="2" end="2"/>
                                            </p:txEl>
                                          </p:spTgt>
                                        </p:tgtEl>
                                      </p:cBhvr>
                                    </p:animEffect>
                                  </p:childTnLst>
                                </p:cTn>
                              </p:par>
                            </p:childTnLst>
                          </p:cTn>
                        </p:par>
                        <p:par>
                          <p:cTn id="42" fill="hold">
                            <p:stCondLst>
                              <p:cond delay="7524"/>
                            </p:stCondLst>
                            <p:childTnLst>
                              <p:par>
                                <p:cTn id="43" presetID="49" presetClass="entr" presetSubtype="0" decel="100000" fill="hold" nodeType="afterEffect">
                                  <p:stCondLst>
                                    <p:cond delay="10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style.rotation</p:attrName>
                                        </p:attrNameLst>
                                      </p:cBhvr>
                                      <p:tavLst>
                                        <p:tav tm="0">
                                          <p:val>
                                            <p:fltVal val="360"/>
                                          </p:val>
                                        </p:tav>
                                        <p:tav tm="100000">
                                          <p:val>
                                            <p:fltVal val="0"/>
                                          </p:val>
                                        </p:tav>
                                      </p:tavLst>
                                    </p:anim>
                                    <p:animEffect transition="in" filter="fade">
                                      <p:cBhvr>
                                        <p:cTn id="48" dur="500"/>
                                        <p:tgtEl>
                                          <p:spTgt spid="6"/>
                                        </p:tgtEl>
                                      </p:cBhvr>
                                    </p:animEffect>
                                  </p:childTnLst>
                                </p:cTn>
                              </p:par>
                            </p:childTnLst>
                          </p:cTn>
                        </p:par>
                        <p:par>
                          <p:cTn id="49" fill="hold">
                            <p:stCondLst>
                              <p:cond delay="9024"/>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9524"/>
                            </p:stCondLst>
                            <p:childTnLst>
                              <p:par>
                                <p:cTn id="54" presetID="49" presetClass="entr" presetSubtype="0" decel="10000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 calcmode="lin" valueType="num">
                                      <p:cBhvr>
                                        <p:cTn id="58" dur="500" fill="hold"/>
                                        <p:tgtEl>
                                          <p:spTgt spid="7"/>
                                        </p:tgtEl>
                                        <p:attrNameLst>
                                          <p:attrName>style.rotation</p:attrName>
                                        </p:attrNameLst>
                                      </p:cBhvr>
                                      <p:tavLst>
                                        <p:tav tm="0">
                                          <p:val>
                                            <p:fltVal val="360"/>
                                          </p:val>
                                        </p:tav>
                                        <p:tav tm="100000">
                                          <p:val>
                                            <p:fltVal val="0"/>
                                          </p:val>
                                        </p:tav>
                                      </p:tavLst>
                                    </p:anim>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par>
                          <p:cTn id="65" fill="hold">
                            <p:stCondLst>
                              <p:cond delay="500"/>
                            </p:stCondLst>
                            <p:childTnLst>
                              <p:par>
                                <p:cTn id="66" presetID="23" presetClass="entr" presetSubtype="16"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1000" fill="hold"/>
                                        <p:tgtEl>
                                          <p:spTgt spid="10"/>
                                        </p:tgtEl>
                                        <p:attrNameLst>
                                          <p:attrName>ppt_w</p:attrName>
                                        </p:attrNameLst>
                                      </p:cBhvr>
                                      <p:tavLst>
                                        <p:tav tm="0">
                                          <p:val>
                                            <p:fltVal val="0"/>
                                          </p:val>
                                        </p:tav>
                                        <p:tav tm="100000">
                                          <p:val>
                                            <p:strVal val="#ppt_w"/>
                                          </p:val>
                                        </p:tav>
                                      </p:tavLst>
                                    </p:anim>
                                    <p:anim calcmode="lin" valueType="num">
                                      <p:cBhvr>
                                        <p:cTn id="69" dur="1000" fill="hold"/>
                                        <p:tgtEl>
                                          <p:spTgt spid="10"/>
                                        </p:tgtEl>
                                        <p:attrNameLst>
                                          <p:attrName>ppt_h</p:attrName>
                                        </p:attrNameLst>
                                      </p:cBhvr>
                                      <p:tavLst>
                                        <p:tav tm="0">
                                          <p:val>
                                            <p:fltVal val="0"/>
                                          </p:val>
                                        </p:tav>
                                        <p:tav tm="100000">
                                          <p:val>
                                            <p:strVal val="#ppt_h"/>
                                          </p:val>
                                        </p:tav>
                                      </p:tavLst>
                                    </p:anim>
                                  </p:childTnLst>
                                </p:cTn>
                              </p:par>
                            </p:childTnLst>
                          </p:cTn>
                        </p:par>
                        <p:par>
                          <p:cTn id="70" fill="hold">
                            <p:stCondLst>
                              <p:cond delay="1500"/>
                            </p:stCondLst>
                            <p:childTnLst>
                              <p:par>
                                <p:cTn id="71" presetID="10" presetClass="exit" presetSubtype="0" fill="hold" grpId="1" nodeType="afterEffect">
                                  <p:stCondLst>
                                    <p:cond delay="0"/>
                                  </p:stCondLst>
                                  <p:childTnLst>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par>
                          <p:cTn id="74" fill="hold">
                            <p:stCondLst>
                              <p:cond delay="2500"/>
                            </p:stCondLst>
                            <p:childTnLst>
                              <p:par>
                                <p:cTn id="75" presetID="23" presetClass="entr" presetSubtype="16"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1000" fill="hold"/>
                                        <p:tgtEl>
                                          <p:spTgt spid="11"/>
                                        </p:tgtEl>
                                        <p:attrNameLst>
                                          <p:attrName>ppt_w</p:attrName>
                                        </p:attrNameLst>
                                      </p:cBhvr>
                                      <p:tavLst>
                                        <p:tav tm="0">
                                          <p:val>
                                            <p:fltVal val="0"/>
                                          </p:val>
                                        </p:tav>
                                        <p:tav tm="100000">
                                          <p:val>
                                            <p:strVal val="#ppt_w"/>
                                          </p:val>
                                        </p:tav>
                                      </p:tavLst>
                                    </p:anim>
                                    <p:anim calcmode="lin" valueType="num">
                                      <p:cBhvr>
                                        <p:cTn id="78" dur="1000" fill="hold"/>
                                        <p:tgtEl>
                                          <p:spTgt spid="11"/>
                                        </p:tgtEl>
                                        <p:attrNameLst>
                                          <p:attrName>ppt_h</p:attrName>
                                        </p:attrNameLst>
                                      </p:cBhvr>
                                      <p:tavLst>
                                        <p:tav tm="0">
                                          <p:val>
                                            <p:fltVal val="0"/>
                                          </p:val>
                                        </p:tav>
                                        <p:tav tm="100000">
                                          <p:val>
                                            <p:strVal val="#ppt_h"/>
                                          </p:val>
                                        </p:tav>
                                      </p:tavLst>
                                    </p:anim>
                                  </p:childTnLst>
                                </p:cTn>
                              </p:par>
                            </p:childTnLst>
                          </p:cTn>
                        </p:par>
                        <p:par>
                          <p:cTn id="79" fill="hold">
                            <p:stCondLst>
                              <p:cond delay="3500"/>
                            </p:stCondLst>
                            <p:childTnLst>
                              <p:par>
                                <p:cTn id="80" presetID="10" presetClass="exit" presetSubtype="0" fill="hold" grpId="1" nodeType="afterEffect">
                                  <p:stCondLst>
                                    <p:cond delay="0"/>
                                  </p:stCondLst>
                                  <p:childTnLst>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par>
                          <p:cTn id="83" fill="hold">
                            <p:stCondLst>
                              <p:cond delay="4500"/>
                            </p:stCondLst>
                            <p:childTnLst>
                              <p:par>
                                <p:cTn id="84" presetID="23" presetClass="entr" presetSubtype="16"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1000" fill="hold"/>
                                        <p:tgtEl>
                                          <p:spTgt spid="12"/>
                                        </p:tgtEl>
                                        <p:attrNameLst>
                                          <p:attrName>ppt_w</p:attrName>
                                        </p:attrNameLst>
                                      </p:cBhvr>
                                      <p:tavLst>
                                        <p:tav tm="0">
                                          <p:val>
                                            <p:fltVal val="0"/>
                                          </p:val>
                                        </p:tav>
                                        <p:tav tm="100000">
                                          <p:val>
                                            <p:strVal val="#ppt_w"/>
                                          </p:val>
                                        </p:tav>
                                      </p:tavLst>
                                    </p:anim>
                                    <p:anim calcmode="lin" valueType="num">
                                      <p:cBhvr>
                                        <p:cTn id="87" dur="1000" fill="hold"/>
                                        <p:tgtEl>
                                          <p:spTgt spid="12"/>
                                        </p:tgtEl>
                                        <p:attrNameLst>
                                          <p:attrName>ppt_h</p:attrName>
                                        </p:attrNameLst>
                                      </p:cBhvr>
                                      <p:tavLst>
                                        <p:tav tm="0">
                                          <p:val>
                                            <p:fltVal val="0"/>
                                          </p:val>
                                        </p:tav>
                                        <p:tav tm="100000">
                                          <p:val>
                                            <p:strVal val="#ppt_h"/>
                                          </p:val>
                                        </p:tav>
                                      </p:tavLst>
                                    </p:anim>
                                  </p:childTnLst>
                                </p:cTn>
                              </p:par>
                            </p:childTnLst>
                          </p:cTn>
                        </p:par>
                        <p:par>
                          <p:cTn id="88" fill="hold">
                            <p:stCondLst>
                              <p:cond delay="5500"/>
                            </p:stCondLst>
                            <p:childTnLst>
                              <p:par>
                                <p:cTn id="89" presetID="10" presetClass="exit" presetSubtype="0" fill="hold" grpId="1" nodeType="afterEffect">
                                  <p:stCondLst>
                                    <p:cond delay="0"/>
                                  </p:stCondLst>
                                  <p:childTnLst>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2000" fill="hold"/>
                                        <p:tgtEl>
                                          <p:spTgt spid="13"/>
                                        </p:tgtEl>
                                        <p:attrNameLst>
                                          <p:attrName>ppt_w</p:attrName>
                                        </p:attrNameLst>
                                      </p:cBhvr>
                                      <p:tavLst>
                                        <p:tav tm="0">
                                          <p:val>
                                            <p:fltVal val="0"/>
                                          </p:val>
                                        </p:tav>
                                        <p:tav tm="100000">
                                          <p:val>
                                            <p:strVal val="#ppt_w"/>
                                          </p:val>
                                        </p:tav>
                                      </p:tavLst>
                                    </p:anim>
                                    <p:anim calcmode="lin" valueType="num">
                                      <p:cBhvr>
                                        <p:cTn id="96"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1724" fill="hold"/>
                                        <p:tgtEl>
                                          <p:spTgt spid="14"/>
                                        </p:tgtEl>
                                      </p:cBhvr>
                                    </p:cmd>
                                  </p:childTnLst>
                                </p:cTn>
                              </p:par>
                            </p:childTnLst>
                          </p:cTn>
                        </p:par>
                      </p:childTnLst>
                    </p:cTn>
                  </p:par>
                </p:childTnLst>
              </p:cTn>
              <p:nextCondLst>
                <p:cond evt="onClick" delay="0">
                  <p:tgtEl>
                    <p:spTgt spid="14"/>
                  </p:tgtEl>
                </p:cond>
              </p:nextCondLst>
            </p:seq>
            <p:audio>
              <p:cMediaNode vol="33962" showWhenStopped="0">
                <p:cTn id="102" fill="hold" display="0">
                  <p:stCondLst>
                    <p:cond delay="indefinite"/>
                  </p:stCondLst>
                  <p:endCondLst>
                    <p:cond evt="onStopAudio" delay="0">
                      <p:tgtEl>
                        <p:sldTgt/>
                      </p:tgtEl>
                    </p:cond>
                  </p:endCondLst>
                </p:cTn>
                <p:tgtEl>
                  <p:spTgt spid="14"/>
                </p:tgtEl>
              </p:cMediaNode>
            </p:audio>
          </p:childTnLst>
        </p:cTn>
      </p:par>
    </p:tnLst>
    <p:bldLst>
      <p:bldP spid="4" grpId="0"/>
      <p:bldP spid="8" grpId="0"/>
      <p:bldP spid="8" grpId="1"/>
      <p:bldP spid="10" grpId="0"/>
      <p:bldP spid="10" grpId="1"/>
      <p:bldP spid="11" grpId="0"/>
      <p:bldP spid="11" grpId="1"/>
      <p:bldP spid="12" grpId="0"/>
      <p:bldP spid="12" grpId="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97110" y="1720563"/>
            <a:ext cx="7879080" cy="2400657"/>
          </a:xfrm>
          <a:prstGeom prst="rect">
            <a:avLst/>
          </a:prstGeom>
          <a:noFill/>
          <a:effectLst>
            <a:outerShdw blurRad="254000" dir="2700000" algn="tl" rotWithShape="0">
              <a:schemeClr val="bg1"/>
            </a:outerShdw>
          </a:effectLst>
        </p:spPr>
        <p:txBody>
          <a:bodyPr wrap="none" rtlCol="0">
            <a:spAutoFit/>
          </a:bodyPr>
          <a:lstStyle/>
          <a:p>
            <a:pPr algn="ctr"/>
            <a:r>
              <a:rPr lang="ja-JP" altLang="en-US" sz="15000" b="1" dirty="0" smtClean="0">
                <a:latin typeface="メイリオ"/>
                <a:ea typeface="メイリオ"/>
                <a:cs typeface="メイリオ"/>
              </a:rPr>
              <a:t>結果発表</a:t>
            </a:r>
            <a:endParaRPr kumimoji="1" lang="ja-JP" altLang="en-US" sz="15000" b="1" dirty="0">
              <a:latin typeface="メイリオ"/>
              <a:ea typeface="メイリオ"/>
              <a:cs typeface="メイリオ"/>
            </a:endParaRPr>
          </a:p>
        </p:txBody>
      </p:sp>
      <p:pic>
        <p:nvPicPr>
          <p:cNvPr id="15" name="図 14" descr="3_クイズ_構成_150904-3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7418" y="438428"/>
            <a:ext cx="5998464" cy="5998464"/>
          </a:xfrm>
          <a:prstGeom prst="rect">
            <a:avLst/>
          </a:prstGeom>
          <a:effectLst>
            <a:outerShdw blurRad="254000" dir="2700000" algn="tl" rotWithShape="0">
              <a:schemeClr val="bg1"/>
            </a:outerShdw>
          </a:effectLst>
        </p:spPr>
      </p:pic>
      <p:pic>
        <p:nvPicPr>
          <p:cNvPr id="3" name="SE_ドラムロー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6993" y="5444079"/>
            <a:ext cx="812800" cy="812800"/>
          </a:xfrm>
          <a:prstGeom prst="rect">
            <a:avLst/>
          </a:prstGeom>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31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childTnLst>
                                </p:cTn>
                              </p:par>
                              <p:par>
                                <p:cTn id="9" presetID="10" presetClass="exit" presetSubtype="0" fill="hold" grpId="1" nodeType="withEffect">
                                  <p:stCondLst>
                                    <p:cond delay="200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par>
                                <p:cTn id="12" presetID="23" presetClass="entr" presetSubtype="16" fill="hold" nodeType="withEffect">
                                  <p:stCondLst>
                                    <p:cond delay="60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2500"/>
                                  </p:stCondLst>
                                  <p:childTnLst>
                                    <p:cmd type="call" cmd="playFrom(0.0)">
                                      <p:cBhvr>
                                        <p:cTn id="17" dur="8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071" fill="hold"/>
                                        <p:tgtEl>
                                          <p:spTgt spid="3"/>
                                        </p:tgtEl>
                                      </p:cBhvr>
                                    </p:cmd>
                                  </p:childTnLst>
                                </p:cTn>
                              </p:par>
                            </p:childTnLst>
                          </p:cTn>
                        </p:par>
                      </p:childTnLst>
                    </p:cTn>
                  </p:par>
                </p:childTnLst>
              </p:cTn>
              <p:nextCondLst>
                <p:cond evt="onClick" delay="0">
                  <p:tgtEl>
                    <p:spTgt spid="3"/>
                  </p:tgtEl>
                </p:cond>
              </p:nextCondLst>
            </p:seq>
            <p:audio>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図形グループ 4"/>
          <p:cNvGrpSpPr/>
          <p:nvPr/>
        </p:nvGrpSpPr>
        <p:grpSpPr>
          <a:xfrm>
            <a:off x="789743" y="411399"/>
            <a:ext cx="7559040" cy="6083808"/>
            <a:chOff x="789743" y="411399"/>
            <a:chExt cx="7559040" cy="6083808"/>
          </a:xfrm>
        </p:grpSpPr>
        <p:pic>
          <p:nvPicPr>
            <p:cNvPr id="9" name="図 8" descr="3_クイズ_構成_150904-4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743" y="411399"/>
              <a:ext cx="7559040" cy="6083808"/>
            </a:xfrm>
            <a:prstGeom prst="rect">
              <a:avLst/>
            </a:prstGeom>
            <a:effectLst>
              <a:outerShdw blurRad="254000" dir="2700000" algn="tl" rotWithShape="0">
                <a:schemeClr val="bg1"/>
              </a:outerShdw>
            </a:effectLst>
          </p:spPr>
        </p:pic>
        <p:sp>
          <p:nvSpPr>
            <p:cNvPr id="7" name="正方形/長方形 6"/>
            <p:cNvSpPr/>
            <p:nvPr/>
          </p:nvSpPr>
          <p:spPr>
            <a:xfrm>
              <a:off x="4069300" y="411399"/>
              <a:ext cx="1005403" cy="584776"/>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解説</a:t>
              </a:r>
              <a:endParaRPr lang="ja-JP" altLang="en-US" sz="3200" b="1" dirty="0">
                <a:solidFill>
                  <a:schemeClr val="bg1"/>
                </a:solidFill>
                <a:latin typeface="メイリオ"/>
                <a:ea typeface="メイリオ"/>
                <a:cs typeface="メイリオ"/>
              </a:endParaRPr>
            </a:p>
          </p:txBody>
        </p:sp>
        <p:sp>
          <p:nvSpPr>
            <p:cNvPr id="10" name="タイトル 9"/>
            <p:cNvSpPr txBox="1">
              <a:spLocks/>
            </p:cNvSpPr>
            <p:nvPr/>
          </p:nvSpPr>
          <p:spPr>
            <a:xfrm>
              <a:off x="2820818" y="1316069"/>
              <a:ext cx="2341752" cy="901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latin typeface="メイリオ"/>
                  <a:ea typeface="メイリオ"/>
                  <a:cs typeface="メイリオ"/>
                </a:rPr>
                <a:t>正解は</a:t>
              </a:r>
              <a:endParaRPr lang="ja-JP" altLang="en-US" b="1" dirty="0">
                <a:latin typeface="メイリオ"/>
                <a:ea typeface="メイリオ"/>
                <a:cs typeface="メイリオ"/>
              </a:endParaRPr>
            </a:p>
          </p:txBody>
        </p:sp>
        <p:sp>
          <p:nvSpPr>
            <p:cNvPr id="11" name="タイトル 9"/>
            <p:cNvSpPr txBox="1">
              <a:spLocks/>
            </p:cNvSpPr>
            <p:nvPr/>
          </p:nvSpPr>
          <p:spPr>
            <a:xfrm>
              <a:off x="1025237" y="2310157"/>
              <a:ext cx="7241308" cy="4078962"/>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メイリオ"/>
                  <a:ea typeface="メイリオ"/>
                  <a:cs typeface="メイリオ"/>
                </a:rPr>
                <a:t>　バッテリー</a:t>
              </a:r>
              <a:r>
                <a:rPr lang="ja-JP" altLang="en-US" sz="2800" dirty="0" smtClean="0">
                  <a:latin typeface="メイリオ"/>
                  <a:ea typeface="メイリオ"/>
                  <a:cs typeface="メイリオ"/>
                </a:rPr>
                <a:t>は、落としたり、</a:t>
              </a:r>
              <a:endParaRPr lang="en-US" altLang="ja-JP" sz="2800" dirty="0" smtClean="0">
                <a:latin typeface="メイリオ"/>
                <a:ea typeface="メイリオ"/>
                <a:cs typeface="メイリオ"/>
              </a:endParaRPr>
            </a:p>
            <a:p>
              <a:pPr algn="l"/>
              <a:r>
                <a:rPr lang="ja-JP" altLang="en-US" sz="2800" dirty="0" smtClean="0">
                  <a:latin typeface="メイリオ"/>
                  <a:ea typeface="メイリオ"/>
                  <a:cs typeface="メイリオ"/>
                </a:rPr>
                <a:t>無理に押したり、強い力が</a:t>
              </a:r>
              <a:r>
                <a:rPr lang="ja-JP" altLang="en-US" sz="2800" dirty="0" err="1" smtClean="0">
                  <a:latin typeface="メイリオ"/>
                  <a:ea typeface="メイリオ"/>
                  <a:cs typeface="メイリオ"/>
                </a:rPr>
                <a:t>かか</a:t>
              </a:r>
              <a:endParaRPr lang="en-US" altLang="ja-JP" sz="2800" dirty="0" smtClean="0">
                <a:latin typeface="メイリオ"/>
                <a:ea typeface="メイリオ"/>
                <a:cs typeface="メイリオ"/>
              </a:endParaRPr>
            </a:p>
            <a:p>
              <a:pPr algn="l"/>
              <a:r>
                <a:rPr lang="ja-JP" altLang="en-US" sz="2800" dirty="0" err="1" smtClean="0">
                  <a:latin typeface="メイリオ"/>
                  <a:ea typeface="メイリオ"/>
                  <a:cs typeface="メイリオ"/>
                </a:rPr>
                <a:t>ると</a:t>
              </a:r>
              <a:r>
                <a:rPr lang="ja-JP" altLang="en-US" sz="2800" dirty="0" smtClean="0">
                  <a:latin typeface="メイリオ"/>
                  <a:ea typeface="メイリオ"/>
                  <a:cs typeface="メイリオ"/>
                </a:rPr>
                <a:t>内部でショートし、激しく</a:t>
              </a:r>
              <a:endParaRPr lang="en-US" altLang="ja-JP" sz="2800" dirty="0" smtClean="0">
                <a:latin typeface="メイリオ"/>
                <a:ea typeface="メイリオ"/>
                <a:cs typeface="メイリオ"/>
              </a:endParaRPr>
            </a:p>
            <a:p>
              <a:pPr algn="l"/>
              <a:r>
                <a:rPr lang="ja-JP" altLang="en-US" sz="2800" dirty="0" smtClean="0">
                  <a:latin typeface="メイリオ"/>
                  <a:ea typeface="メイリオ"/>
                  <a:cs typeface="メイリオ"/>
                </a:rPr>
                <a:t>燃え出すことがあります。</a:t>
              </a:r>
              <a:endParaRPr lang="en-US" altLang="ja-JP" sz="2800" dirty="0" smtClean="0">
                <a:latin typeface="メイリオ"/>
                <a:ea typeface="メイリオ"/>
                <a:cs typeface="メイリオ"/>
              </a:endParaRPr>
            </a:p>
            <a:p>
              <a:pPr algn="l"/>
              <a:endParaRPr lang="en-US" altLang="ja-JP" sz="2800" dirty="0" smtClean="0">
                <a:latin typeface="メイリオ"/>
                <a:ea typeface="メイリオ"/>
                <a:cs typeface="メイリオ"/>
              </a:endParaRPr>
            </a:p>
            <a:p>
              <a:pPr lvl="0" algn="l">
                <a:spcBef>
                  <a:spcPts val="0"/>
                </a:spcBef>
              </a:pPr>
              <a:endParaRPr kumimoji="0" lang="en-US" altLang="ja-JP" sz="2500" dirty="0" smtClean="0">
                <a:solidFill>
                  <a:srgbClr val="92D050"/>
                </a:solidFill>
                <a:latin typeface="メイリオ"/>
                <a:ea typeface="メイリオ"/>
                <a:cs typeface="メイリオ"/>
              </a:endParaRPr>
            </a:p>
            <a:p>
              <a:pPr lvl="0" algn="l">
                <a:spcBef>
                  <a:spcPts val="0"/>
                </a:spcBef>
              </a:pPr>
              <a:r>
                <a:rPr kumimoji="0" lang="ja-JP" altLang="en-US" sz="2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a:t>
              </a:r>
              <a:r>
                <a:rPr kumimoji="0" lang="ja-JP" altLang="en-US"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リチウムイオン電池</a:t>
              </a:r>
              <a:r>
                <a:rPr kumimoji="0" lang="ja-JP" altLang="en-US" sz="2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」による火災</a:t>
              </a:r>
              <a:r>
                <a:rPr kumimoji="0" lang="ja-JP" altLang="en-US"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を防ぐには！</a:t>
              </a:r>
              <a:endParaRPr kumimoji="0" lang="en-US" altLang="ja-JP"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endParaRPr>
            </a:p>
            <a:p>
              <a:pPr lvl="0" algn="l">
                <a:spcBef>
                  <a:spcPts val="0"/>
                </a:spcBef>
              </a:pPr>
              <a:r>
                <a:rPr kumimoji="0" lang="ja-JP" altLang="en-US" sz="2200" dirty="0" smtClean="0">
                  <a:solidFill>
                    <a:prstClr val="black"/>
                  </a:solidFill>
                  <a:latin typeface="メイリオ"/>
                  <a:ea typeface="メイリオ"/>
                  <a:cs typeface="メイリオ"/>
                </a:rPr>
                <a:t>・</a:t>
              </a:r>
              <a:r>
                <a:rPr kumimoji="0" lang="ja-JP" altLang="en-US" sz="2200" dirty="0">
                  <a:solidFill>
                    <a:prstClr val="black"/>
                  </a:solidFill>
                  <a:latin typeface="メイリオ"/>
                  <a:ea typeface="メイリオ"/>
                  <a:cs typeface="メイリオ"/>
                </a:rPr>
                <a:t>電池</a:t>
              </a:r>
              <a:r>
                <a:rPr kumimoji="0" lang="ja-JP" altLang="en-US" sz="2200" dirty="0" smtClean="0">
                  <a:solidFill>
                    <a:prstClr val="black"/>
                  </a:solidFill>
                  <a:latin typeface="メイリオ"/>
                  <a:ea typeface="メイリオ"/>
                  <a:cs typeface="メイリオ"/>
                </a:rPr>
                <a:t>が膨らんでいる場合は交換す</a:t>
              </a:r>
              <a:r>
                <a:rPr kumimoji="0" lang="ja-JP" altLang="en-US" sz="2200" dirty="0">
                  <a:solidFill>
                    <a:prstClr val="black"/>
                  </a:solidFill>
                  <a:latin typeface="メイリオ"/>
                  <a:ea typeface="メイリオ"/>
                  <a:cs typeface="メイリオ"/>
                </a:rPr>
                <a:t>る</a:t>
              </a:r>
              <a:r>
                <a:rPr kumimoji="0" lang="ja-JP" altLang="en-US" sz="2200" dirty="0" smtClean="0">
                  <a:solidFill>
                    <a:prstClr val="black"/>
                  </a:solidFill>
                  <a:latin typeface="メイリオ"/>
                  <a:ea typeface="メイリオ"/>
                  <a:cs typeface="メイリオ"/>
                </a:rPr>
                <a:t>。</a:t>
              </a:r>
              <a:endParaRPr kumimoji="0" lang="en-US" altLang="ja-JP" sz="2200" dirty="0">
                <a:solidFill>
                  <a:prstClr val="black"/>
                </a:solidFill>
                <a:latin typeface="メイリオ"/>
                <a:ea typeface="メイリオ"/>
                <a:cs typeface="メイリオ"/>
              </a:endParaRPr>
            </a:p>
            <a:p>
              <a:pPr lvl="0" algn="l">
                <a:spcBef>
                  <a:spcPts val="0"/>
                </a:spcBef>
              </a:pPr>
              <a:r>
                <a:rPr kumimoji="0" lang="ja-JP" altLang="en-US" sz="2200" dirty="0" smtClean="0">
                  <a:solidFill>
                    <a:prstClr val="black"/>
                  </a:solidFill>
                  <a:latin typeface="メイリオ"/>
                  <a:ea typeface="メイリオ"/>
                  <a:cs typeface="メイリオ"/>
                </a:rPr>
                <a:t>・発熱がある場合、直ちに使用をやめる。</a:t>
              </a:r>
              <a:endParaRPr kumimoji="0" lang="en-US" altLang="ja-JP" sz="2200" dirty="0" smtClean="0">
                <a:solidFill>
                  <a:prstClr val="black"/>
                </a:solidFill>
                <a:latin typeface="メイリオ"/>
                <a:ea typeface="メイリオ"/>
                <a:cs typeface="メイリオ"/>
              </a:endParaRPr>
            </a:p>
            <a:p>
              <a:pPr lvl="0" algn="l">
                <a:spcBef>
                  <a:spcPts val="0"/>
                </a:spcBef>
              </a:pPr>
              <a:r>
                <a:rPr kumimoji="0" lang="ja-JP" altLang="en-US" sz="2200" dirty="0" smtClean="0">
                  <a:solidFill>
                    <a:prstClr val="black"/>
                  </a:solidFill>
                  <a:latin typeface="メイリオ"/>
                  <a:ea typeface="メイリオ"/>
                  <a:cs typeface="メイリオ"/>
                </a:rPr>
                <a:t>・互換性をうたった安価なバッテリーでなく、正規品を使用す</a:t>
              </a:r>
              <a:r>
                <a:rPr kumimoji="0" lang="ja-JP" altLang="en-US" sz="2200" dirty="0">
                  <a:solidFill>
                    <a:prstClr val="black"/>
                  </a:solidFill>
                  <a:latin typeface="メイリオ"/>
                  <a:ea typeface="メイリオ"/>
                  <a:cs typeface="メイリオ"/>
                </a:rPr>
                <a:t>る</a:t>
              </a:r>
              <a:r>
                <a:rPr kumimoji="0" lang="ja-JP" altLang="en-US" sz="2200" dirty="0" smtClean="0">
                  <a:solidFill>
                    <a:prstClr val="black"/>
                  </a:solidFill>
                  <a:latin typeface="メイリオ"/>
                  <a:ea typeface="メイリオ"/>
                  <a:cs typeface="メイリオ"/>
                </a:rPr>
                <a:t>。</a:t>
              </a:r>
              <a:endParaRPr lang="en-US" altLang="ja-JP" sz="2800" dirty="0">
                <a:latin typeface="メイリオ"/>
                <a:ea typeface="メイリオ"/>
                <a:cs typeface="メイリオ"/>
              </a:endParaRPr>
            </a:p>
          </p:txBody>
        </p:sp>
        <p:pic>
          <p:nvPicPr>
            <p:cNvPr id="4" name="図 3" descr="3_クイズ_構成_150904-4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3202" y="1403950"/>
              <a:ext cx="798576" cy="798576"/>
            </a:xfrm>
            <a:prstGeom prst="rect">
              <a:avLst/>
            </a:prstGeom>
          </p:spPr>
        </p:pic>
      </p:gr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p:nvPicPr>
        <p:blipFill>
          <a:blip r:embed="rId5"/>
          <a:stretch>
            <a:fillRect/>
          </a:stretch>
        </p:blipFill>
        <p:spPr>
          <a:xfrm>
            <a:off x="6382327" y="2490073"/>
            <a:ext cx="1638587" cy="2097960"/>
          </a:xfrm>
          <a:prstGeom prst="rect">
            <a:avLst/>
          </a:prstGeom>
        </p:spPr>
      </p:pic>
    </p:spTree>
    <p:extLst>
      <p:ext uri="{BB962C8B-B14F-4D97-AF65-F5344CB8AC3E}">
        <p14:creationId xmlns:p14="http://schemas.microsoft.com/office/powerpoint/2010/main" val="12318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3_クイズ_構成_150904-3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9743" y="333794"/>
            <a:ext cx="7559040" cy="2878463"/>
          </a:xfrm>
          <a:prstGeom prst="rect">
            <a:avLst/>
          </a:prstGeom>
          <a:effectLst>
            <a:outerShdw blurRad="254000" dir="2700000" algn="tl" rotWithShape="0">
              <a:schemeClr val="bg1"/>
            </a:outerShdw>
          </a:effectLst>
        </p:spPr>
      </p:pic>
      <p:sp>
        <p:nvSpPr>
          <p:cNvPr id="4" name="正方形/長方形 3"/>
          <p:cNvSpPr/>
          <p:nvPr/>
        </p:nvSpPr>
        <p:spPr>
          <a:xfrm>
            <a:off x="3864113" y="396800"/>
            <a:ext cx="1415773" cy="584775"/>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第８問</a:t>
            </a:r>
            <a:endParaRPr lang="ja-JP" altLang="en-US" sz="3200" b="1" dirty="0">
              <a:solidFill>
                <a:schemeClr val="bg1"/>
              </a:solidFill>
              <a:latin typeface="メイリオ"/>
              <a:ea typeface="メイリオ"/>
              <a:cs typeface="メイリオ"/>
            </a:endParaRPr>
          </a:p>
        </p:txBody>
      </p:sp>
      <p:sp>
        <p:nvSpPr>
          <p:cNvPr id="5" name="テキスト ボックス 4"/>
          <p:cNvSpPr txBox="1"/>
          <p:nvPr/>
        </p:nvSpPr>
        <p:spPr>
          <a:xfrm>
            <a:off x="1239158" y="1432054"/>
            <a:ext cx="6853159" cy="1323439"/>
          </a:xfrm>
          <a:prstGeom prst="rect">
            <a:avLst/>
          </a:prstGeom>
          <a:noFill/>
        </p:spPr>
        <p:txBody>
          <a:bodyPr wrap="none" rtlCol="0">
            <a:spAutoFit/>
          </a:bodyPr>
          <a:lstStyle/>
          <a:p>
            <a:pPr algn="ctr"/>
            <a:r>
              <a:rPr kumimoji="1" lang="ja-JP" altLang="en-US" sz="4000" b="1" dirty="0" smtClean="0">
                <a:latin typeface="メイリオ"/>
                <a:ea typeface="メイリオ"/>
                <a:cs typeface="メイリオ"/>
              </a:rPr>
              <a:t>太陽光が鏡などに反射する</a:t>
            </a:r>
            <a:endParaRPr kumimoji="1" lang="en-US" altLang="ja-JP" sz="4000" b="1" dirty="0" smtClean="0">
              <a:latin typeface="メイリオ"/>
              <a:ea typeface="メイリオ"/>
              <a:cs typeface="メイリオ"/>
            </a:endParaRPr>
          </a:p>
          <a:p>
            <a:pPr algn="ctr"/>
            <a:r>
              <a:rPr kumimoji="1" lang="ja-JP" altLang="en-US" sz="4000" b="1" dirty="0" smtClean="0">
                <a:latin typeface="メイリオ"/>
                <a:ea typeface="メイリオ"/>
                <a:cs typeface="メイリオ"/>
              </a:rPr>
              <a:t>ことで発生する火災がある。</a:t>
            </a:r>
            <a:endParaRPr kumimoji="1" lang="en-US" altLang="ja-JP" sz="4000" b="1" dirty="0" smtClean="0">
              <a:latin typeface="メイリオ"/>
              <a:ea typeface="メイリオ"/>
              <a:cs typeface="メイリオ"/>
            </a:endParaRPr>
          </a:p>
        </p:txBody>
      </p:sp>
      <p:pic>
        <p:nvPicPr>
          <p:cNvPr id="6" name="図 5" descr="3_クイズ_構成_150904-36.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7683" y="3876407"/>
            <a:ext cx="1999488" cy="1999488"/>
          </a:xfrm>
          <a:prstGeom prst="rect">
            <a:avLst/>
          </a:prstGeom>
          <a:effectLst>
            <a:outerShdw blurRad="254000" dir="2700000" algn="tl" rotWithShape="0">
              <a:schemeClr val="bg1"/>
            </a:outerShdw>
          </a:effectLst>
        </p:spPr>
      </p:pic>
      <p:pic>
        <p:nvPicPr>
          <p:cNvPr id="7" name="図 6" descr="3_クイズ_構成_150904-3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99163" y="3864215"/>
            <a:ext cx="2011680" cy="2011680"/>
          </a:xfrm>
          <a:prstGeom prst="rect">
            <a:avLst/>
          </a:prstGeom>
          <a:effectLst>
            <a:outerShdw blurRad="254000" dir="2700000" algn="tl" rotWithShape="0">
              <a:schemeClr val="bg1"/>
            </a:outerShdw>
          </a:effectLst>
        </p:spPr>
      </p:pic>
      <p:sp>
        <p:nvSpPr>
          <p:cNvPr id="8" name="テキスト ボックス 7"/>
          <p:cNvSpPr txBox="1"/>
          <p:nvPr/>
        </p:nvSpPr>
        <p:spPr>
          <a:xfrm>
            <a:off x="3980899" y="4190071"/>
            <a:ext cx="1218002" cy="1200329"/>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7200" b="1" dirty="0" smtClean="0">
                <a:solidFill>
                  <a:srgbClr val="FF0000"/>
                </a:solidFill>
                <a:latin typeface="メイリオ"/>
                <a:ea typeface="メイリオ"/>
                <a:cs typeface="メイリオ"/>
              </a:rPr>
              <a:t>or</a:t>
            </a:r>
            <a:endParaRPr kumimoji="1" lang="ja-JP" altLang="en-US" sz="7200" b="1" dirty="0">
              <a:solidFill>
                <a:srgbClr val="FF0000"/>
              </a:solidFill>
              <a:latin typeface="メイリオ"/>
              <a:ea typeface="メイリオ"/>
              <a:cs typeface="メイリオ"/>
            </a:endParaRPr>
          </a:p>
        </p:txBody>
      </p:sp>
      <p:sp>
        <p:nvSpPr>
          <p:cNvPr id="10" name="テキスト ボックス 9"/>
          <p:cNvSpPr txBox="1"/>
          <p:nvPr/>
        </p:nvSpPr>
        <p:spPr>
          <a:xfrm>
            <a:off x="3819927" y="3853957"/>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3</a:t>
            </a:r>
            <a:endParaRPr kumimoji="1" lang="ja-JP" altLang="en-US" sz="15000" b="1" dirty="0">
              <a:latin typeface="メイリオ"/>
              <a:ea typeface="メイリオ"/>
              <a:cs typeface="メイリオ"/>
            </a:endParaRPr>
          </a:p>
        </p:txBody>
      </p:sp>
      <p:sp>
        <p:nvSpPr>
          <p:cNvPr id="11" name="テキスト ボックス 10"/>
          <p:cNvSpPr txBox="1"/>
          <p:nvPr/>
        </p:nvSpPr>
        <p:spPr>
          <a:xfrm>
            <a:off x="3819927" y="3813362"/>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2</a:t>
            </a:r>
            <a:endParaRPr kumimoji="1" lang="ja-JP" altLang="en-US" sz="15000" b="1" dirty="0">
              <a:latin typeface="メイリオ"/>
              <a:ea typeface="メイリオ"/>
              <a:cs typeface="メイリオ"/>
            </a:endParaRPr>
          </a:p>
        </p:txBody>
      </p:sp>
      <p:sp>
        <p:nvSpPr>
          <p:cNvPr id="12" name="テキスト ボックス 11"/>
          <p:cNvSpPr txBox="1"/>
          <p:nvPr/>
        </p:nvSpPr>
        <p:spPr>
          <a:xfrm>
            <a:off x="3819927" y="3813362"/>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1</a:t>
            </a:r>
            <a:endParaRPr kumimoji="1" lang="ja-JP" altLang="en-US" sz="15000" b="1" dirty="0">
              <a:latin typeface="メイリオ"/>
              <a:ea typeface="メイリオ"/>
              <a:cs typeface="メイリオ"/>
            </a:endParaRPr>
          </a:p>
        </p:txBody>
      </p:sp>
      <p:sp>
        <p:nvSpPr>
          <p:cNvPr id="13" name="テキスト ボックス 12"/>
          <p:cNvSpPr txBox="1"/>
          <p:nvPr/>
        </p:nvSpPr>
        <p:spPr>
          <a:xfrm>
            <a:off x="2649800" y="3949117"/>
            <a:ext cx="4031873" cy="2400657"/>
          </a:xfrm>
          <a:prstGeom prst="rect">
            <a:avLst/>
          </a:prstGeom>
          <a:noFill/>
          <a:effectLst>
            <a:outerShdw blurRad="254000" dir="2700000" algn="tl" rotWithShape="0">
              <a:schemeClr val="bg1"/>
            </a:outerShdw>
          </a:effectLst>
        </p:spPr>
        <p:txBody>
          <a:bodyPr wrap="none" rtlCol="0">
            <a:spAutoFit/>
          </a:bodyPr>
          <a:lstStyle/>
          <a:p>
            <a:pPr algn="ctr"/>
            <a:r>
              <a:rPr kumimoji="1" lang="ja-JP" altLang="en-US" sz="15000" b="1" dirty="0" smtClean="0">
                <a:solidFill>
                  <a:srgbClr val="FF0000"/>
                </a:solidFill>
                <a:latin typeface="メイリオ"/>
                <a:ea typeface="メイリオ"/>
                <a:cs typeface="メイリオ"/>
              </a:rPr>
              <a:t>終了</a:t>
            </a:r>
            <a:endParaRPr kumimoji="1" lang="ja-JP" altLang="en-US" sz="15000" b="1" dirty="0">
              <a:solidFill>
                <a:srgbClr val="FF0000"/>
              </a:solidFill>
              <a:latin typeface="メイリオ"/>
              <a:ea typeface="メイリオ"/>
              <a:cs typeface="メイリオ"/>
            </a:endParaRPr>
          </a:p>
        </p:txBody>
      </p:sp>
      <p:pic>
        <p:nvPicPr>
          <p:cNvPr id="14" name="SE_出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933" y="5599505"/>
            <a:ext cx="812800" cy="812800"/>
          </a:xfrm>
          <a:prstGeom prst="rect">
            <a:avLst/>
          </a:prstGeom>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5856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1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1500"/>
                                  </p:stCondLst>
                                  <p:childTnLst>
                                    <p:cmd type="call" cmd="playFrom(0.0)">
                                      <p:cBhvr>
                                        <p:cTn id="17" dur="1724" fill="hold"/>
                                        <p:tgtEl>
                                          <p:spTgt spid="14"/>
                                        </p:tgtEl>
                                      </p:cBhvr>
                                    </p:cmd>
                                  </p:childTnLst>
                                </p:cTn>
                              </p:par>
                            </p:childTnLst>
                          </p:cTn>
                        </p:par>
                        <p:par>
                          <p:cTn id="18" fill="hold">
                            <p:stCondLst>
                              <p:cond delay="4224"/>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0" end="0"/>
                                            </p:txEl>
                                          </p:spTgt>
                                        </p:tgtEl>
                                      </p:cBhvr>
                                    </p:animEffect>
                                  </p:childTnLst>
                                </p:cTn>
                              </p:par>
                            </p:childTnLst>
                          </p:cTn>
                        </p:par>
                        <p:par>
                          <p:cTn id="26" fill="hold">
                            <p:stCondLst>
                              <p:cond delay="5274"/>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1" end="1"/>
                                            </p:txEl>
                                          </p:spTgt>
                                        </p:tgtEl>
                                      </p:cBhvr>
                                    </p:animEffect>
                                  </p:childTnLst>
                                </p:cTn>
                              </p:par>
                            </p:childTnLst>
                          </p:cTn>
                        </p:par>
                        <p:par>
                          <p:cTn id="34" fill="hold">
                            <p:stCondLst>
                              <p:cond delay="6374"/>
                            </p:stCondLst>
                            <p:childTnLst>
                              <p:par>
                                <p:cTn id="35" presetID="49" presetClass="entr" presetSubtype="0" decel="100000" fill="hold" nodeType="afterEffect">
                                  <p:stCondLst>
                                    <p:cond delay="100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360"/>
                                          </p:val>
                                        </p:tav>
                                        <p:tav tm="100000">
                                          <p:val>
                                            <p:fltVal val="0"/>
                                          </p:val>
                                        </p:tav>
                                      </p:tavLst>
                                    </p:anim>
                                    <p:animEffect transition="in" filter="fade">
                                      <p:cBhvr>
                                        <p:cTn id="40" dur="500"/>
                                        <p:tgtEl>
                                          <p:spTgt spid="6"/>
                                        </p:tgtEl>
                                      </p:cBhvr>
                                    </p:animEffect>
                                  </p:childTnLst>
                                </p:cTn>
                              </p:par>
                            </p:childTnLst>
                          </p:cTn>
                        </p:par>
                        <p:par>
                          <p:cTn id="41" fill="hold">
                            <p:stCondLst>
                              <p:cond delay="7874"/>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8374"/>
                            </p:stCondLst>
                            <p:childTnLst>
                              <p:par>
                                <p:cTn id="46" presetID="49" presetClass="entr" presetSubtype="0" decel="10000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 calcmode="lin" valueType="num">
                                      <p:cBhvr>
                                        <p:cTn id="50" dur="500" fill="hold"/>
                                        <p:tgtEl>
                                          <p:spTgt spid="7"/>
                                        </p:tgtEl>
                                        <p:attrNameLst>
                                          <p:attrName>style.rotation</p:attrName>
                                        </p:attrNameLst>
                                      </p:cBhvr>
                                      <p:tavLst>
                                        <p:tav tm="0">
                                          <p:val>
                                            <p:fltVal val="360"/>
                                          </p:val>
                                        </p:tav>
                                        <p:tav tm="100000">
                                          <p:val>
                                            <p:fltVal val="0"/>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par>
                          <p:cTn id="57" fill="hold">
                            <p:stCondLst>
                              <p:cond delay="500"/>
                            </p:stCondLst>
                            <p:childTnLst>
                              <p:par>
                                <p:cTn id="58" presetID="23" presetClass="entr" presetSubtype="16"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childTnLst>
                                </p:cTn>
                              </p:par>
                            </p:childTnLst>
                          </p:cTn>
                        </p:par>
                        <p:par>
                          <p:cTn id="62" fill="hold">
                            <p:stCondLst>
                              <p:cond delay="1500"/>
                            </p:stCondLst>
                            <p:childTnLst>
                              <p:par>
                                <p:cTn id="63" presetID="10" presetClass="exit" presetSubtype="0" fill="hold" grpId="1" nodeType="afterEffect">
                                  <p:stCondLst>
                                    <p:cond delay="0"/>
                                  </p:stCondLst>
                                  <p:childTnLst>
                                    <p:animEffect transition="out" filter="fade">
                                      <p:cBhvr>
                                        <p:cTn id="64" dur="1000"/>
                                        <p:tgtEl>
                                          <p:spTgt spid="10"/>
                                        </p:tgtEl>
                                      </p:cBhvr>
                                    </p:animEffect>
                                    <p:set>
                                      <p:cBhvr>
                                        <p:cTn id="65" dur="1" fill="hold">
                                          <p:stCondLst>
                                            <p:cond delay="999"/>
                                          </p:stCondLst>
                                        </p:cTn>
                                        <p:tgtEl>
                                          <p:spTgt spid="10"/>
                                        </p:tgtEl>
                                        <p:attrNameLst>
                                          <p:attrName>style.visibility</p:attrName>
                                        </p:attrNameLst>
                                      </p:cBhvr>
                                      <p:to>
                                        <p:strVal val="hidden"/>
                                      </p:to>
                                    </p:set>
                                  </p:childTnLst>
                                </p:cTn>
                              </p:par>
                            </p:childTnLst>
                          </p:cTn>
                        </p:par>
                        <p:par>
                          <p:cTn id="66" fill="hold">
                            <p:stCondLst>
                              <p:cond delay="2500"/>
                            </p:stCondLst>
                            <p:childTnLst>
                              <p:par>
                                <p:cTn id="67" presetID="23" presetClass="entr" presetSubtype="16"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000" fill="hold"/>
                                        <p:tgtEl>
                                          <p:spTgt spid="11"/>
                                        </p:tgtEl>
                                        <p:attrNameLst>
                                          <p:attrName>ppt_w</p:attrName>
                                        </p:attrNameLst>
                                      </p:cBhvr>
                                      <p:tavLst>
                                        <p:tav tm="0">
                                          <p:val>
                                            <p:fltVal val="0"/>
                                          </p:val>
                                        </p:tav>
                                        <p:tav tm="100000">
                                          <p:val>
                                            <p:strVal val="#ppt_w"/>
                                          </p:val>
                                        </p:tav>
                                      </p:tavLst>
                                    </p:anim>
                                    <p:anim calcmode="lin" valueType="num">
                                      <p:cBhvr>
                                        <p:cTn id="70" dur="1000" fill="hold"/>
                                        <p:tgtEl>
                                          <p:spTgt spid="11"/>
                                        </p:tgtEl>
                                        <p:attrNameLst>
                                          <p:attrName>ppt_h</p:attrName>
                                        </p:attrNameLst>
                                      </p:cBhvr>
                                      <p:tavLst>
                                        <p:tav tm="0">
                                          <p:val>
                                            <p:fltVal val="0"/>
                                          </p:val>
                                        </p:tav>
                                        <p:tav tm="100000">
                                          <p:val>
                                            <p:strVal val="#ppt_h"/>
                                          </p:val>
                                        </p:tav>
                                      </p:tavLst>
                                    </p:anim>
                                  </p:childTnLst>
                                </p:cTn>
                              </p:par>
                            </p:childTnLst>
                          </p:cTn>
                        </p:par>
                        <p:par>
                          <p:cTn id="71" fill="hold">
                            <p:stCondLst>
                              <p:cond delay="3500"/>
                            </p:stCondLst>
                            <p:childTnLst>
                              <p:par>
                                <p:cTn id="72" presetID="10" presetClass="exit" presetSubtype="0" fill="hold" grpId="1" nodeType="afterEffect">
                                  <p:stCondLst>
                                    <p:cond delay="0"/>
                                  </p:stCondLst>
                                  <p:childTnLst>
                                    <p:animEffect transition="out" filter="fade">
                                      <p:cBhvr>
                                        <p:cTn id="73" dur="1000"/>
                                        <p:tgtEl>
                                          <p:spTgt spid="11"/>
                                        </p:tgtEl>
                                      </p:cBhvr>
                                    </p:animEffect>
                                    <p:set>
                                      <p:cBhvr>
                                        <p:cTn id="74" dur="1" fill="hold">
                                          <p:stCondLst>
                                            <p:cond delay="999"/>
                                          </p:stCondLst>
                                        </p:cTn>
                                        <p:tgtEl>
                                          <p:spTgt spid="11"/>
                                        </p:tgtEl>
                                        <p:attrNameLst>
                                          <p:attrName>style.visibility</p:attrName>
                                        </p:attrNameLst>
                                      </p:cBhvr>
                                      <p:to>
                                        <p:strVal val="hidden"/>
                                      </p:to>
                                    </p:set>
                                  </p:childTnLst>
                                </p:cTn>
                              </p:par>
                            </p:childTnLst>
                          </p:cTn>
                        </p:par>
                        <p:par>
                          <p:cTn id="75" fill="hold">
                            <p:stCondLst>
                              <p:cond delay="4500"/>
                            </p:stCondLst>
                            <p:childTnLst>
                              <p:par>
                                <p:cTn id="76" presetID="23" presetClass="entr" presetSubtype="16"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1000" fill="hold"/>
                                        <p:tgtEl>
                                          <p:spTgt spid="12"/>
                                        </p:tgtEl>
                                        <p:attrNameLst>
                                          <p:attrName>ppt_w</p:attrName>
                                        </p:attrNameLst>
                                      </p:cBhvr>
                                      <p:tavLst>
                                        <p:tav tm="0">
                                          <p:val>
                                            <p:fltVal val="0"/>
                                          </p:val>
                                        </p:tav>
                                        <p:tav tm="100000">
                                          <p:val>
                                            <p:strVal val="#ppt_w"/>
                                          </p:val>
                                        </p:tav>
                                      </p:tavLst>
                                    </p:anim>
                                    <p:anim calcmode="lin" valueType="num">
                                      <p:cBhvr>
                                        <p:cTn id="79" dur="1000" fill="hold"/>
                                        <p:tgtEl>
                                          <p:spTgt spid="12"/>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10" presetClass="exit" presetSubtype="0" fill="hold" grpId="1" nodeType="afterEffect">
                                  <p:stCondLst>
                                    <p:cond delay="0"/>
                                  </p:stCondLst>
                                  <p:childTnLst>
                                    <p:animEffect transition="out" filter="fade">
                                      <p:cBhvr>
                                        <p:cTn id="82" dur="1000"/>
                                        <p:tgtEl>
                                          <p:spTgt spid="12"/>
                                        </p:tgtEl>
                                      </p:cBhvr>
                                    </p:animEffect>
                                    <p:set>
                                      <p:cBhvr>
                                        <p:cTn id="83" dur="1" fill="hold">
                                          <p:stCondLst>
                                            <p:cond delay="999"/>
                                          </p:stCondLst>
                                        </p:cTn>
                                        <p:tgtEl>
                                          <p:spTgt spid="12"/>
                                        </p:tgtEl>
                                        <p:attrNameLst>
                                          <p:attrName>style.visibility</p:attrName>
                                        </p:attrNameLst>
                                      </p:cBhvr>
                                      <p:to>
                                        <p:strVal val="hidden"/>
                                      </p:to>
                                    </p:set>
                                  </p:childTnLst>
                                </p:cTn>
                              </p:par>
                            </p:childTnLst>
                          </p:cTn>
                        </p:par>
                        <p:par>
                          <p:cTn id="84" fill="hold">
                            <p:stCondLst>
                              <p:cond delay="6500"/>
                            </p:stCondLst>
                            <p:childTnLst>
                              <p:par>
                                <p:cTn id="85" presetID="23" presetClass="entr" presetSubtype="16"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2000" fill="hold"/>
                                        <p:tgtEl>
                                          <p:spTgt spid="13"/>
                                        </p:tgtEl>
                                        <p:attrNameLst>
                                          <p:attrName>ppt_w</p:attrName>
                                        </p:attrNameLst>
                                      </p:cBhvr>
                                      <p:tavLst>
                                        <p:tav tm="0">
                                          <p:val>
                                            <p:fltVal val="0"/>
                                          </p:val>
                                        </p:tav>
                                        <p:tav tm="100000">
                                          <p:val>
                                            <p:strVal val="#ppt_w"/>
                                          </p:val>
                                        </p:tav>
                                      </p:tavLst>
                                    </p:anim>
                                    <p:anim calcmode="lin" valueType="num">
                                      <p:cBhvr>
                                        <p:cTn id="88"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14"/>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1724" fill="hold"/>
                                        <p:tgtEl>
                                          <p:spTgt spid="14"/>
                                        </p:tgtEl>
                                      </p:cBhvr>
                                    </p:cmd>
                                  </p:childTnLst>
                                </p:cTn>
                              </p:par>
                            </p:childTnLst>
                          </p:cTn>
                        </p:par>
                      </p:childTnLst>
                    </p:cTn>
                  </p:par>
                </p:childTnLst>
              </p:cTn>
              <p:nextCondLst>
                <p:cond evt="onClick" delay="0">
                  <p:tgtEl>
                    <p:spTgt spid="14"/>
                  </p:tgtEl>
                </p:cond>
              </p:nextCondLst>
            </p:seq>
            <p:audio>
              <p:cMediaNode vol="33962" showWhenStopped="0">
                <p:cTn id="94" fill="hold" display="0">
                  <p:stCondLst>
                    <p:cond delay="indefinite"/>
                  </p:stCondLst>
                  <p:endCondLst>
                    <p:cond evt="onStopAudio" delay="0">
                      <p:tgtEl>
                        <p:sldTgt/>
                      </p:tgtEl>
                    </p:cond>
                  </p:endCondLst>
                </p:cTn>
                <p:tgtEl>
                  <p:spTgt spid="14"/>
                </p:tgtEl>
              </p:cMediaNode>
            </p:audio>
          </p:childTnLst>
        </p:cTn>
      </p:par>
    </p:tnLst>
    <p:bldLst>
      <p:bldP spid="4" grpId="0"/>
      <p:bldP spid="8" grpId="0"/>
      <p:bldP spid="8" grpId="1"/>
      <p:bldP spid="10" grpId="0"/>
      <p:bldP spid="10" grpId="1"/>
      <p:bldP spid="11" grpId="0"/>
      <p:bldP spid="11" grpId="1"/>
      <p:bldP spid="12" grpId="0"/>
      <p:bldP spid="12" grpId="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97110" y="1720563"/>
            <a:ext cx="7879080" cy="2400657"/>
          </a:xfrm>
          <a:prstGeom prst="rect">
            <a:avLst/>
          </a:prstGeom>
          <a:noFill/>
          <a:effectLst>
            <a:outerShdw blurRad="254000" dir="2700000" algn="tl" rotWithShape="0">
              <a:schemeClr val="bg1"/>
            </a:outerShdw>
          </a:effectLst>
        </p:spPr>
        <p:txBody>
          <a:bodyPr wrap="none" rtlCol="0">
            <a:spAutoFit/>
          </a:bodyPr>
          <a:lstStyle/>
          <a:p>
            <a:pPr algn="ctr"/>
            <a:r>
              <a:rPr lang="ja-JP" altLang="en-US" sz="15000" b="1" dirty="0" smtClean="0">
                <a:latin typeface="メイリオ"/>
                <a:ea typeface="メイリオ"/>
                <a:cs typeface="メイリオ"/>
              </a:rPr>
              <a:t>結果発表</a:t>
            </a:r>
            <a:endParaRPr kumimoji="1" lang="ja-JP" altLang="en-US" sz="15000" b="1" dirty="0">
              <a:latin typeface="メイリオ"/>
              <a:ea typeface="メイリオ"/>
              <a:cs typeface="メイリオ"/>
            </a:endParaRPr>
          </a:p>
        </p:txBody>
      </p:sp>
      <p:pic>
        <p:nvPicPr>
          <p:cNvPr id="15" name="図 14" descr="3_クイズ_構成_150904-3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7418" y="438428"/>
            <a:ext cx="5998464" cy="5998464"/>
          </a:xfrm>
          <a:prstGeom prst="rect">
            <a:avLst/>
          </a:prstGeom>
          <a:effectLst>
            <a:outerShdw blurRad="254000" dir="2700000" algn="tl" rotWithShape="0">
              <a:schemeClr val="bg1"/>
            </a:outerShdw>
          </a:effectLst>
        </p:spPr>
      </p:pic>
      <p:pic>
        <p:nvPicPr>
          <p:cNvPr id="3" name="SE_ドラムロー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6993" y="5444079"/>
            <a:ext cx="812800" cy="812800"/>
          </a:xfrm>
          <a:prstGeom prst="rect">
            <a:avLst/>
          </a:prstGeom>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517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childTnLst>
                                </p:cTn>
                              </p:par>
                              <p:par>
                                <p:cTn id="9" presetID="10" presetClass="exit" presetSubtype="0" fill="hold" grpId="1" nodeType="withEffect">
                                  <p:stCondLst>
                                    <p:cond delay="200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par>
                                <p:cTn id="12" presetID="23" presetClass="entr" presetSubtype="16" fill="hold" nodeType="withEffect">
                                  <p:stCondLst>
                                    <p:cond delay="60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2500"/>
                                  </p:stCondLst>
                                  <p:childTnLst>
                                    <p:cmd type="call" cmd="playFrom(0.0)">
                                      <p:cBhvr>
                                        <p:cTn id="17" dur="8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071" fill="hold"/>
                                        <p:tgtEl>
                                          <p:spTgt spid="3"/>
                                        </p:tgtEl>
                                      </p:cBhvr>
                                    </p:cmd>
                                  </p:childTnLst>
                                </p:cTn>
                              </p:par>
                            </p:childTnLst>
                          </p:cTn>
                        </p:par>
                      </p:childTnLst>
                    </p:cTn>
                  </p:par>
                </p:childTnLst>
              </p:cTn>
              <p:nextCondLst>
                <p:cond evt="onClick" delay="0">
                  <p:tgtEl>
                    <p:spTgt spid="3"/>
                  </p:tgtEl>
                </p:cond>
              </p:nextCondLst>
            </p:seq>
            <p:audio>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図形グループ 4"/>
          <p:cNvGrpSpPr/>
          <p:nvPr/>
        </p:nvGrpSpPr>
        <p:grpSpPr>
          <a:xfrm>
            <a:off x="789743" y="411399"/>
            <a:ext cx="7559040" cy="6083808"/>
            <a:chOff x="789743" y="411399"/>
            <a:chExt cx="7559040" cy="6083808"/>
          </a:xfrm>
        </p:grpSpPr>
        <p:pic>
          <p:nvPicPr>
            <p:cNvPr id="9" name="図 8" descr="3_クイズ_構成_150904-4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743" y="411399"/>
              <a:ext cx="7559040" cy="6083808"/>
            </a:xfrm>
            <a:prstGeom prst="rect">
              <a:avLst/>
            </a:prstGeom>
            <a:effectLst>
              <a:outerShdw blurRad="254000" dir="2700000" algn="tl" rotWithShape="0">
                <a:schemeClr val="bg1"/>
              </a:outerShdw>
            </a:effectLst>
          </p:spPr>
        </p:pic>
        <p:sp>
          <p:nvSpPr>
            <p:cNvPr id="7" name="正方形/長方形 6"/>
            <p:cNvSpPr/>
            <p:nvPr/>
          </p:nvSpPr>
          <p:spPr>
            <a:xfrm>
              <a:off x="4069300" y="411399"/>
              <a:ext cx="1005403" cy="584776"/>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解説</a:t>
              </a:r>
              <a:endParaRPr lang="ja-JP" altLang="en-US" sz="3200" b="1" dirty="0">
                <a:solidFill>
                  <a:schemeClr val="bg1"/>
                </a:solidFill>
                <a:latin typeface="メイリオ"/>
                <a:ea typeface="メイリオ"/>
                <a:cs typeface="メイリオ"/>
              </a:endParaRPr>
            </a:p>
          </p:txBody>
        </p:sp>
        <p:sp>
          <p:nvSpPr>
            <p:cNvPr id="10" name="タイトル 9"/>
            <p:cNvSpPr txBox="1">
              <a:spLocks/>
            </p:cNvSpPr>
            <p:nvPr/>
          </p:nvSpPr>
          <p:spPr>
            <a:xfrm>
              <a:off x="2820818" y="1316069"/>
              <a:ext cx="2341752" cy="901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latin typeface="メイリオ"/>
                  <a:ea typeface="メイリオ"/>
                  <a:cs typeface="メイリオ"/>
                </a:rPr>
                <a:t>正解は</a:t>
              </a:r>
              <a:endParaRPr lang="ja-JP" altLang="en-US" b="1" dirty="0">
                <a:latin typeface="メイリオ"/>
                <a:ea typeface="メイリオ"/>
                <a:cs typeface="メイリオ"/>
              </a:endParaRPr>
            </a:p>
          </p:txBody>
        </p:sp>
        <p:sp>
          <p:nvSpPr>
            <p:cNvPr id="11" name="タイトル 9"/>
            <p:cNvSpPr txBox="1">
              <a:spLocks/>
            </p:cNvSpPr>
            <p:nvPr/>
          </p:nvSpPr>
          <p:spPr>
            <a:xfrm>
              <a:off x="1025237" y="2310157"/>
              <a:ext cx="7241308" cy="4152244"/>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メイリオ"/>
                  <a:ea typeface="メイリオ"/>
                  <a:cs typeface="メイリオ"/>
                </a:rPr>
                <a:t>　</a:t>
              </a:r>
              <a:r>
                <a:rPr lang="ja-JP" altLang="en-US" sz="2800" dirty="0" smtClean="0">
                  <a:latin typeface="メイリオ"/>
                  <a:ea typeface="メイリオ"/>
                  <a:cs typeface="メイリオ"/>
                </a:rPr>
                <a:t>太陽光が鏡等（レンズ、金魚鉢、凹面鏡、ペットボトルなど）に反射や屈折して１点集中することで可燃物が発火することを「</a:t>
              </a:r>
              <a:r>
                <a:rPr lang="ja-JP" altLang="en-US" sz="2800" u="sng" dirty="0" smtClean="0">
                  <a:latin typeface="メイリオ"/>
                  <a:ea typeface="メイリオ"/>
                  <a:cs typeface="メイリオ"/>
                </a:rPr>
                <a:t>収</a:t>
              </a:r>
              <a:r>
                <a:rPr lang="ja-JP" altLang="en-US" sz="2800" u="sng" dirty="0" err="1" smtClean="0">
                  <a:latin typeface="メイリオ"/>
                  <a:ea typeface="メイリオ"/>
                  <a:cs typeface="メイリオ"/>
                </a:rPr>
                <a:t>れん</a:t>
              </a:r>
              <a:r>
                <a:rPr lang="ja-JP" altLang="en-US" sz="2800" dirty="0" smtClean="0">
                  <a:latin typeface="メイリオ"/>
                  <a:ea typeface="メイリオ"/>
                  <a:cs typeface="メイリオ"/>
                </a:rPr>
                <a:t>」と言います。</a:t>
              </a:r>
              <a:endParaRPr lang="en-US" altLang="ja-JP" sz="2800" dirty="0" smtClean="0">
                <a:latin typeface="メイリオ"/>
                <a:ea typeface="メイリオ"/>
                <a:cs typeface="メイリオ"/>
              </a:endParaRPr>
            </a:p>
            <a:p>
              <a:pPr algn="l"/>
              <a:endParaRPr lang="en-US" altLang="ja-JP" sz="2800" dirty="0" smtClean="0">
                <a:latin typeface="メイリオ"/>
                <a:ea typeface="メイリオ"/>
                <a:cs typeface="メイリオ"/>
              </a:endParaRPr>
            </a:p>
            <a:p>
              <a:pPr lvl="0" algn="l">
                <a:spcBef>
                  <a:spcPts val="0"/>
                </a:spcBef>
              </a:pPr>
              <a:r>
                <a:rPr kumimoji="0" lang="ja-JP" altLang="en-US" sz="2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「収</a:t>
              </a:r>
              <a:r>
                <a:rPr kumimoji="0" lang="ja-JP" altLang="en-US" sz="25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れん</a:t>
              </a:r>
              <a:r>
                <a:rPr kumimoji="0" lang="ja-JP" altLang="en-US" sz="2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」火災</a:t>
              </a:r>
              <a:r>
                <a:rPr kumimoji="0" lang="ja-JP" altLang="en-US"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を防ぐには！</a:t>
              </a:r>
              <a:endParaRPr kumimoji="0" lang="en-US" altLang="ja-JP" sz="2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endParaRPr>
            </a:p>
            <a:p>
              <a:pPr lvl="0" algn="l">
                <a:spcBef>
                  <a:spcPts val="0"/>
                </a:spcBef>
              </a:pPr>
              <a:r>
                <a:rPr kumimoji="0" lang="ja-JP" altLang="en-US" sz="2200" dirty="0" smtClean="0">
                  <a:solidFill>
                    <a:prstClr val="black"/>
                  </a:solidFill>
                  <a:latin typeface="メイリオ"/>
                  <a:ea typeface="メイリオ"/>
                  <a:cs typeface="メイリオ"/>
                </a:rPr>
                <a:t>・猫よけのペットボトルを外に置く場合</a:t>
              </a:r>
              <a:endParaRPr kumimoji="0" lang="en-US" altLang="ja-JP" sz="2200" dirty="0" smtClean="0">
                <a:solidFill>
                  <a:prstClr val="black"/>
                </a:solidFill>
                <a:latin typeface="メイリオ"/>
                <a:ea typeface="メイリオ"/>
                <a:cs typeface="メイリオ"/>
              </a:endParaRPr>
            </a:p>
            <a:p>
              <a:pPr lvl="0" algn="l">
                <a:spcBef>
                  <a:spcPts val="0"/>
                </a:spcBef>
              </a:pPr>
              <a:r>
                <a:rPr kumimoji="0" lang="ja-JP" altLang="en-US" sz="2200" dirty="0" smtClean="0">
                  <a:solidFill>
                    <a:prstClr val="black"/>
                  </a:solidFill>
                  <a:latin typeface="メイリオ"/>
                  <a:ea typeface="メイリオ"/>
                  <a:cs typeface="メイリオ"/>
                </a:rPr>
                <a:t>は、周囲に可燃物が無いか確認する。</a:t>
              </a:r>
              <a:endParaRPr kumimoji="0" lang="en-US" altLang="ja-JP" sz="2200" dirty="0" smtClean="0">
                <a:solidFill>
                  <a:prstClr val="black"/>
                </a:solidFill>
                <a:latin typeface="メイリオ"/>
                <a:ea typeface="メイリオ"/>
                <a:cs typeface="メイリオ"/>
              </a:endParaRPr>
            </a:p>
            <a:p>
              <a:pPr algn="l">
                <a:spcBef>
                  <a:spcPts val="0"/>
                </a:spcBef>
              </a:pPr>
              <a:r>
                <a:rPr kumimoji="0" lang="ja-JP" altLang="en-US" sz="2200" dirty="0" smtClean="0">
                  <a:solidFill>
                    <a:prstClr val="black"/>
                  </a:solidFill>
                  <a:latin typeface="メイリオ"/>
                  <a:ea typeface="メイリオ"/>
                  <a:cs typeface="メイリオ"/>
                </a:rPr>
                <a:t>・</a:t>
              </a:r>
              <a:r>
                <a:rPr kumimoji="0" lang="ja-JP" altLang="en-US" sz="2200" dirty="0">
                  <a:solidFill>
                    <a:prstClr val="black"/>
                  </a:solidFill>
                  <a:latin typeface="メイリオ"/>
                  <a:ea typeface="メイリオ"/>
                  <a:cs typeface="メイリオ"/>
                </a:rPr>
                <a:t>カーテン等で</a:t>
              </a:r>
              <a:r>
                <a:rPr kumimoji="0" lang="ja-JP" altLang="en-US" sz="2200" dirty="0" smtClean="0">
                  <a:solidFill>
                    <a:prstClr val="black"/>
                  </a:solidFill>
                  <a:latin typeface="メイリオ"/>
                  <a:ea typeface="メイリオ"/>
                  <a:cs typeface="メイリオ"/>
                </a:rPr>
                <a:t>直接、室内に太陽光が差</a:t>
              </a:r>
              <a:endParaRPr kumimoji="0" lang="en-US" altLang="ja-JP" sz="2200" dirty="0" smtClean="0">
                <a:solidFill>
                  <a:prstClr val="black"/>
                </a:solidFill>
                <a:latin typeface="メイリオ"/>
                <a:ea typeface="メイリオ"/>
                <a:cs typeface="メイリオ"/>
              </a:endParaRPr>
            </a:p>
            <a:p>
              <a:pPr algn="l">
                <a:spcBef>
                  <a:spcPts val="0"/>
                </a:spcBef>
              </a:pPr>
              <a:r>
                <a:rPr kumimoji="0" lang="ja-JP" altLang="en-US" sz="2200" dirty="0" smtClean="0">
                  <a:solidFill>
                    <a:prstClr val="black"/>
                  </a:solidFill>
                  <a:latin typeface="メイリオ"/>
                  <a:ea typeface="メイリオ"/>
                  <a:cs typeface="メイリオ"/>
                </a:rPr>
                <a:t>し込まないようにする。</a:t>
              </a:r>
              <a:endParaRPr kumimoji="0" lang="en-US" altLang="ja-JP" sz="2200" dirty="0" smtClean="0">
                <a:solidFill>
                  <a:prstClr val="black"/>
                </a:solidFill>
                <a:latin typeface="メイリオ"/>
                <a:ea typeface="メイリオ"/>
                <a:cs typeface="メイリオ"/>
              </a:endParaRPr>
            </a:p>
            <a:p>
              <a:pPr algn="l">
                <a:spcBef>
                  <a:spcPts val="0"/>
                </a:spcBef>
              </a:pPr>
              <a:r>
                <a:rPr kumimoji="0" lang="ja-JP" altLang="en-US" sz="2200" dirty="0" smtClean="0">
                  <a:solidFill>
                    <a:prstClr val="black"/>
                  </a:solidFill>
                  <a:latin typeface="メイリオ"/>
                  <a:ea typeface="メイリオ"/>
                  <a:cs typeface="メイリオ"/>
                </a:rPr>
                <a:t>（特に、冬季は注意が必要。）</a:t>
              </a:r>
              <a:endParaRPr kumimoji="0" lang="en-US" altLang="ja-JP" sz="2200" dirty="0" smtClean="0">
                <a:solidFill>
                  <a:prstClr val="black"/>
                </a:solidFill>
                <a:latin typeface="メイリオ"/>
                <a:ea typeface="メイリオ"/>
                <a:cs typeface="メイリオ"/>
              </a:endParaRPr>
            </a:p>
          </p:txBody>
        </p:sp>
        <p:pic>
          <p:nvPicPr>
            <p:cNvPr id="4" name="図 3" descr="3_クイズ_構成_150904-4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3202" y="1403950"/>
              <a:ext cx="798576" cy="798576"/>
            </a:xfrm>
            <a:prstGeom prst="rect">
              <a:avLst/>
            </a:prstGeom>
          </p:spPr>
        </p:pic>
      </p:gr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5"/>
          <a:stretch>
            <a:fillRect/>
          </a:stretch>
        </p:blipFill>
        <p:spPr>
          <a:xfrm>
            <a:off x="6292808" y="4019504"/>
            <a:ext cx="1792294" cy="2013262"/>
          </a:xfrm>
          <a:prstGeom prst="rect">
            <a:avLst/>
          </a:prstGeom>
        </p:spPr>
      </p:pic>
    </p:spTree>
    <p:extLst>
      <p:ext uri="{BB962C8B-B14F-4D97-AF65-F5344CB8AC3E}">
        <p14:creationId xmlns:p14="http://schemas.microsoft.com/office/powerpoint/2010/main" val="308826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3_クイズ_構成_150904-3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9743" y="333794"/>
            <a:ext cx="7559040" cy="2878463"/>
          </a:xfrm>
          <a:prstGeom prst="rect">
            <a:avLst/>
          </a:prstGeom>
          <a:effectLst>
            <a:outerShdw blurRad="254000" dir="2700000" algn="tl" rotWithShape="0">
              <a:schemeClr val="bg1"/>
            </a:outerShdw>
          </a:effectLst>
        </p:spPr>
      </p:pic>
      <p:sp>
        <p:nvSpPr>
          <p:cNvPr id="4" name="正方形/長方形 3"/>
          <p:cNvSpPr/>
          <p:nvPr/>
        </p:nvSpPr>
        <p:spPr>
          <a:xfrm>
            <a:off x="3864113" y="396800"/>
            <a:ext cx="1415773" cy="584775"/>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第９問</a:t>
            </a:r>
            <a:endParaRPr lang="ja-JP" altLang="en-US" sz="3200" b="1" dirty="0">
              <a:solidFill>
                <a:schemeClr val="bg1"/>
              </a:solidFill>
              <a:latin typeface="メイリオ"/>
              <a:ea typeface="メイリオ"/>
              <a:cs typeface="メイリオ"/>
            </a:endParaRPr>
          </a:p>
        </p:txBody>
      </p:sp>
      <p:sp>
        <p:nvSpPr>
          <p:cNvPr id="5" name="テキスト ボックス 4"/>
          <p:cNvSpPr txBox="1"/>
          <p:nvPr/>
        </p:nvSpPr>
        <p:spPr>
          <a:xfrm>
            <a:off x="1163315" y="1417400"/>
            <a:ext cx="6853159" cy="1323439"/>
          </a:xfrm>
          <a:prstGeom prst="rect">
            <a:avLst/>
          </a:prstGeom>
          <a:noFill/>
        </p:spPr>
        <p:txBody>
          <a:bodyPr wrap="none" rtlCol="0">
            <a:spAutoFit/>
          </a:bodyPr>
          <a:lstStyle/>
          <a:p>
            <a:pPr algn="ctr"/>
            <a:r>
              <a:rPr kumimoji="1" lang="ja-JP" altLang="en-US" sz="4000" b="1" dirty="0">
                <a:latin typeface="メイリオ"/>
                <a:ea typeface="メイリオ"/>
                <a:cs typeface="メイリオ"/>
              </a:rPr>
              <a:t>住宅用火災警報器は台所に</a:t>
            </a:r>
            <a:endParaRPr kumimoji="1" lang="en-US" altLang="ja-JP" sz="4000" b="1" dirty="0">
              <a:latin typeface="メイリオ"/>
              <a:ea typeface="メイリオ"/>
              <a:cs typeface="メイリオ"/>
            </a:endParaRPr>
          </a:p>
          <a:p>
            <a:pPr algn="ctr"/>
            <a:r>
              <a:rPr kumimoji="1" lang="ja-JP" altLang="en-US" sz="4000" b="1" dirty="0">
                <a:latin typeface="メイリオ"/>
                <a:ea typeface="メイリオ"/>
                <a:cs typeface="メイリオ"/>
              </a:rPr>
              <a:t>設置すること</a:t>
            </a:r>
            <a:r>
              <a:rPr kumimoji="1" lang="ja-JP" altLang="en-US" sz="4000" b="1" dirty="0" smtClean="0">
                <a:latin typeface="メイリオ"/>
                <a:ea typeface="メイリオ"/>
                <a:cs typeface="メイリオ"/>
              </a:rPr>
              <a:t>で十分である。</a:t>
            </a:r>
            <a:endParaRPr kumimoji="1" lang="en-US" altLang="ja-JP" sz="4000" b="1" dirty="0">
              <a:latin typeface="メイリオ"/>
              <a:ea typeface="メイリオ"/>
              <a:cs typeface="メイリオ"/>
            </a:endParaRPr>
          </a:p>
        </p:txBody>
      </p:sp>
      <p:pic>
        <p:nvPicPr>
          <p:cNvPr id="6" name="図 5" descr="3_クイズ_構成_150904-36.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7683" y="3876407"/>
            <a:ext cx="1999488" cy="1999488"/>
          </a:xfrm>
          <a:prstGeom prst="rect">
            <a:avLst/>
          </a:prstGeom>
          <a:effectLst>
            <a:outerShdw blurRad="254000" dir="2700000" algn="tl" rotWithShape="0">
              <a:schemeClr val="bg1"/>
            </a:outerShdw>
          </a:effectLst>
        </p:spPr>
      </p:pic>
      <p:pic>
        <p:nvPicPr>
          <p:cNvPr id="7" name="図 6" descr="3_クイズ_構成_150904-3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99163" y="3864215"/>
            <a:ext cx="2011680" cy="2011680"/>
          </a:xfrm>
          <a:prstGeom prst="rect">
            <a:avLst/>
          </a:prstGeom>
          <a:effectLst>
            <a:outerShdw blurRad="254000" dir="2700000" algn="tl" rotWithShape="0">
              <a:schemeClr val="bg1"/>
            </a:outerShdw>
          </a:effectLst>
        </p:spPr>
      </p:pic>
      <p:sp>
        <p:nvSpPr>
          <p:cNvPr id="8" name="テキスト ボックス 7"/>
          <p:cNvSpPr txBox="1"/>
          <p:nvPr/>
        </p:nvSpPr>
        <p:spPr>
          <a:xfrm>
            <a:off x="3980899" y="4190071"/>
            <a:ext cx="1218002" cy="1200329"/>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7200" b="1" dirty="0" smtClean="0">
                <a:solidFill>
                  <a:srgbClr val="FF0000"/>
                </a:solidFill>
                <a:latin typeface="メイリオ"/>
                <a:ea typeface="メイリオ"/>
                <a:cs typeface="メイリオ"/>
              </a:rPr>
              <a:t>or</a:t>
            </a:r>
            <a:endParaRPr kumimoji="1" lang="ja-JP" altLang="en-US" sz="7200" b="1" dirty="0">
              <a:solidFill>
                <a:srgbClr val="FF0000"/>
              </a:solidFill>
              <a:latin typeface="メイリオ"/>
              <a:ea typeface="メイリオ"/>
              <a:cs typeface="メイリオ"/>
            </a:endParaRPr>
          </a:p>
        </p:txBody>
      </p:sp>
      <p:sp>
        <p:nvSpPr>
          <p:cNvPr id="10" name="テキスト ボックス 9"/>
          <p:cNvSpPr txBox="1"/>
          <p:nvPr/>
        </p:nvSpPr>
        <p:spPr>
          <a:xfrm>
            <a:off x="3792956" y="3790526"/>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3</a:t>
            </a:r>
            <a:endParaRPr kumimoji="1" lang="ja-JP" altLang="en-US" sz="15000" b="1" dirty="0">
              <a:latin typeface="メイリオ"/>
              <a:ea typeface="メイリオ"/>
              <a:cs typeface="メイリオ"/>
            </a:endParaRPr>
          </a:p>
        </p:txBody>
      </p:sp>
      <p:sp>
        <p:nvSpPr>
          <p:cNvPr id="11" name="テキスト ボックス 10"/>
          <p:cNvSpPr txBox="1"/>
          <p:nvPr/>
        </p:nvSpPr>
        <p:spPr>
          <a:xfrm>
            <a:off x="3792956" y="3770875"/>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2</a:t>
            </a:r>
            <a:endParaRPr kumimoji="1" lang="ja-JP" altLang="en-US" sz="15000" b="1" dirty="0">
              <a:latin typeface="メイリオ"/>
              <a:ea typeface="メイリオ"/>
              <a:cs typeface="メイリオ"/>
            </a:endParaRPr>
          </a:p>
        </p:txBody>
      </p:sp>
      <p:sp>
        <p:nvSpPr>
          <p:cNvPr id="12" name="テキスト ボックス 11"/>
          <p:cNvSpPr txBox="1"/>
          <p:nvPr/>
        </p:nvSpPr>
        <p:spPr>
          <a:xfrm>
            <a:off x="3726057" y="3688212"/>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1</a:t>
            </a:r>
            <a:endParaRPr kumimoji="1" lang="ja-JP" altLang="en-US" sz="15000" b="1" dirty="0">
              <a:latin typeface="メイリオ"/>
              <a:ea typeface="メイリオ"/>
              <a:cs typeface="メイリオ"/>
            </a:endParaRPr>
          </a:p>
        </p:txBody>
      </p:sp>
      <p:sp>
        <p:nvSpPr>
          <p:cNvPr id="13" name="テキスト ボックス 12"/>
          <p:cNvSpPr txBox="1"/>
          <p:nvPr/>
        </p:nvSpPr>
        <p:spPr>
          <a:xfrm>
            <a:off x="2453360" y="3729543"/>
            <a:ext cx="4031873" cy="2400657"/>
          </a:xfrm>
          <a:prstGeom prst="rect">
            <a:avLst/>
          </a:prstGeom>
          <a:noFill/>
          <a:effectLst>
            <a:outerShdw blurRad="254000" dir="2700000" algn="tl" rotWithShape="0">
              <a:schemeClr val="bg1"/>
            </a:outerShdw>
          </a:effectLst>
        </p:spPr>
        <p:txBody>
          <a:bodyPr wrap="none" rtlCol="0">
            <a:spAutoFit/>
          </a:bodyPr>
          <a:lstStyle/>
          <a:p>
            <a:pPr algn="ctr"/>
            <a:r>
              <a:rPr kumimoji="1" lang="ja-JP" altLang="en-US" sz="15000" b="1" dirty="0" smtClean="0">
                <a:solidFill>
                  <a:srgbClr val="FF0000"/>
                </a:solidFill>
                <a:latin typeface="メイリオ"/>
                <a:ea typeface="メイリオ"/>
                <a:cs typeface="メイリオ"/>
              </a:rPr>
              <a:t>終了</a:t>
            </a:r>
            <a:endParaRPr kumimoji="1" lang="ja-JP" altLang="en-US" sz="15000" b="1" dirty="0">
              <a:solidFill>
                <a:srgbClr val="FF0000"/>
              </a:solidFill>
              <a:latin typeface="メイリオ"/>
              <a:ea typeface="メイリオ"/>
              <a:cs typeface="メイリオ"/>
            </a:endParaRPr>
          </a:p>
        </p:txBody>
      </p:sp>
      <p:pic>
        <p:nvPicPr>
          <p:cNvPr id="14" name="SE_出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933" y="5599505"/>
            <a:ext cx="812800" cy="812800"/>
          </a:xfrm>
          <a:prstGeom prst="rect">
            <a:avLst/>
          </a:prstGeom>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1384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1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1500"/>
                                  </p:stCondLst>
                                  <p:childTnLst>
                                    <p:cmd type="call" cmd="playFrom(0.0)">
                                      <p:cBhvr>
                                        <p:cTn id="17" dur="1724" fill="hold"/>
                                        <p:tgtEl>
                                          <p:spTgt spid="14"/>
                                        </p:tgtEl>
                                      </p:cBhvr>
                                    </p:cmd>
                                  </p:childTnLst>
                                </p:cTn>
                              </p:par>
                            </p:childTnLst>
                          </p:cTn>
                        </p:par>
                        <p:par>
                          <p:cTn id="18" fill="hold">
                            <p:stCondLst>
                              <p:cond delay="4224"/>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0" end="0"/>
                                            </p:txEl>
                                          </p:spTgt>
                                        </p:tgtEl>
                                      </p:cBhvr>
                                    </p:animEffect>
                                  </p:childTnLst>
                                </p:cTn>
                              </p:par>
                            </p:childTnLst>
                          </p:cTn>
                        </p:par>
                        <p:par>
                          <p:cTn id="26" fill="hold">
                            <p:stCondLst>
                              <p:cond delay="5274"/>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1" end="1"/>
                                            </p:txEl>
                                          </p:spTgt>
                                        </p:tgtEl>
                                      </p:cBhvr>
                                    </p:animEffect>
                                  </p:childTnLst>
                                </p:cTn>
                              </p:par>
                            </p:childTnLst>
                          </p:cTn>
                        </p:par>
                        <p:par>
                          <p:cTn id="34" fill="hold">
                            <p:stCondLst>
                              <p:cond delay="6374"/>
                            </p:stCondLst>
                            <p:childTnLst>
                              <p:par>
                                <p:cTn id="35" presetID="49" presetClass="entr" presetSubtype="0" decel="100000" fill="hold" nodeType="afterEffect">
                                  <p:stCondLst>
                                    <p:cond delay="100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360"/>
                                          </p:val>
                                        </p:tav>
                                        <p:tav tm="100000">
                                          <p:val>
                                            <p:fltVal val="0"/>
                                          </p:val>
                                        </p:tav>
                                      </p:tavLst>
                                    </p:anim>
                                    <p:animEffect transition="in" filter="fade">
                                      <p:cBhvr>
                                        <p:cTn id="40" dur="500"/>
                                        <p:tgtEl>
                                          <p:spTgt spid="6"/>
                                        </p:tgtEl>
                                      </p:cBhvr>
                                    </p:animEffect>
                                  </p:childTnLst>
                                </p:cTn>
                              </p:par>
                            </p:childTnLst>
                          </p:cTn>
                        </p:par>
                        <p:par>
                          <p:cTn id="41" fill="hold">
                            <p:stCondLst>
                              <p:cond delay="7874"/>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8374"/>
                            </p:stCondLst>
                            <p:childTnLst>
                              <p:par>
                                <p:cTn id="46" presetID="49" presetClass="entr" presetSubtype="0" decel="10000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 calcmode="lin" valueType="num">
                                      <p:cBhvr>
                                        <p:cTn id="50" dur="500" fill="hold"/>
                                        <p:tgtEl>
                                          <p:spTgt spid="7"/>
                                        </p:tgtEl>
                                        <p:attrNameLst>
                                          <p:attrName>style.rotation</p:attrName>
                                        </p:attrNameLst>
                                      </p:cBhvr>
                                      <p:tavLst>
                                        <p:tav tm="0">
                                          <p:val>
                                            <p:fltVal val="360"/>
                                          </p:val>
                                        </p:tav>
                                        <p:tav tm="100000">
                                          <p:val>
                                            <p:fltVal val="0"/>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par>
                          <p:cTn id="57" fill="hold">
                            <p:stCondLst>
                              <p:cond delay="500"/>
                            </p:stCondLst>
                            <p:childTnLst>
                              <p:par>
                                <p:cTn id="58" presetID="23" presetClass="entr" presetSubtype="16"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childTnLst>
                                </p:cTn>
                              </p:par>
                            </p:childTnLst>
                          </p:cTn>
                        </p:par>
                        <p:par>
                          <p:cTn id="62" fill="hold">
                            <p:stCondLst>
                              <p:cond delay="1500"/>
                            </p:stCondLst>
                            <p:childTnLst>
                              <p:par>
                                <p:cTn id="63" presetID="10" presetClass="exit" presetSubtype="0" fill="hold" grpId="1" nodeType="afterEffect">
                                  <p:stCondLst>
                                    <p:cond delay="0"/>
                                  </p:stCondLst>
                                  <p:childTnLst>
                                    <p:animEffect transition="out" filter="fade">
                                      <p:cBhvr>
                                        <p:cTn id="64" dur="1000"/>
                                        <p:tgtEl>
                                          <p:spTgt spid="10"/>
                                        </p:tgtEl>
                                      </p:cBhvr>
                                    </p:animEffect>
                                    <p:set>
                                      <p:cBhvr>
                                        <p:cTn id="65" dur="1" fill="hold">
                                          <p:stCondLst>
                                            <p:cond delay="999"/>
                                          </p:stCondLst>
                                        </p:cTn>
                                        <p:tgtEl>
                                          <p:spTgt spid="10"/>
                                        </p:tgtEl>
                                        <p:attrNameLst>
                                          <p:attrName>style.visibility</p:attrName>
                                        </p:attrNameLst>
                                      </p:cBhvr>
                                      <p:to>
                                        <p:strVal val="hidden"/>
                                      </p:to>
                                    </p:set>
                                  </p:childTnLst>
                                </p:cTn>
                              </p:par>
                            </p:childTnLst>
                          </p:cTn>
                        </p:par>
                        <p:par>
                          <p:cTn id="66" fill="hold">
                            <p:stCondLst>
                              <p:cond delay="2500"/>
                            </p:stCondLst>
                            <p:childTnLst>
                              <p:par>
                                <p:cTn id="67" presetID="23" presetClass="entr" presetSubtype="16"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000" fill="hold"/>
                                        <p:tgtEl>
                                          <p:spTgt spid="11"/>
                                        </p:tgtEl>
                                        <p:attrNameLst>
                                          <p:attrName>ppt_w</p:attrName>
                                        </p:attrNameLst>
                                      </p:cBhvr>
                                      <p:tavLst>
                                        <p:tav tm="0">
                                          <p:val>
                                            <p:fltVal val="0"/>
                                          </p:val>
                                        </p:tav>
                                        <p:tav tm="100000">
                                          <p:val>
                                            <p:strVal val="#ppt_w"/>
                                          </p:val>
                                        </p:tav>
                                      </p:tavLst>
                                    </p:anim>
                                    <p:anim calcmode="lin" valueType="num">
                                      <p:cBhvr>
                                        <p:cTn id="70" dur="1000" fill="hold"/>
                                        <p:tgtEl>
                                          <p:spTgt spid="11"/>
                                        </p:tgtEl>
                                        <p:attrNameLst>
                                          <p:attrName>ppt_h</p:attrName>
                                        </p:attrNameLst>
                                      </p:cBhvr>
                                      <p:tavLst>
                                        <p:tav tm="0">
                                          <p:val>
                                            <p:fltVal val="0"/>
                                          </p:val>
                                        </p:tav>
                                        <p:tav tm="100000">
                                          <p:val>
                                            <p:strVal val="#ppt_h"/>
                                          </p:val>
                                        </p:tav>
                                      </p:tavLst>
                                    </p:anim>
                                  </p:childTnLst>
                                </p:cTn>
                              </p:par>
                            </p:childTnLst>
                          </p:cTn>
                        </p:par>
                        <p:par>
                          <p:cTn id="71" fill="hold">
                            <p:stCondLst>
                              <p:cond delay="3500"/>
                            </p:stCondLst>
                            <p:childTnLst>
                              <p:par>
                                <p:cTn id="72" presetID="10" presetClass="exit" presetSubtype="0" fill="hold" grpId="1" nodeType="afterEffect">
                                  <p:stCondLst>
                                    <p:cond delay="0"/>
                                  </p:stCondLst>
                                  <p:childTnLst>
                                    <p:animEffect transition="out" filter="fade">
                                      <p:cBhvr>
                                        <p:cTn id="73" dur="1000"/>
                                        <p:tgtEl>
                                          <p:spTgt spid="11"/>
                                        </p:tgtEl>
                                      </p:cBhvr>
                                    </p:animEffect>
                                    <p:set>
                                      <p:cBhvr>
                                        <p:cTn id="74" dur="1" fill="hold">
                                          <p:stCondLst>
                                            <p:cond delay="999"/>
                                          </p:stCondLst>
                                        </p:cTn>
                                        <p:tgtEl>
                                          <p:spTgt spid="11"/>
                                        </p:tgtEl>
                                        <p:attrNameLst>
                                          <p:attrName>style.visibility</p:attrName>
                                        </p:attrNameLst>
                                      </p:cBhvr>
                                      <p:to>
                                        <p:strVal val="hidden"/>
                                      </p:to>
                                    </p:set>
                                  </p:childTnLst>
                                </p:cTn>
                              </p:par>
                            </p:childTnLst>
                          </p:cTn>
                        </p:par>
                        <p:par>
                          <p:cTn id="75" fill="hold">
                            <p:stCondLst>
                              <p:cond delay="4500"/>
                            </p:stCondLst>
                            <p:childTnLst>
                              <p:par>
                                <p:cTn id="76" presetID="23" presetClass="entr" presetSubtype="16"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1000" fill="hold"/>
                                        <p:tgtEl>
                                          <p:spTgt spid="12"/>
                                        </p:tgtEl>
                                        <p:attrNameLst>
                                          <p:attrName>ppt_w</p:attrName>
                                        </p:attrNameLst>
                                      </p:cBhvr>
                                      <p:tavLst>
                                        <p:tav tm="0">
                                          <p:val>
                                            <p:fltVal val="0"/>
                                          </p:val>
                                        </p:tav>
                                        <p:tav tm="100000">
                                          <p:val>
                                            <p:strVal val="#ppt_w"/>
                                          </p:val>
                                        </p:tav>
                                      </p:tavLst>
                                    </p:anim>
                                    <p:anim calcmode="lin" valueType="num">
                                      <p:cBhvr>
                                        <p:cTn id="79" dur="1000" fill="hold"/>
                                        <p:tgtEl>
                                          <p:spTgt spid="12"/>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10" presetClass="exit" presetSubtype="0" fill="hold" grpId="1" nodeType="afterEffect">
                                  <p:stCondLst>
                                    <p:cond delay="0"/>
                                  </p:stCondLst>
                                  <p:childTnLst>
                                    <p:animEffect transition="out" filter="fade">
                                      <p:cBhvr>
                                        <p:cTn id="82" dur="1000"/>
                                        <p:tgtEl>
                                          <p:spTgt spid="12"/>
                                        </p:tgtEl>
                                      </p:cBhvr>
                                    </p:animEffect>
                                    <p:set>
                                      <p:cBhvr>
                                        <p:cTn id="83" dur="1" fill="hold">
                                          <p:stCondLst>
                                            <p:cond delay="999"/>
                                          </p:stCondLst>
                                        </p:cTn>
                                        <p:tgtEl>
                                          <p:spTgt spid="12"/>
                                        </p:tgtEl>
                                        <p:attrNameLst>
                                          <p:attrName>style.visibility</p:attrName>
                                        </p:attrNameLst>
                                      </p:cBhvr>
                                      <p:to>
                                        <p:strVal val="hidden"/>
                                      </p:to>
                                    </p:set>
                                  </p:childTnLst>
                                </p:cTn>
                              </p:par>
                            </p:childTnLst>
                          </p:cTn>
                        </p:par>
                        <p:par>
                          <p:cTn id="84" fill="hold">
                            <p:stCondLst>
                              <p:cond delay="6500"/>
                            </p:stCondLst>
                            <p:childTnLst>
                              <p:par>
                                <p:cTn id="85" presetID="23" presetClass="entr" presetSubtype="16"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2000" fill="hold"/>
                                        <p:tgtEl>
                                          <p:spTgt spid="13"/>
                                        </p:tgtEl>
                                        <p:attrNameLst>
                                          <p:attrName>ppt_w</p:attrName>
                                        </p:attrNameLst>
                                      </p:cBhvr>
                                      <p:tavLst>
                                        <p:tav tm="0">
                                          <p:val>
                                            <p:fltVal val="0"/>
                                          </p:val>
                                        </p:tav>
                                        <p:tav tm="100000">
                                          <p:val>
                                            <p:strVal val="#ppt_w"/>
                                          </p:val>
                                        </p:tav>
                                      </p:tavLst>
                                    </p:anim>
                                    <p:anim calcmode="lin" valueType="num">
                                      <p:cBhvr>
                                        <p:cTn id="88"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14"/>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1724" fill="hold"/>
                                        <p:tgtEl>
                                          <p:spTgt spid="14"/>
                                        </p:tgtEl>
                                      </p:cBhvr>
                                    </p:cmd>
                                  </p:childTnLst>
                                </p:cTn>
                              </p:par>
                            </p:childTnLst>
                          </p:cTn>
                        </p:par>
                      </p:childTnLst>
                    </p:cTn>
                  </p:par>
                </p:childTnLst>
              </p:cTn>
              <p:nextCondLst>
                <p:cond evt="onClick" delay="0">
                  <p:tgtEl>
                    <p:spTgt spid="14"/>
                  </p:tgtEl>
                </p:cond>
              </p:nextCondLst>
            </p:seq>
            <p:audio>
              <p:cMediaNode vol="33962" showWhenStopped="0">
                <p:cTn id="94" fill="hold" display="0">
                  <p:stCondLst>
                    <p:cond delay="indefinite"/>
                  </p:stCondLst>
                  <p:endCondLst>
                    <p:cond evt="onStopAudio" delay="0">
                      <p:tgtEl>
                        <p:sldTgt/>
                      </p:tgtEl>
                    </p:cond>
                  </p:endCondLst>
                </p:cTn>
                <p:tgtEl>
                  <p:spTgt spid="14"/>
                </p:tgtEl>
              </p:cMediaNode>
            </p:audio>
          </p:childTnLst>
        </p:cTn>
      </p:par>
    </p:tnLst>
    <p:bldLst>
      <p:bldP spid="4" grpId="0"/>
      <p:bldP spid="8" grpId="0"/>
      <p:bldP spid="8" grpId="1"/>
      <p:bldP spid="10" grpId="0"/>
      <p:bldP spid="10" grpId="1"/>
      <p:bldP spid="11" grpId="0"/>
      <p:bldP spid="11" grpId="1"/>
      <p:bldP spid="12" grpId="0"/>
      <p:bldP spid="12" grpId="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97110" y="1720563"/>
            <a:ext cx="7879080" cy="2400657"/>
          </a:xfrm>
          <a:prstGeom prst="rect">
            <a:avLst/>
          </a:prstGeom>
          <a:noFill/>
          <a:effectLst>
            <a:outerShdw blurRad="254000" dir="2700000" algn="tl" rotWithShape="0">
              <a:schemeClr val="bg1"/>
            </a:outerShdw>
          </a:effectLst>
        </p:spPr>
        <p:txBody>
          <a:bodyPr wrap="none" rtlCol="0">
            <a:spAutoFit/>
          </a:bodyPr>
          <a:lstStyle/>
          <a:p>
            <a:pPr algn="ctr"/>
            <a:r>
              <a:rPr lang="ja-JP" altLang="en-US" sz="15000" b="1" dirty="0" smtClean="0">
                <a:latin typeface="メイリオ"/>
                <a:ea typeface="メイリオ"/>
                <a:cs typeface="メイリオ"/>
              </a:rPr>
              <a:t>結果発表</a:t>
            </a:r>
            <a:endParaRPr kumimoji="1" lang="ja-JP" altLang="en-US" sz="15000" b="1" dirty="0">
              <a:latin typeface="メイリオ"/>
              <a:ea typeface="メイリオ"/>
              <a:cs typeface="メイリオ"/>
            </a:endParaRPr>
          </a:p>
        </p:txBody>
      </p:sp>
      <p:pic>
        <p:nvPicPr>
          <p:cNvPr id="3" name="SE_ドラムロー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6993" y="5444079"/>
            <a:ext cx="812800" cy="812800"/>
          </a:xfrm>
          <a:prstGeom prst="rect">
            <a:avLst/>
          </a:prstGeom>
        </p:spPr>
      </p:pic>
      <p:pic>
        <p:nvPicPr>
          <p:cNvPr id="5" name="図 4" descr="3_クイズ_構成_150904-3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14446" y="366598"/>
            <a:ext cx="5493118" cy="5493118"/>
          </a:xfrm>
          <a:prstGeom prst="rect">
            <a:avLst/>
          </a:prstGeom>
          <a:effectLst>
            <a:outerShdw blurRad="254000" dir="2700000" algn="tl" rotWithShape="0">
              <a:schemeClr val="bg1"/>
            </a:outerShdw>
          </a:effec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111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childTnLst>
                                </p:cTn>
                              </p:par>
                              <p:par>
                                <p:cTn id="9" presetID="10" presetClass="exit" presetSubtype="0" fill="hold" grpId="1" nodeType="withEffect">
                                  <p:stCondLst>
                                    <p:cond delay="200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par>
                                <p:cTn id="12" presetID="1" presetClass="mediacall" presetSubtype="0" fill="hold" nodeType="withEffect">
                                  <p:stCondLst>
                                    <p:cond delay="2500"/>
                                  </p:stCondLst>
                                  <p:childTnLst>
                                    <p:cmd type="call" cmd="playFrom(0.0)">
                                      <p:cBhvr>
                                        <p:cTn id="13" dur="8071" fill="hold"/>
                                        <p:tgtEl>
                                          <p:spTgt spid="3"/>
                                        </p:tgtEl>
                                      </p:cBhvr>
                                    </p:cmd>
                                  </p:childTnLst>
                                </p:cTn>
                              </p:par>
                            </p:childTnLst>
                          </p:cTn>
                        </p:par>
                        <p:par>
                          <p:cTn id="14" fill="hold">
                            <p:stCondLst>
                              <p:cond delay="10571"/>
                            </p:stCondLst>
                            <p:childTnLst>
                              <p:par>
                                <p:cTn id="15" presetID="49" presetClass="entr" presetSubtype="0" de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8071" fill="hold"/>
                                        <p:tgtEl>
                                          <p:spTgt spid="3"/>
                                        </p:tgtEl>
                                      </p:cBhvr>
                                    </p:cmd>
                                  </p:childTnLst>
                                </p:cTn>
                              </p:par>
                            </p:childTnLst>
                          </p:cTn>
                        </p:par>
                      </p:childTnLst>
                    </p:cTn>
                  </p:par>
                </p:childTnLst>
              </p:cTn>
              <p:nextCondLst>
                <p:cond evt="onClick" delay="0">
                  <p:tgtEl>
                    <p:spTgt spid="3"/>
                  </p:tgtEl>
                </p:cond>
              </p:nextCondLst>
            </p:seq>
            <p:audio>
              <p:cMediaNode vol="80000" showWhenStopped="0">
                <p:cTn id="26" fill="hold" display="0">
                  <p:stCondLst>
                    <p:cond delay="indefinite"/>
                  </p:stCondLst>
                  <p:endCondLst>
                    <p:cond evt="onStopAudio" delay="0">
                      <p:tgtEl>
                        <p:sldTgt/>
                      </p:tgtEl>
                    </p:cond>
                  </p:endCondLst>
                </p:cTn>
                <p:tgtEl>
                  <p:spTgt spid="3"/>
                </p:tgtEl>
              </p:cMediaNode>
            </p:audio>
          </p:childTnLst>
        </p:cTn>
      </p:par>
    </p:tnLst>
    <p:bldLst>
      <p:bldP spid="13" grpId="0"/>
      <p:bldP spid="1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図形グループ 5"/>
          <p:cNvGrpSpPr/>
          <p:nvPr/>
        </p:nvGrpSpPr>
        <p:grpSpPr>
          <a:xfrm>
            <a:off x="789743" y="333794"/>
            <a:ext cx="7559040" cy="6083808"/>
            <a:chOff x="789743" y="333794"/>
            <a:chExt cx="7559040" cy="6083808"/>
          </a:xfrm>
        </p:grpSpPr>
        <p:grpSp>
          <p:nvGrpSpPr>
            <p:cNvPr id="5" name="図形グループ 4"/>
            <p:cNvGrpSpPr/>
            <p:nvPr/>
          </p:nvGrpSpPr>
          <p:grpSpPr>
            <a:xfrm>
              <a:off x="789743" y="333794"/>
              <a:ext cx="7559040" cy="6083808"/>
              <a:chOff x="789743" y="333794"/>
              <a:chExt cx="7559040" cy="6083808"/>
            </a:xfrm>
          </p:grpSpPr>
          <p:pic>
            <p:nvPicPr>
              <p:cNvPr id="9" name="図 8" descr="3_クイズ_構成_150904-4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743" y="333794"/>
                <a:ext cx="7559040" cy="6083808"/>
              </a:xfrm>
              <a:prstGeom prst="rect">
                <a:avLst/>
              </a:prstGeom>
              <a:effectLst>
                <a:outerShdw blurRad="254000" dir="2700000" algn="tl" rotWithShape="0">
                  <a:schemeClr val="bg1"/>
                </a:outerShdw>
              </a:effectLst>
            </p:spPr>
          </p:pic>
          <p:sp>
            <p:nvSpPr>
              <p:cNvPr id="7" name="正方形/長方形 6"/>
              <p:cNvSpPr/>
              <p:nvPr/>
            </p:nvSpPr>
            <p:spPr>
              <a:xfrm>
                <a:off x="4069300" y="411399"/>
                <a:ext cx="1005403" cy="584776"/>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解説</a:t>
                </a:r>
                <a:endParaRPr lang="ja-JP" altLang="en-US" sz="3200" b="1" dirty="0">
                  <a:solidFill>
                    <a:schemeClr val="bg1"/>
                  </a:solidFill>
                  <a:latin typeface="メイリオ"/>
                  <a:ea typeface="メイリオ"/>
                  <a:cs typeface="メイリオ"/>
                </a:endParaRPr>
              </a:p>
            </p:txBody>
          </p:sp>
          <p:sp>
            <p:nvSpPr>
              <p:cNvPr id="10" name="タイトル 9"/>
              <p:cNvSpPr txBox="1">
                <a:spLocks/>
              </p:cNvSpPr>
              <p:nvPr/>
            </p:nvSpPr>
            <p:spPr>
              <a:xfrm>
                <a:off x="2820818" y="1316069"/>
                <a:ext cx="2341752" cy="901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latin typeface="メイリオ"/>
                    <a:ea typeface="メイリオ"/>
                    <a:cs typeface="メイリオ"/>
                  </a:rPr>
                  <a:t>正解は</a:t>
                </a:r>
                <a:endParaRPr lang="ja-JP" altLang="en-US" b="1" dirty="0">
                  <a:latin typeface="メイリオ"/>
                  <a:ea typeface="メイリオ"/>
                  <a:cs typeface="メイリオ"/>
                </a:endParaRPr>
              </a:p>
            </p:txBody>
          </p:sp>
          <p:sp>
            <p:nvSpPr>
              <p:cNvPr id="11" name="タイトル 9"/>
              <p:cNvSpPr txBox="1">
                <a:spLocks/>
              </p:cNvSpPr>
              <p:nvPr/>
            </p:nvSpPr>
            <p:spPr>
              <a:xfrm>
                <a:off x="1547664" y="2217125"/>
                <a:ext cx="6167512" cy="4026657"/>
              </a:xfrm>
              <a:prstGeom prst="rect">
                <a:avLst/>
              </a:prstGeom>
            </p:spPr>
            <p:txBody>
              <a:bodyPr vert="horz" lIns="91440" tIns="45720" rIns="91440" bIns="45720" rtlCol="0" anchor="t">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500" dirty="0" smtClean="0">
                    <a:latin typeface="メイリオ"/>
                    <a:ea typeface="メイリオ"/>
                    <a:cs typeface="メイリオ"/>
                  </a:rPr>
                  <a:t>　</a:t>
                </a:r>
                <a:r>
                  <a:rPr lang="ja-JP" altLang="en-US" sz="2800" dirty="0" smtClean="0">
                    <a:latin typeface="メイリオ"/>
                    <a:ea typeface="メイリオ"/>
                    <a:cs typeface="メイリオ"/>
                  </a:rPr>
                  <a:t>住宅火災による死者のうち特に多いのが就寝中による逃げ遅れです。</a:t>
                </a:r>
                <a:endParaRPr lang="en-US" altLang="ja-JP" sz="2800" dirty="0" smtClean="0">
                  <a:latin typeface="メイリオ"/>
                  <a:ea typeface="メイリオ"/>
                  <a:cs typeface="メイリオ"/>
                </a:endParaRPr>
              </a:p>
              <a:p>
                <a:pPr algn="l"/>
                <a:r>
                  <a:rPr lang="ja-JP" altLang="en-US" sz="2800" dirty="0" smtClean="0">
                    <a:latin typeface="メイリオ"/>
                    <a:ea typeface="メイリオ"/>
                    <a:cs typeface="メイリオ"/>
                  </a:rPr>
                  <a:t>　このことから、「寝室」及び「階段」に設置が必要です。</a:t>
                </a:r>
                <a:endParaRPr lang="en-US" altLang="ja-JP" sz="2800" dirty="0" smtClean="0">
                  <a:solidFill>
                    <a:srgbClr val="92D050"/>
                  </a:solidFill>
                  <a:latin typeface="メイリオ"/>
                  <a:ea typeface="メイリオ"/>
                  <a:cs typeface="メイリオ"/>
                </a:endParaRPr>
              </a:p>
              <a:p>
                <a:pPr algn="l"/>
                <a:endParaRPr lang="ja-JP" altLang="en-US" sz="2800" dirty="0">
                  <a:latin typeface="メイリオ"/>
                  <a:ea typeface="メイリオ"/>
                  <a:cs typeface="メイリオ"/>
                </a:endParaRPr>
              </a:p>
              <a:p>
                <a:pPr algn="l"/>
                <a:endParaRPr lang="ja-JP" altLang="en-US" sz="2500" dirty="0" smtClean="0">
                  <a:latin typeface="メイリオ"/>
                  <a:ea typeface="メイリオ"/>
                  <a:cs typeface="メイリオ"/>
                </a:endParaRPr>
              </a:p>
            </p:txBody>
          </p:sp>
        </p:grpSp>
        <p:pic>
          <p:nvPicPr>
            <p:cNvPr id="3" name="図 2" descr="3_クイズ_構成_150904-4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6978" y="1412453"/>
              <a:ext cx="804672" cy="804672"/>
            </a:xfrm>
            <a:prstGeom prst="rect">
              <a:avLst/>
            </a:prstGeom>
          </p:spPr>
        </p:pic>
      </p:gr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5"/>
          <a:stretch>
            <a:fillRect/>
          </a:stretch>
        </p:blipFill>
        <p:spPr>
          <a:xfrm>
            <a:off x="3121890" y="3899846"/>
            <a:ext cx="2893007" cy="2403334"/>
          </a:xfrm>
          <a:prstGeom prst="rect">
            <a:avLst/>
          </a:prstGeom>
        </p:spPr>
      </p:pic>
      <p:sp>
        <p:nvSpPr>
          <p:cNvPr id="4" name="正方形/長方形 3"/>
          <p:cNvSpPr/>
          <p:nvPr/>
        </p:nvSpPr>
        <p:spPr>
          <a:xfrm>
            <a:off x="2820818" y="6022109"/>
            <a:ext cx="698237" cy="281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54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3_クイズ_構成_150904-3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1818" y="333794"/>
            <a:ext cx="8072581" cy="3011424"/>
          </a:xfrm>
          <a:prstGeom prst="rect">
            <a:avLst/>
          </a:prstGeom>
          <a:effectLst>
            <a:outerShdw blurRad="254000" dir="2700000" algn="tl" rotWithShape="0">
              <a:schemeClr val="bg1"/>
            </a:outerShdw>
          </a:effectLst>
        </p:spPr>
      </p:pic>
      <p:sp>
        <p:nvSpPr>
          <p:cNvPr id="4" name="正方形/長方形 3"/>
          <p:cNvSpPr/>
          <p:nvPr/>
        </p:nvSpPr>
        <p:spPr>
          <a:xfrm>
            <a:off x="3864114" y="396800"/>
            <a:ext cx="1415773" cy="584775"/>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第１問</a:t>
            </a:r>
            <a:endParaRPr lang="ja-JP" altLang="en-US" sz="3200" b="1" dirty="0">
              <a:solidFill>
                <a:schemeClr val="bg1"/>
              </a:solidFill>
              <a:latin typeface="メイリオ"/>
              <a:ea typeface="メイリオ"/>
              <a:cs typeface="メイリオ"/>
            </a:endParaRPr>
          </a:p>
        </p:txBody>
      </p:sp>
      <p:sp>
        <p:nvSpPr>
          <p:cNvPr id="5" name="テキスト ボックス 4"/>
          <p:cNvSpPr txBox="1"/>
          <p:nvPr/>
        </p:nvSpPr>
        <p:spPr>
          <a:xfrm>
            <a:off x="384514" y="1284734"/>
            <a:ext cx="8392042" cy="1938992"/>
          </a:xfrm>
          <a:prstGeom prst="rect">
            <a:avLst/>
          </a:prstGeom>
          <a:noFill/>
        </p:spPr>
        <p:txBody>
          <a:bodyPr wrap="none" rtlCol="0">
            <a:spAutoFit/>
          </a:bodyPr>
          <a:lstStyle/>
          <a:p>
            <a:pPr algn="ctr"/>
            <a:r>
              <a:rPr kumimoji="1" lang="ja-JP" altLang="en-US" sz="4000" b="1" dirty="0" smtClean="0">
                <a:latin typeface="メイリオ"/>
                <a:ea typeface="メイリオ"/>
                <a:cs typeface="メイリオ"/>
              </a:rPr>
              <a:t>「こんろ」による火災は、</a:t>
            </a:r>
            <a:endParaRPr kumimoji="1" lang="en-US" altLang="ja-JP" sz="4000" b="1" dirty="0" smtClean="0">
              <a:latin typeface="メイリオ"/>
              <a:ea typeface="メイリオ"/>
              <a:cs typeface="メイリオ"/>
            </a:endParaRPr>
          </a:p>
          <a:p>
            <a:pPr algn="ctr"/>
            <a:r>
              <a:rPr kumimoji="1" lang="ja-JP" altLang="en-US" sz="4000" b="1" dirty="0" smtClean="0">
                <a:latin typeface="メイリオ"/>
                <a:ea typeface="メイリオ"/>
                <a:cs typeface="メイリオ"/>
              </a:rPr>
              <a:t>さいたま市において、毎年、</a:t>
            </a:r>
            <a:endParaRPr kumimoji="1" lang="en-US" altLang="ja-JP" sz="4000" b="1" dirty="0" smtClean="0">
              <a:latin typeface="メイリオ"/>
              <a:ea typeface="メイリオ"/>
              <a:cs typeface="メイリオ"/>
            </a:endParaRPr>
          </a:p>
          <a:p>
            <a:pPr algn="ctr"/>
            <a:r>
              <a:rPr kumimoji="1" lang="ja-JP" altLang="en-US" sz="4000" b="1" dirty="0" smtClean="0">
                <a:latin typeface="メイリオ"/>
                <a:ea typeface="メイリオ"/>
                <a:cs typeface="メイリオ"/>
              </a:rPr>
              <a:t>住宅火災の出火原因第１位である。</a:t>
            </a:r>
            <a:endParaRPr kumimoji="1" lang="en-US" altLang="ja-JP" sz="4000" b="1" dirty="0" smtClean="0">
              <a:latin typeface="メイリオ"/>
              <a:ea typeface="メイリオ"/>
              <a:cs typeface="メイリオ"/>
            </a:endParaRPr>
          </a:p>
        </p:txBody>
      </p:sp>
      <p:pic>
        <p:nvPicPr>
          <p:cNvPr id="6" name="図 5" descr="3_クイズ_構成_150904-36.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7683" y="3876407"/>
            <a:ext cx="1999488" cy="1999488"/>
          </a:xfrm>
          <a:prstGeom prst="rect">
            <a:avLst/>
          </a:prstGeom>
          <a:effectLst>
            <a:outerShdw blurRad="254000" dir="2700000" algn="tl" rotWithShape="0">
              <a:schemeClr val="bg1"/>
            </a:outerShdw>
          </a:effectLst>
        </p:spPr>
      </p:pic>
      <p:pic>
        <p:nvPicPr>
          <p:cNvPr id="7" name="図 6" descr="3_クイズ_構成_150904-3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99163" y="3864215"/>
            <a:ext cx="2011680" cy="2011680"/>
          </a:xfrm>
          <a:prstGeom prst="rect">
            <a:avLst/>
          </a:prstGeom>
          <a:effectLst>
            <a:outerShdw blurRad="254000" dir="2700000" algn="tl" rotWithShape="0">
              <a:schemeClr val="bg1"/>
            </a:outerShdw>
          </a:effectLst>
        </p:spPr>
      </p:pic>
      <p:sp>
        <p:nvSpPr>
          <p:cNvPr id="8" name="テキスト ボックス 7"/>
          <p:cNvSpPr txBox="1"/>
          <p:nvPr/>
        </p:nvSpPr>
        <p:spPr>
          <a:xfrm>
            <a:off x="3980899" y="4190071"/>
            <a:ext cx="1218002" cy="1200329"/>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7200" b="1" dirty="0" smtClean="0">
                <a:solidFill>
                  <a:srgbClr val="FF0000"/>
                </a:solidFill>
                <a:latin typeface="メイリオ"/>
                <a:ea typeface="メイリオ"/>
                <a:cs typeface="メイリオ"/>
              </a:rPr>
              <a:t>or</a:t>
            </a:r>
            <a:endParaRPr kumimoji="1" lang="ja-JP" altLang="en-US" sz="7200" b="1" dirty="0">
              <a:solidFill>
                <a:srgbClr val="FF0000"/>
              </a:solidFill>
              <a:latin typeface="メイリオ"/>
              <a:ea typeface="メイリオ"/>
              <a:cs typeface="メイリオ"/>
            </a:endParaRPr>
          </a:p>
        </p:txBody>
      </p:sp>
      <p:sp>
        <p:nvSpPr>
          <p:cNvPr id="10" name="テキスト ボックス 9"/>
          <p:cNvSpPr txBox="1"/>
          <p:nvPr/>
        </p:nvSpPr>
        <p:spPr>
          <a:xfrm>
            <a:off x="3761984" y="3864215"/>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3</a:t>
            </a:r>
            <a:endParaRPr kumimoji="1" lang="ja-JP" altLang="en-US" sz="15000" b="1" dirty="0">
              <a:latin typeface="メイリオ"/>
              <a:ea typeface="メイリオ"/>
              <a:cs typeface="メイリオ"/>
            </a:endParaRPr>
          </a:p>
        </p:txBody>
      </p:sp>
      <p:sp>
        <p:nvSpPr>
          <p:cNvPr id="11" name="テキスト ボックス 10"/>
          <p:cNvSpPr txBox="1"/>
          <p:nvPr/>
        </p:nvSpPr>
        <p:spPr>
          <a:xfrm>
            <a:off x="3793407" y="3864214"/>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2</a:t>
            </a:r>
            <a:endParaRPr kumimoji="1" lang="ja-JP" altLang="en-US" sz="15000" b="1" dirty="0">
              <a:latin typeface="メイリオ"/>
              <a:ea typeface="メイリオ"/>
              <a:cs typeface="メイリオ"/>
            </a:endParaRPr>
          </a:p>
        </p:txBody>
      </p:sp>
      <p:sp>
        <p:nvSpPr>
          <p:cNvPr id="12" name="テキスト ボックス 11"/>
          <p:cNvSpPr txBox="1"/>
          <p:nvPr/>
        </p:nvSpPr>
        <p:spPr>
          <a:xfrm>
            <a:off x="3846660" y="3850109"/>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1</a:t>
            </a:r>
            <a:endParaRPr kumimoji="1" lang="ja-JP" altLang="en-US" sz="15000" b="1" dirty="0">
              <a:latin typeface="メイリオ"/>
              <a:ea typeface="メイリオ"/>
              <a:cs typeface="メイリオ"/>
            </a:endParaRPr>
          </a:p>
        </p:txBody>
      </p:sp>
      <p:sp>
        <p:nvSpPr>
          <p:cNvPr id="13" name="テキスト ボックス 12"/>
          <p:cNvSpPr txBox="1"/>
          <p:nvPr/>
        </p:nvSpPr>
        <p:spPr>
          <a:xfrm>
            <a:off x="2520710" y="3824831"/>
            <a:ext cx="4031873" cy="2400657"/>
          </a:xfrm>
          <a:prstGeom prst="rect">
            <a:avLst/>
          </a:prstGeom>
          <a:noFill/>
          <a:effectLst>
            <a:outerShdw blurRad="254000" dir="2700000" algn="tl" rotWithShape="0">
              <a:schemeClr val="bg1"/>
            </a:outerShdw>
          </a:effectLst>
        </p:spPr>
        <p:txBody>
          <a:bodyPr wrap="none" rtlCol="0">
            <a:spAutoFit/>
          </a:bodyPr>
          <a:lstStyle/>
          <a:p>
            <a:pPr algn="ctr"/>
            <a:r>
              <a:rPr kumimoji="1" lang="ja-JP" altLang="en-US" sz="15000" b="1" dirty="0" smtClean="0">
                <a:solidFill>
                  <a:srgbClr val="FF0000"/>
                </a:solidFill>
                <a:latin typeface="メイリオ"/>
                <a:ea typeface="メイリオ"/>
                <a:cs typeface="メイリオ"/>
              </a:rPr>
              <a:t>終了</a:t>
            </a:r>
            <a:endParaRPr kumimoji="1" lang="ja-JP" altLang="en-US" sz="15000" b="1" dirty="0">
              <a:solidFill>
                <a:srgbClr val="FF0000"/>
              </a:solidFill>
              <a:latin typeface="メイリオ"/>
              <a:ea typeface="メイリオ"/>
              <a:cs typeface="メイリオ"/>
            </a:endParaRPr>
          </a:p>
        </p:txBody>
      </p:sp>
      <p:pic>
        <p:nvPicPr>
          <p:cNvPr id="16" name="SE_出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4419" y="5599505"/>
            <a:ext cx="812800" cy="812800"/>
          </a:xfrm>
          <a:prstGeom prst="rect">
            <a:avLst/>
          </a:prstGeom>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1936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1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1500"/>
                                  </p:stCondLst>
                                  <p:childTnLst>
                                    <p:cmd type="call" cmd="playFrom(0.0)">
                                      <p:cBhvr>
                                        <p:cTn id="17" dur="1724" fill="hold"/>
                                        <p:tgtEl>
                                          <p:spTgt spid="16"/>
                                        </p:tgtEl>
                                      </p:cBhvr>
                                    </p:cmd>
                                  </p:childTnLst>
                                </p:cTn>
                              </p:par>
                            </p:childTnLst>
                          </p:cTn>
                        </p:par>
                        <p:par>
                          <p:cTn id="18" fill="hold">
                            <p:stCondLst>
                              <p:cond delay="4224"/>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0" end="0"/>
                                            </p:txEl>
                                          </p:spTgt>
                                        </p:tgtEl>
                                      </p:cBhvr>
                                    </p:animEffect>
                                  </p:childTnLst>
                                </p:cTn>
                              </p:par>
                            </p:childTnLst>
                          </p:cTn>
                        </p:par>
                        <p:par>
                          <p:cTn id="26" fill="hold">
                            <p:stCondLst>
                              <p:cond delay="5274"/>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1" end="1"/>
                                            </p:txEl>
                                          </p:spTgt>
                                        </p:tgtEl>
                                      </p:cBhvr>
                                    </p:animEffect>
                                  </p:childTnLst>
                                </p:cTn>
                              </p:par>
                            </p:childTnLst>
                          </p:cTn>
                        </p:par>
                        <p:par>
                          <p:cTn id="34" fill="hold">
                            <p:stCondLst>
                              <p:cond delay="6374"/>
                            </p:stCondLst>
                            <p:childTnLst>
                              <p:par>
                                <p:cTn id="35" presetID="41" presetClass="entr" presetSubtype="0" fill="hold" nodeType="afterEffect">
                                  <p:stCondLst>
                                    <p:cond delay="0"/>
                                  </p:stCondLst>
                                  <p:iterate type="lt">
                                    <p:tmPct val="10000"/>
                                  </p:iterate>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9"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
                                            <p:txEl>
                                              <p:pRg st="2" end="2"/>
                                            </p:txEl>
                                          </p:spTgt>
                                        </p:tgtEl>
                                      </p:cBhvr>
                                    </p:animEffect>
                                  </p:childTnLst>
                                </p:cTn>
                              </p:par>
                            </p:childTnLst>
                          </p:cTn>
                        </p:par>
                        <p:par>
                          <p:cTn id="42" fill="hold">
                            <p:stCondLst>
                              <p:cond delay="7624"/>
                            </p:stCondLst>
                            <p:childTnLst>
                              <p:par>
                                <p:cTn id="43" presetID="49" presetClass="entr" presetSubtype="0" decel="100000" fill="hold" nodeType="afterEffect">
                                  <p:stCondLst>
                                    <p:cond delay="10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style.rotation</p:attrName>
                                        </p:attrNameLst>
                                      </p:cBhvr>
                                      <p:tavLst>
                                        <p:tav tm="0">
                                          <p:val>
                                            <p:fltVal val="360"/>
                                          </p:val>
                                        </p:tav>
                                        <p:tav tm="100000">
                                          <p:val>
                                            <p:fltVal val="0"/>
                                          </p:val>
                                        </p:tav>
                                      </p:tavLst>
                                    </p:anim>
                                    <p:animEffect transition="in" filter="fade">
                                      <p:cBhvr>
                                        <p:cTn id="48" dur="500"/>
                                        <p:tgtEl>
                                          <p:spTgt spid="6"/>
                                        </p:tgtEl>
                                      </p:cBhvr>
                                    </p:animEffect>
                                  </p:childTnLst>
                                </p:cTn>
                              </p:par>
                            </p:childTnLst>
                          </p:cTn>
                        </p:par>
                        <p:par>
                          <p:cTn id="49" fill="hold">
                            <p:stCondLst>
                              <p:cond delay="9124"/>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9624"/>
                            </p:stCondLst>
                            <p:childTnLst>
                              <p:par>
                                <p:cTn id="54" presetID="49" presetClass="entr" presetSubtype="0" decel="10000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 calcmode="lin" valueType="num">
                                      <p:cBhvr>
                                        <p:cTn id="58" dur="500" fill="hold"/>
                                        <p:tgtEl>
                                          <p:spTgt spid="7"/>
                                        </p:tgtEl>
                                        <p:attrNameLst>
                                          <p:attrName>style.rotation</p:attrName>
                                        </p:attrNameLst>
                                      </p:cBhvr>
                                      <p:tavLst>
                                        <p:tav tm="0">
                                          <p:val>
                                            <p:fltVal val="360"/>
                                          </p:val>
                                        </p:tav>
                                        <p:tav tm="100000">
                                          <p:val>
                                            <p:fltVal val="0"/>
                                          </p:val>
                                        </p:tav>
                                      </p:tavLst>
                                    </p:anim>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par>
                          <p:cTn id="65" fill="hold">
                            <p:stCondLst>
                              <p:cond delay="500"/>
                            </p:stCondLst>
                            <p:childTnLst>
                              <p:par>
                                <p:cTn id="66" presetID="23" presetClass="entr" presetSubtype="16"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1000" fill="hold"/>
                                        <p:tgtEl>
                                          <p:spTgt spid="10"/>
                                        </p:tgtEl>
                                        <p:attrNameLst>
                                          <p:attrName>ppt_w</p:attrName>
                                        </p:attrNameLst>
                                      </p:cBhvr>
                                      <p:tavLst>
                                        <p:tav tm="0">
                                          <p:val>
                                            <p:fltVal val="0"/>
                                          </p:val>
                                        </p:tav>
                                        <p:tav tm="100000">
                                          <p:val>
                                            <p:strVal val="#ppt_w"/>
                                          </p:val>
                                        </p:tav>
                                      </p:tavLst>
                                    </p:anim>
                                    <p:anim calcmode="lin" valueType="num">
                                      <p:cBhvr>
                                        <p:cTn id="69" dur="1000" fill="hold"/>
                                        <p:tgtEl>
                                          <p:spTgt spid="10"/>
                                        </p:tgtEl>
                                        <p:attrNameLst>
                                          <p:attrName>ppt_h</p:attrName>
                                        </p:attrNameLst>
                                      </p:cBhvr>
                                      <p:tavLst>
                                        <p:tav tm="0">
                                          <p:val>
                                            <p:fltVal val="0"/>
                                          </p:val>
                                        </p:tav>
                                        <p:tav tm="100000">
                                          <p:val>
                                            <p:strVal val="#ppt_h"/>
                                          </p:val>
                                        </p:tav>
                                      </p:tavLst>
                                    </p:anim>
                                  </p:childTnLst>
                                </p:cTn>
                              </p:par>
                            </p:childTnLst>
                          </p:cTn>
                        </p:par>
                        <p:par>
                          <p:cTn id="70" fill="hold">
                            <p:stCondLst>
                              <p:cond delay="1500"/>
                            </p:stCondLst>
                            <p:childTnLst>
                              <p:par>
                                <p:cTn id="71" presetID="10" presetClass="exit" presetSubtype="0" fill="hold" grpId="1" nodeType="afterEffect">
                                  <p:stCondLst>
                                    <p:cond delay="0"/>
                                  </p:stCondLst>
                                  <p:childTnLst>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par>
                          <p:cTn id="74" fill="hold">
                            <p:stCondLst>
                              <p:cond delay="2500"/>
                            </p:stCondLst>
                            <p:childTnLst>
                              <p:par>
                                <p:cTn id="75" presetID="23" presetClass="entr" presetSubtype="16"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1000" fill="hold"/>
                                        <p:tgtEl>
                                          <p:spTgt spid="11"/>
                                        </p:tgtEl>
                                        <p:attrNameLst>
                                          <p:attrName>ppt_w</p:attrName>
                                        </p:attrNameLst>
                                      </p:cBhvr>
                                      <p:tavLst>
                                        <p:tav tm="0">
                                          <p:val>
                                            <p:fltVal val="0"/>
                                          </p:val>
                                        </p:tav>
                                        <p:tav tm="100000">
                                          <p:val>
                                            <p:strVal val="#ppt_w"/>
                                          </p:val>
                                        </p:tav>
                                      </p:tavLst>
                                    </p:anim>
                                    <p:anim calcmode="lin" valueType="num">
                                      <p:cBhvr>
                                        <p:cTn id="78" dur="1000" fill="hold"/>
                                        <p:tgtEl>
                                          <p:spTgt spid="11"/>
                                        </p:tgtEl>
                                        <p:attrNameLst>
                                          <p:attrName>ppt_h</p:attrName>
                                        </p:attrNameLst>
                                      </p:cBhvr>
                                      <p:tavLst>
                                        <p:tav tm="0">
                                          <p:val>
                                            <p:fltVal val="0"/>
                                          </p:val>
                                        </p:tav>
                                        <p:tav tm="100000">
                                          <p:val>
                                            <p:strVal val="#ppt_h"/>
                                          </p:val>
                                        </p:tav>
                                      </p:tavLst>
                                    </p:anim>
                                  </p:childTnLst>
                                </p:cTn>
                              </p:par>
                            </p:childTnLst>
                          </p:cTn>
                        </p:par>
                        <p:par>
                          <p:cTn id="79" fill="hold">
                            <p:stCondLst>
                              <p:cond delay="3500"/>
                            </p:stCondLst>
                            <p:childTnLst>
                              <p:par>
                                <p:cTn id="80" presetID="10" presetClass="exit" presetSubtype="0" fill="hold" grpId="1" nodeType="afterEffect">
                                  <p:stCondLst>
                                    <p:cond delay="0"/>
                                  </p:stCondLst>
                                  <p:childTnLst>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par>
                          <p:cTn id="83" fill="hold">
                            <p:stCondLst>
                              <p:cond delay="4500"/>
                            </p:stCondLst>
                            <p:childTnLst>
                              <p:par>
                                <p:cTn id="84" presetID="23" presetClass="entr" presetSubtype="16"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1000" fill="hold"/>
                                        <p:tgtEl>
                                          <p:spTgt spid="12"/>
                                        </p:tgtEl>
                                        <p:attrNameLst>
                                          <p:attrName>ppt_w</p:attrName>
                                        </p:attrNameLst>
                                      </p:cBhvr>
                                      <p:tavLst>
                                        <p:tav tm="0">
                                          <p:val>
                                            <p:fltVal val="0"/>
                                          </p:val>
                                        </p:tav>
                                        <p:tav tm="100000">
                                          <p:val>
                                            <p:strVal val="#ppt_w"/>
                                          </p:val>
                                        </p:tav>
                                      </p:tavLst>
                                    </p:anim>
                                    <p:anim calcmode="lin" valueType="num">
                                      <p:cBhvr>
                                        <p:cTn id="87" dur="1000" fill="hold"/>
                                        <p:tgtEl>
                                          <p:spTgt spid="12"/>
                                        </p:tgtEl>
                                        <p:attrNameLst>
                                          <p:attrName>ppt_h</p:attrName>
                                        </p:attrNameLst>
                                      </p:cBhvr>
                                      <p:tavLst>
                                        <p:tav tm="0">
                                          <p:val>
                                            <p:fltVal val="0"/>
                                          </p:val>
                                        </p:tav>
                                        <p:tav tm="100000">
                                          <p:val>
                                            <p:strVal val="#ppt_h"/>
                                          </p:val>
                                        </p:tav>
                                      </p:tavLst>
                                    </p:anim>
                                  </p:childTnLst>
                                </p:cTn>
                              </p:par>
                            </p:childTnLst>
                          </p:cTn>
                        </p:par>
                        <p:par>
                          <p:cTn id="88" fill="hold">
                            <p:stCondLst>
                              <p:cond delay="5500"/>
                            </p:stCondLst>
                            <p:childTnLst>
                              <p:par>
                                <p:cTn id="89" presetID="10" presetClass="exit" presetSubtype="0" fill="hold" grpId="1" nodeType="afterEffect">
                                  <p:stCondLst>
                                    <p:cond delay="0"/>
                                  </p:stCondLst>
                                  <p:childTnLst>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2000" fill="hold"/>
                                        <p:tgtEl>
                                          <p:spTgt spid="13"/>
                                        </p:tgtEl>
                                        <p:attrNameLst>
                                          <p:attrName>ppt_w</p:attrName>
                                        </p:attrNameLst>
                                      </p:cBhvr>
                                      <p:tavLst>
                                        <p:tav tm="0">
                                          <p:val>
                                            <p:fltVal val="0"/>
                                          </p:val>
                                        </p:tav>
                                        <p:tav tm="100000">
                                          <p:val>
                                            <p:strVal val="#ppt_w"/>
                                          </p:val>
                                        </p:tav>
                                      </p:tavLst>
                                    </p:anim>
                                    <p:anim calcmode="lin" valueType="num">
                                      <p:cBhvr>
                                        <p:cTn id="96"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7" restart="whenNotActive" fill="hold" evtFilter="cancelBubble" nodeType="interactiveSeq">
                <p:stCondLst>
                  <p:cond evt="onClick" delay="0">
                    <p:tgtEl>
                      <p:spTgt spid="16"/>
                    </p:tgtEl>
                  </p:cond>
                </p:stCondLst>
                <p:endSync evt="end" delay="0">
                  <p:rtn val="all"/>
                </p:endSync>
                <p:childTnLst>
                  <p:par>
                    <p:cTn id="98" fill="hold">
                      <p:stCondLst>
                        <p:cond delay="0"/>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1724" fill="hold"/>
                                        <p:tgtEl>
                                          <p:spTgt spid="16"/>
                                        </p:tgtEl>
                                      </p:cBhvr>
                                    </p:cmd>
                                  </p:childTnLst>
                                </p:cTn>
                              </p:par>
                            </p:childTnLst>
                          </p:cTn>
                        </p:par>
                      </p:childTnLst>
                    </p:cTn>
                  </p:par>
                </p:childTnLst>
              </p:cTn>
              <p:nextCondLst>
                <p:cond evt="onClick" delay="0">
                  <p:tgtEl>
                    <p:spTgt spid="16"/>
                  </p:tgtEl>
                </p:cond>
              </p:nextCondLst>
            </p:seq>
            <p:audio>
              <p:cMediaNode vol="28302" showWhenStopped="0">
                <p:cTn id="102" fill="hold" display="0">
                  <p:stCondLst>
                    <p:cond delay="indefinite"/>
                  </p:stCondLst>
                  <p:endCondLst>
                    <p:cond evt="onStopAudio" delay="0">
                      <p:tgtEl>
                        <p:sldTgt/>
                      </p:tgtEl>
                    </p:cond>
                  </p:endCondLst>
                </p:cTn>
                <p:tgtEl>
                  <p:spTgt spid="16"/>
                </p:tgtEl>
              </p:cMediaNode>
            </p:audio>
          </p:childTnLst>
        </p:cTn>
      </p:par>
    </p:tnLst>
    <p:bldLst>
      <p:bldP spid="4" grpId="0"/>
      <p:bldP spid="8" grpId="0"/>
      <p:bldP spid="8" grpId="1"/>
      <p:bldP spid="10" grpId="0"/>
      <p:bldP spid="10" grpId="1"/>
      <p:bldP spid="11" grpId="0"/>
      <p:bldP spid="11" grpId="1"/>
      <p:bldP spid="12" grpId="0"/>
      <p:bldP spid="12" grpId="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3_クイズ_構成_150904-3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9743" y="333794"/>
            <a:ext cx="7559040" cy="2878463"/>
          </a:xfrm>
          <a:prstGeom prst="rect">
            <a:avLst/>
          </a:prstGeom>
          <a:effectLst>
            <a:outerShdw blurRad="254000" dir="2700000" algn="tl" rotWithShape="0">
              <a:schemeClr val="bg1"/>
            </a:outerShdw>
          </a:effectLst>
        </p:spPr>
      </p:pic>
      <p:sp>
        <p:nvSpPr>
          <p:cNvPr id="4" name="正方形/長方形 3"/>
          <p:cNvSpPr/>
          <p:nvPr/>
        </p:nvSpPr>
        <p:spPr>
          <a:xfrm>
            <a:off x="3658930" y="396800"/>
            <a:ext cx="1826141" cy="584775"/>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第１０問</a:t>
            </a:r>
            <a:endParaRPr lang="ja-JP" altLang="en-US" sz="3200" b="1" dirty="0">
              <a:solidFill>
                <a:schemeClr val="bg1"/>
              </a:solidFill>
              <a:latin typeface="メイリオ"/>
              <a:ea typeface="メイリオ"/>
              <a:cs typeface="メイリオ"/>
            </a:endParaRPr>
          </a:p>
        </p:txBody>
      </p:sp>
      <p:sp>
        <p:nvSpPr>
          <p:cNvPr id="5" name="テキスト ボックス 4"/>
          <p:cNvSpPr txBox="1"/>
          <p:nvPr/>
        </p:nvSpPr>
        <p:spPr>
          <a:xfrm>
            <a:off x="1419801" y="1417400"/>
            <a:ext cx="6340197" cy="1323439"/>
          </a:xfrm>
          <a:prstGeom prst="rect">
            <a:avLst/>
          </a:prstGeom>
          <a:noFill/>
        </p:spPr>
        <p:txBody>
          <a:bodyPr wrap="none" rtlCol="0">
            <a:spAutoFit/>
          </a:bodyPr>
          <a:lstStyle/>
          <a:p>
            <a:pPr algn="ctr"/>
            <a:r>
              <a:rPr kumimoji="1" lang="ja-JP" altLang="en-US" sz="4000" b="1" dirty="0" smtClean="0">
                <a:latin typeface="メイリオ"/>
                <a:ea typeface="メイリオ"/>
                <a:cs typeface="メイリオ"/>
              </a:rPr>
              <a:t>住宅用火災警報器の交換の</a:t>
            </a:r>
            <a:endParaRPr kumimoji="1" lang="en-US" altLang="ja-JP" sz="4000" b="1" dirty="0" smtClean="0">
              <a:latin typeface="メイリオ"/>
              <a:ea typeface="メイリオ"/>
              <a:cs typeface="メイリオ"/>
            </a:endParaRPr>
          </a:p>
          <a:p>
            <a:pPr algn="ctr"/>
            <a:r>
              <a:rPr kumimoji="1" lang="ja-JP" altLang="en-US" sz="4000" b="1" dirty="0" smtClean="0">
                <a:latin typeface="メイリオ"/>
                <a:ea typeface="メイリオ"/>
                <a:cs typeface="メイリオ"/>
              </a:rPr>
              <a:t>目安は１５年である。</a:t>
            </a:r>
            <a:endParaRPr kumimoji="1" lang="en-US" altLang="ja-JP" sz="4000" b="1" dirty="0" smtClean="0">
              <a:latin typeface="メイリオ"/>
              <a:ea typeface="メイリオ"/>
              <a:cs typeface="メイリオ"/>
            </a:endParaRPr>
          </a:p>
        </p:txBody>
      </p:sp>
      <p:pic>
        <p:nvPicPr>
          <p:cNvPr id="6" name="図 5" descr="3_クイズ_構成_150904-36.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7683" y="3876407"/>
            <a:ext cx="1999488" cy="1999488"/>
          </a:xfrm>
          <a:prstGeom prst="rect">
            <a:avLst/>
          </a:prstGeom>
          <a:effectLst>
            <a:outerShdw blurRad="254000" dir="2700000" algn="tl" rotWithShape="0">
              <a:schemeClr val="bg1"/>
            </a:outerShdw>
          </a:effectLst>
        </p:spPr>
      </p:pic>
      <p:pic>
        <p:nvPicPr>
          <p:cNvPr id="7" name="図 6" descr="3_クイズ_構成_150904-3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99163" y="3864215"/>
            <a:ext cx="2011680" cy="2011680"/>
          </a:xfrm>
          <a:prstGeom prst="rect">
            <a:avLst/>
          </a:prstGeom>
          <a:effectLst>
            <a:outerShdw blurRad="254000" dir="2700000" algn="tl" rotWithShape="0">
              <a:schemeClr val="bg1"/>
            </a:outerShdw>
          </a:effectLst>
        </p:spPr>
      </p:pic>
      <p:sp>
        <p:nvSpPr>
          <p:cNvPr id="8" name="テキスト ボックス 7"/>
          <p:cNvSpPr txBox="1"/>
          <p:nvPr/>
        </p:nvSpPr>
        <p:spPr>
          <a:xfrm>
            <a:off x="3980899" y="4190071"/>
            <a:ext cx="1218002" cy="1200329"/>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7200" b="1" dirty="0" smtClean="0">
                <a:solidFill>
                  <a:srgbClr val="FF0000"/>
                </a:solidFill>
                <a:latin typeface="メイリオ"/>
                <a:ea typeface="メイリオ"/>
                <a:cs typeface="メイリオ"/>
              </a:rPr>
              <a:t>or</a:t>
            </a:r>
            <a:endParaRPr kumimoji="1" lang="ja-JP" altLang="en-US" sz="7200" b="1" dirty="0">
              <a:solidFill>
                <a:srgbClr val="FF0000"/>
              </a:solidFill>
              <a:latin typeface="メイリオ"/>
              <a:ea typeface="メイリオ"/>
              <a:cs typeface="メイリオ"/>
            </a:endParaRPr>
          </a:p>
        </p:txBody>
      </p:sp>
      <p:sp>
        <p:nvSpPr>
          <p:cNvPr id="10" name="テキスト ボックス 9"/>
          <p:cNvSpPr txBox="1"/>
          <p:nvPr/>
        </p:nvSpPr>
        <p:spPr>
          <a:xfrm>
            <a:off x="3792956" y="3790526"/>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3</a:t>
            </a:r>
            <a:endParaRPr kumimoji="1" lang="ja-JP" altLang="en-US" sz="15000" b="1" dirty="0">
              <a:latin typeface="メイリオ"/>
              <a:ea typeface="メイリオ"/>
              <a:cs typeface="メイリオ"/>
            </a:endParaRPr>
          </a:p>
        </p:txBody>
      </p:sp>
      <p:sp>
        <p:nvSpPr>
          <p:cNvPr id="11" name="テキスト ボックス 10"/>
          <p:cNvSpPr txBox="1"/>
          <p:nvPr/>
        </p:nvSpPr>
        <p:spPr>
          <a:xfrm>
            <a:off x="3792956" y="3770875"/>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2</a:t>
            </a:r>
            <a:endParaRPr kumimoji="1" lang="ja-JP" altLang="en-US" sz="15000" b="1" dirty="0">
              <a:latin typeface="メイリオ"/>
              <a:ea typeface="メイリオ"/>
              <a:cs typeface="メイリオ"/>
            </a:endParaRPr>
          </a:p>
        </p:txBody>
      </p:sp>
      <p:sp>
        <p:nvSpPr>
          <p:cNvPr id="12" name="テキスト ボックス 11"/>
          <p:cNvSpPr txBox="1"/>
          <p:nvPr/>
        </p:nvSpPr>
        <p:spPr>
          <a:xfrm>
            <a:off x="3726057" y="3688212"/>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1</a:t>
            </a:r>
            <a:endParaRPr kumimoji="1" lang="ja-JP" altLang="en-US" sz="15000" b="1" dirty="0">
              <a:latin typeface="メイリオ"/>
              <a:ea typeface="メイリオ"/>
              <a:cs typeface="メイリオ"/>
            </a:endParaRPr>
          </a:p>
        </p:txBody>
      </p:sp>
      <p:sp>
        <p:nvSpPr>
          <p:cNvPr id="13" name="テキスト ボックス 12"/>
          <p:cNvSpPr txBox="1"/>
          <p:nvPr/>
        </p:nvSpPr>
        <p:spPr>
          <a:xfrm>
            <a:off x="2453360" y="3729543"/>
            <a:ext cx="4031873" cy="2400657"/>
          </a:xfrm>
          <a:prstGeom prst="rect">
            <a:avLst/>
          </a:prstGeom>
          <a:noFill/>
          <a:effectLst>
            <a:outerShdw blurRad="254000" dir="2700000" algn="tl" rotWithShape="0">
              <a:schemeClr val="bg1"/>
            </a:outerShdw>
          </a:effectLst>
        </p:spPr>
        <p:txBody>
          <a:bodyPr wrap="none" rtlCol="0">
            <a:spAutoFit/>
          </a:bodyPr>
          <a:lstStyle/>
          <a:p>
            <a:pPr algn="ctr"/>
            <a:r>
              <a:rPr kumimoji="1" lang="ja-JP" altLang="en-US" sz="15000" b="1" dirty="0" smtClean="0">
                <a:solidFill>
                  <a:srgbClr val="FF0000"/>
                </a:solidFill>
                <a:latin typeface="メイリオ"/>
                <a:ea typeface="メイリオ"/>
                <a:cs typeface="メイリオ"/>
              </a:rPr>
              <a:t>終了</a:t>
            </a:r>
            <a:endParaRPr kumimoji="1" lang="ja-JP" altLang="en-US" sz="15000" b="1" dirty="0">
              <a:solidFill>
                <a:srgbClr val="FF0000"/>
              </a:solidFill>
              <a:latin typeface="メイリオ"/>
              <a:ea typeface="メイリオ"/>
              <a:cs typeface="メイリオ"/>
            </a:endParaRPr>
          </a:p>
        </p:txBody>
      </p:sp>
      <p:pic>
        <p:nvPicPr>
          <p:cNvPr id="14" name="SE_出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933" y="5599505"/>
            <a:ext cx="812800" cy="812800"/>
          </a:xfrm>
          <a:prstGeom prst="rect">
            <a:avLst/>
          </a:prstGeom>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6971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1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1500"/>
                                  </p:stCondLst>
                                  <p:childTnLst>
                                    <p:cmd type="call" cmd="playFrom(0.0)">
                                      <p:cBhvr>
                                        <p:cTn id="17" dur="1724" fill="hold"/>
                                        <p:tgtEl>
                                          <p:spTgt spid="14"/>
                                        </p:tgtEl>
                                      </p:cBhvr>
                                    </p:cmd>
                                  </p:childTnLst>
                                </p:cTn>
                              </p:par>
                            </p:childTnLst>
                          </p:cTn>
                        </p:par>
                        <p:par>
                          <p:cTn id="18" fill="hold">
                            <p:stCondLst>
                              <p:cond delay="4224"/>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0" end="0"/>
                                            </p:txEl>
                                          </p:spTgt>
                                        </p:tgtEl>
                                      </p:cBhvr>
                                    </p:animEffect>
                                  </p:childTnLst>
                                </p:cTn>
                              </p:par>
                            </p:childTnLst>
                          </p:cTn>
                        </p:par>
                        <p:par>
                          <p:cTn id="26" fill="hold">
                            <p:stCondLst>
                              <p:cond delay="5274"/>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1" end="1"/>
                                            </p:txEl>
                                          </p:spTgt>
                                        </p:tgtEl>
                                      </p:cBhvr>
                                    </p:animEffect>
                                  </p:childTnLst>
                                </p:cTn>
                              </p:par>
                            </p:childTnLst>
                          </p:cTn>
                        </p:par>
                        <p:par>
                          <p:cTn id="34" fill="hold">
                            <p:stCondLst>
                              <p:cond delay="6224"/>
                            </p:stCondLst>
                            <p:childTnLst>
                              <p:par>
                                <p:cTn id="35" presetID="49" presetClass="entr" presetSubtype="0" decel="100000" fill="hold" nodeType="afterEffect">
                                  <p:stCondLst>
                                    <p:cond delay="100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360"/>
                                          </p:val>
                                        </p:tav>
                                        <p:tav tm="100000">
                                          <p:val>
                                            <p:fltVal val="0"/>
                                          </p:val>
                                        </p:tav>
                                      </p:tavLst>
                                    </p:anim>
                                    <p:animEffect transition="in" filter="fade">
                                      <p:cBhvr>
                                        <p:cTn id="40" dur="500"/>
                                        <p:tgtEl>
                                          <p:spTgt spid="6"/>
                                        </p:tgtEl>
                                      </p:cBhvr>
                                    </p:animEffect>
                                  </p:childTnLst>
                                </p:cTn>
                              </p:par>
                            </p:childTnLst>
                          </p:cTn>
                        </p:par>
                        <p:par>
                          <p:cTn id="41" fill="hold">
                            <p:stCondLst>
                              <p:cond delay="7724"/>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8224"/>
                            </p:stCondLst>
                            <p:childTnLst>
                              <p:par>
                                <p:cTn id="46" presetID="49" presetClass="entr" presetSubtype="0" decel="10000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 calcmode="lin" valueType="num">
                                      <p:cBhvr>
                                        <p:cTn id="50" dur="500" fill="hold"/>
                                        <p:tgtEl>
                                          <p:spTgt spid="7"/>
                                        </p:tgtEl>
                                        <p:attrNameLst>
                                          <p:attrName>style.rotation</p:attrName>
                                        </p:attrNameLst>
                                      </p:cBhvr>
                                      <p:tavLst>
                                        <p:tav tm="0">
                                          <p:val>
                                            <p:fltVal val="360"/>
                                          </p:val>
                                        </p:tav>
                                        <p:tav tm="100000">
                                          <p:val>
                                            <p:fltVal val="0"/>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par>
                          <p:cTn id="57" fill="hold">
                            <p:stCondLst>
                              <p:cond delay="500"/>
                            </p:stCondLst>
                            <p:childTnLst>
                              <p:par>
                                <p:cTn id="58" presetID="23" presetClass="entr" presetSubtype="16"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childTnLst>
                                </p:cTn>
                              </p:par>
                            </p:childTnLst>
                          </p:cTn>
                        </p:par>
                        <p:par>
                          <p:cTn id="62" fill="hold">
                            <p:stCondLst>
                              <p:cond delay="1500"/>
                            </p:stCondLst>
                            <p:childTnLst>
                              <p:par>
                                <p:cTn id="63" presetID="10" presetClass="exit" presetSubtype="0" fill="hold" grpId="1" nodeType="afterEffect">
                                  <p:stCondLst>
                                    <p:cond delay="0"/>
                                  </p:stCondLst>
                                  <p:childTnLst>
                                    <p:animEffect transition="out" filter="fade">
                                      <p:cBhvr>
                                        <p:cTn id="64" dur="1000"/>
                                        <p:tgtEl>
                                          <p:spTgt spid="10"/>
                                        </p:tgtEl>
                                      </p:cBhvr>
                                    </p:animEffect>
                                    <p:set>
                                      <p:cBhvr>
                                        <p:cTn id="65" dur="1" fill="hold">
                                          <p:stCondLst>
                                            <p:cond delay="999"/>
                                          </p:stCondLst>
                                        </p:cTn>
                                        <p:tgtEl>
                                          <p:spTgt spid="10"/>
                                        </p:tgtEl>
                                        <p:attrNameLst>
                                          <p:attrName>style.visibility</p:attrName>
                                        </p:attrNameLst>
                                      </p:cBhvr>
                                      <p:to>
                                        <p:strVal val="hidden"/>
                                      </p:to>
                                    </p:set>
                                  </p:childTnLst>
                                </p:cTn>
                              </p:par>
                            </p:childTnLst>
                          </p:cTn>
                        </p:par>
                        <p:par>
                          <p:cTn id="66" fill="hold">
                            <p:stCondLst>
                              <p:cond delay="2500"/>
                            </p:stCondLst>
                            <p:childTnLst>
                              <p:par>
                                <p:cTn id="67" presetID="23" presetClass="entr" presetSubtype="16"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000" fill="hold"/>
                                        <p:tgtEl>
                                          <p:spTgt spid="11"/>
                                        </p:tgtEl>
                                        <p:attrNameLst>
                                          <p:attrName>ppt_w</p:attrName>
                                        </p:attrNameLst>
                                      </p:cBhvr>
                                      <p:tavLst>
                                        <p:tav tm="0">
                                          <p:val>
                                            <p:fltVal val="0"/>
                                          </p:val>
                                        </p:tav>
                                        <p:tav tm="100000">
                                          <p:val>
                                            <p:strVal val="#ppt_w"/>
                                          </p:val>
                                        </p:tav>
                                      </p:tavLst>
                                    </p:anim>
                                    <p:anim calcmode="lin" valueType="num">
                                      <p:cBhvr>
                                        <p:cTn id="70" dur="1000" fill="hold"/>
                                        <p:tgtEl>
                                          <p:spTgt spid="11"/>
                                        </p:tgtEl>
                                        <p:attrNameLst>
                                          <p:attrName>ppt_h</p:attrName>
                                        </p:attrNameLst>
                                      </p:cBhvr>
                                      <p:tavLst>
                                        <p:tav tm="0">
                                          <p:val>
                                            <p:fltVal val="0"/>
                                          </p:val>
                                        </p:tav>
                                        <p:tav tm="100000">
                                          <p:val>
                                            <p:strVal val="#ppt_h"/>
                                          </p:val>
                                        </p:tav>
                                      </p:tavLst>
                                    </p:anim>
                                  </p:childTnLst>
                                </p:cTn>
                              </p:par>
                            </p:childTnLst>
                          </p:cTn>
                        </p:par>
                        <p:par>
                          <p:cTn id="71" fill="hold">
                            <p:stCondLst>
                              <p:cond delay="3500"/>
                            </p:stCondLst>
                            <p:childTnLst>
                              <p:par>
                                <p:cTn id="72" presetID="10" presetClass="exit" presetSubtype="0" fill="hold" grpId="1" nodeType="afterEffect">
                                  <p:stCondLst>
                                    <p:cond delay="0"/>
                                  </p:stCondLst>
                                  <p:childTnLst>
                                    <p:animEffect transition="out" filter="fade">
                                      <p:cBhvr>
                                        <p:cTn id="73" dur="1000"/>
                                        <p:tgtEl>
                                          <p:spTgt spid="11"/>
                                        </p:tgtEl>
                                      </p:cBhvr>
                                    </p:animEffect>
                                    <p:set>
                                      <p:cBhvr>
                                        <p:cTn id="74" dur="1" fill="hold">
                                          <p:stCondLst>
                                            <p:cond delay="999"/>
                                          </p:stCondLst>
                                        </p:cTn>
                                        <p:tgtEl>
                                          <p:spTgt spid="11"/>
                                        </p:tgtEl>
                                        <p:attrNameLst>
                                          <p:attrName>style.visibility</p:attrName>
                                        </p:attrNameLst>
                                      </p:cBhvr>
                                      <p:to>
                                        <p:strVal val="hidden"/>
                                      </p:to>
                                    </p:set>
                                  </p:childTnLst>
                                </p:cTn>
                              </p:par>
                            </p:childTnLst>
                          </p:cTn>
                        </p:par>
                        <p:par>
                          <p:cTn id="75" fill="hold">
                            <p:stCondLst>
                              <p:cond delay="4500"/>
                            </p:stCondLst>
                            <p:childTnLst>
                              <p:par>
                                <p:cTn id="76" presetID="23" presetClass="entr" presetSubtype="16"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1000" fill="hold"/>
                                        <p:tgtEl>
                                          <p:spTgt spid="12"/>
                                        </p:tgtEl>
                                        <p:attrNameLst>
                                          <p:attrName>ppt_w</p:attrName>
                                        </p:attrNameLst>
                                      </p:cBhvr>
                                      <p:tavLst>
                                        <p:tav tm="0">
                                          <p:val>
                                            <p:fltVal val="0"/>
                                          </p:val>
                                        </p:tav>
                                        <p:tav tm="100000">
                                          <p:val>
                                            <p:strVal val="#ppt_w"/>
                                          </p:val>
                                        </p:tav>
                                      </p:tavLst>
                                    </p:anim>
                                    <p:anim calcmode="lin" valueType="num">
                                      <p:cBhvr>
                                        <p:cTn id="79" dur="1000" fill="hold"/>
                                        <p:tgtEl>
                                          <p:spTgt spid="12"/>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10" presetClass="exit" presetSubtype="0" fill="hold" grpId="1" nodeType="afterEffect">
                                  <p:stCondLst>
                                    <p:cond delay="0"/>
                                  </p:stCondLst>
                                  <p:childTnLst>
                                    <p:animEffect transition="out" filter="fade">
                                      <p:cBhvr>
                                        <p:cTn id="82" dur="1000"/>
                                        <p:tgtEl>
                                          <p:spTgt spid="12"/>
                                        </p:tgtEl>
                                      </p:cBhvr>
                                    </p:animEffect>
                                    <p:set>
                                      <p:cBhvr>
                                        <p:cTn id="83" dur="1" fill="hold">
                                          <p:stCondLst>
                                            <p:cond delay="999"/>
                                          </p:stCondLst>
                                        </p:cTn>
                                        <p:tgtEl>
                                          <p:spTgt spid="12"/>
                                        </p:tgtEl>
                                        <p:attrNameLst>
                                          <p:attrName>style.visibility</p:attrName>
                                        </p:attrNameLst>
                                      </p:cBhvr>
                                      <p:to>
                                        <p:strVal val="hidden"/>
                                      </p:to>
                                    </p:set>
                                  </p:childTnLst>
                                </p:cTn>
                              </p:par>
                            </p:childTnLst>
                          </p:cTn>
                        </p:par>
                        <p:par>
                          <p:cTn id="84" fill="hold">
                            <p:stCondLst>
                              <p:cond delay="6500"/>
                            </p:stCondLst>
                            <p:childTnLst>
                              <p:par>
                                <p:cTn id="85" presetID="23" presetClass="entr" presetSubtype="16"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2000" fill="hold"/>
                                        <p:tgtEl>
                                          <p:spTgt spid="13"/>
                                        </p:tgtEl>
                                        <p:attrNameLst>
                                          <p:attrName>ppt_w</p:attrName>
                                        </p:attrNameLst>
                                      </p:cBhvr>
                                      <p:tavLst>
                                        <p:tav tm="0">
                                          <p:val>
                                            <p:fltVal val="0"/>
                                          </p:val>
                                        </p:tav>
                                        <p:tav tm="100000">
                                          <p:val>
                                            <p:strVal val="#ppt_w"/>
                                          </p:val>
                                        </p:tav>
                                      </p:tavLst>
                                    </p:anim>
                                    <p:anim calcmode="lin" valueType="num">
                                      <p:cBhvr>
                                        <p:cTn id="88"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14"/>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1724" fill="hold"/>
                                        <p:tgtEl>
                                          <p:spTgt spid="14"/>
                                        </p:tgtEl>
                                      </p:cBhvr>
                                    </p:cmd>
                                  </p:childTnLst>
                                </p:cTn>
                              </p:par>
                            </p:childTnLst>
                          </p:cTn>
                        </p:par>
                      </p:childTnLst>
                    </p:cTn>
                  </p:par>
                </p:childTnLst>
              </p:cTn>
              <p:nextCondLst>
                <p:cond evt="onClick" delay="0">
                  <p:tgtEl>
                    <p:spTgt spid="14"/>
                  </p:tgtEl>
                </p:cond>
              </p:nextCondLst>
            </p:seq>
            <p:audio>
              <p:cMediaNode vol="33962" showWhenStopped="0">
                <p:cTn id="94" fill="hold" display="0">
                  <p:stCondLst>
                    <p:cond delay="indefinite"/>
                  </p:stCondLst>
                  <p:endCondLst>
                    <p:cond evt="onStopAudio" delay="0">
                      <p:tgtEl>
                        <p:sldTgt/>
                      </p:tgtEl>
                    </p:cond>
                  </p:endCondLst>
                </p:cTn>
                <p:tgtEl>
                  <p:spTgt spid="14"/>
                </p:tgtEl>
              </p:cMediaNode>
            </p:audio>
          </p:childTnLst>
        </p:cTn>
      </p:par>
    </p:tnLst>
    <p:bldLst>
      <p:bldP spid="4" grpId="0"/>
      <p:bldP spid="8" grpId="0"/>
      <p:bldP spid="8" grpId="1"/>
      <p:bldP spid="10" grpId="0"/>
      <p:bldP spid="10" grpId="1"/>
      <p:bldP spid="11" grpId="0"/>
      <p:bldP spid="11" grpId="1"/>
      <p:bldP spid="12" grpId="0"/>
      <p:bldP spid="12" grpId="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97110" y="1720563"/>
            <a:ext cx="7879080" cy="2400657"/>
          </a:xfrm>
          <a:prstGeom prst="rect">
            <a:avLst/>
          </a:prstGeom>
          <a:noFill/>
          <a:effectLst>
            <a:outerShdw blurRad="254000" dir="2700000" algn="tl" rotWithShape="0">
              <a:schemeClr val="bg1"/>
            </a:outerShdw>
          </a:effectLst>
        </p:spPr>
        <p:txBody>
          <a:bodyPr wrap="none" rtlCol="0">
            <a:spAutoFit/>
          </a:bodyPr>
          <a:lstStyle/>
          <a:p>
            <a:pPr algn="ctr"/>
            <a:r>
              <a:rPr lang="ja-JP" altLang="en-US" sz="15000" b="1" dirty="0" smtClean="0">
                <a:latin typeface="メイリオ"/>
                <a:ea typeface="メイリオ"/>
                <a:cs typeface="メイリオ"/>
              </a:rPr>
              <a:t>結果発表</a:t>
            </a:r>
            <a:endParaRPr kumimoji="1" lang="ja-JP" altLang="en-US" sz="15000" b="1" dirty="0">
              <a:latin typeface="メイリオ"/>
              <a:ea typeface="メイリオ"/>
              <a:cs typeface="メイリオ"/>
            </a:endParaRPr>
          </a:p>
        </p:txBody>
      </p:sp>
      <p:pic>
        <p:nvPicPr>
          <p:cNvPr id="3" name="SE_ドラムロー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6993" y="5444079"/>
            <a:ext cx="812800" cy="812800"/>
          </a:xfrm>
          <a:prstGeom prst="rect">
            <a:avLst/>
          </a:prstGeom>
        </p:spPr>
      </p:pic>
      <p:pic>
        <p:nvPicPr>
          <p:cNvPr id="5" name="図 4" descr="3_クイズ_構成_150904-3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14446" y="366598"/>
            <a:ext cx="5493118" cy="5493118"/>
          </a:xfrm>
          <a:prstGeom prst="rect">
            <a:avLst/>
          </a:prstGeom>
          <a:effectLst>
            <a:outerShdw blurRad="254000" dir="2700000" algn="tl" rotWithShape="0">
              <a:schemeClr val="bg1"/>
            </a:outerShdw>
          </a:effec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120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childTnLst>
                                </p:cTn>
                              </p:par>
                              <p:par>
                                <p:cTn id="9" presetID="10" presetClass="exit" presetSubtype="0" fill="hold" grpId="1" nodeType="withEffect">
                                  <p:stCondLst>
                                    <p:cond delay="200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par>
                                <p:cTn id="12" presetID="1" presetClass="mediacall" presetSubtype="0" fill="hold" nodeType="withEffect">
                                  <p:stCondLst>
                                    <p:cond delay="2500"/>
                                  </p:stCondLst>
                                  <p:childTnLst>
                                    <p:cmd type="call" cmd="playFrom(0.0)">
                                      <p:cBhvr>
                                        <p:cTn id="13" dur="8071" fill="hold"/>
                                        <p:tgtEl>
                                          <p:spTgt spid="3"/>
                                        </p:tgtEl>
                                      </p:cBhvr>
                                    </p:cmd>
                                  </p:childTnLst>
                                </p:cTn>
                              </p:par>
                            </p:childTnLst>
                          </p:cTn>
                        </p:par>
                        <p:par>
                          <p:cTn id="14" fill="hold">
                            <p:stCondLst>
                              <p:cond delay="10571"/>
                            </p:stCondLst>
                            <p:childTnLst>
                              <p:par>
                                <p:cTn id="15" presetID="49" presetClass="entr" presetSubtype="0" de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8071" fill="hold"/>
                                        <p:tgtEl>
                                          <p:spTgt spid="3"/>
                                        </p:tgtEl>
                                      </p:cBhvr>
                                    </p:cmd>
                                  </p:childTnLst>
                                </p:cTn>
                              </p:par>
                            </p:childTnLst>
                          </p:cTn>
                        </p:par>
                      </p:childTnLst>
                    </p:cTn>
                  </p:par>
                </p:childTnLst>
              </p:cTn>
              <p:nextCondLst>
                <p:cond evt="onClick" delay="0">
                  <p:tgtEl>
                    <p:spTgt spid="3"/>
                  </p:tgtEl>
                </p:cond>
              </p:nextCondLst>
            </p:seq>
            <p:audio>
              <p:cMediaNode vol="80000" showWhenStopped="0">
                <p:cTn id="26" fill="hold" display="0">
                  <p:stCondLst>
                    <p:cond delay="indefinite"/>
                  </p:stCondLst>
                  <p:endCondLst>
                    <p:cond evt="onStopAudio" delay="0">
                      <p:tgtEl>
                        <p:sldTgt/>
                      </p:tgtEl>
                    </p:cond>
                  </p:endCondLst>
                </p:cTn>
                <p:tgtEl>
                  <p:spTgt spid="3"/>
                </p:tgtEl>
              </p:cMediaNode>
            </p:audio>
          </p:childTnLst>
        </p:cTn>
      </p:par>
    </p:tnLst>
    <p:bldLst>
      <p:bldP spid="13" grpId="0"/>
      <p:bldP spid="1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図形グループ 5"/>
          <p:cNvGrpSpPr/>
          <p:nvPr/>
        </p:nvGrpSpPr>
        <p:grpSpPr>
          <a:xfrm>
            <a:off x="789743" y="333794"/>
            <a:ext cx="7559040" cy="6083808"/>
            <a:chOff x="789743" y="333794"/>
            <a:chExt cx="7559040" cy="6083808"/>
          </a:xfrm>
        </p:grpSpPr>
        <p:grpSp>
          <p:nvGrpSpPr>
            <p:cNvPr id="5" name="図形グループ 4"/>
            <p:cNvGrpSpPr/>
            <p:nvPr/>
          </p:nvGrpSpPr>
          <p:grpSpPr>
            <a:xfrm>
              <a:off x="789743" y="333794"/>
              <a:ext cx="7559040" cy="6083808"/>
              <a:chOff x="789743" y="333794"/>
              <a:chExt cx="7559040" cy="6083808"/>
            </a:xfrm>
          </p:grpSpPr>
          <p:pic>
            <p:nvPicPr>
              <p:cNvPr id="9" name="図 8" descr="3_クイズ_構成_150904-4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743" y="333794"/>
                <a:ext cx="7559040" cy="6083808"/>
              </a:xfrm>
              <a:prstGeom prst="rect">
                <a:avLst/>
              </a:prstGeom>
              <a:effectLst>
                <a:outerShdw blurRad="254000" dir="2700000" algn="tl" rotWithShape="0">
                  <a:schemeClr val="bg1"/>
                </a:outerShdw>
              </a:effectLst>
            </p:spPr>
          </p:pic>
          <p:sp>
            <p:nvSpPr>
              <p:cNvPr id="7" name="正方形/長方形 6"/>
              <p:cNvSpPr/>
              <p:nvPr/>
            </p:nvSpPr>
            <p:spPr>
              <a:xfrm>
                <a:off x="4069300" y="411399"/>
                <a:ext cx="1005403" cy="584776"/>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解説</a:t>
                </a:r>
                <a:endParaRPr lang="ja-JP" altLang="en-US" sz="3200" b="1" dirty="0">
                  <a:solidFill>
                    <a:schemeClr val="bg1"/>
                  </a:solidFill>
                  <a:latin typeface="メイリオ"/>
                  <a:ea typeface="メイリオ"/>
                  <a:cs typeface="メイリオ"/>
                </a:endParaRPr>
              </a:p>
            </p:txBody>
          </p:sp>
          <p:sp>
            <p:nvSpPr>
              <p:cNvPr id="10" name="タイトル 9"/>
              <p:cNvSpPr txBox="1">
                <a:spLocks/>
              </p:cNvSpPr>
              <p:nvPr/>
            </p:nvSpPr>
            <p:spPr>
              <a:xfrm>
                <a:off x="2820818" y="1316069"/>
                <a:ext cx="2341752" cy="901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latin typeface="メイリオ"/>
                    <a:ea typeface="メイリオ"/>
                    <a:cs typeface="メイリオ"/>
                  </a:rPr>
                  <a:t>正解は</a:t>
                </a:r>
                <a:endParaRPr lang="ja-JP" altLang="en-US" b="1" dirty="0">
                  <a:latin typeface="メイリオ"/>
                  <a:ea typeface="メイリオ"/>
                  <a:cs typeface="メイリオ"/>
                </a:endParaRPr>
              </a:p>
            </p:txBody>
          </p:sp>
          <p:sp>
            <p:nvSpPr>
              <p:cNvPr id="11" name="タイトル 9"/>
              <p:cNvSpPr txBox="1">
                <a:spLocks/>
              </p:cNvSpPr>
              <p:nvPr/>
            </p:nvSpPr>
            <p:spPr>
              <a:xfrm>
                <a:off x="1547664" y="2309091"/>
                <a:ext cx="6167512" cy="4108511"/>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500" dirty="0" smtClean="0">
                    <a:latin typeface="メイリオ"/>
                    <a:ea typeface="メイリオ"/>
                    <a:cs typeface="メイリオ"/>
                  </a:rPr>
                  <a:t>　</a:t>
                </a:r>
                <a:r>
                  <a:rPr lang="ja-JP" altLang="en-US" sz="2800" dirty="0">
                    <a:latin typeface="メイリオ"/>
                    <a:ea typeface="メイリオ"/>
                    <a:cs typeface="メイリオ"/>
                  </a:rPr>
                  <a:t>交換</a:t>
                </a:r>
                <a:r>
                  <a:rPr lang="ja-JP" altLang="en-US" sz="2800" dirty="0" smtClean="0">
                    <a:latin typeface="メイリオ"/>
                    <a:ea typeface="メイリオ"/>
                    <a:cs typeface="メイリオ"/>
                  </a:rPr>
                  <a:t>の目安は「１０年」</a:t>
                </a:r>
                <a:endParaRPr lang="en-US" altLang="ja-JP" sz="2800" dirty="0" smtClean="0">
                  <a:latin typeface="メイリオ"/>
                  <a:ea typeface="メイリオ"/>
                  <a:cs typeface="メイリオ"/>
                </a:endParaRPr>
              </a:p>
              <a:p>
                <a:pPr algn="l"/>
                <a:r>
                  <a:rPr lang="ja-JP" altLang="en-US" sz="2800" dirty="0" smtClean="0">
                    <a:latin typeface="メイリオ"/>
                    <a:ea typeface="メイリオ"/>
                    <a:cs typeface="メイリオ"/>
                  </a:rPr>
                  <a:t>です。機器の側面などに</a:t>
                </a:r>
                <a:endParaRPr lang="en-US" altLang="ja-JP" sz="2800" dirty="0" smtClean="0">
                  <a:latin typeface="メイリオ"/>
                  <a:ea typeface="メイリオ"/>
                  <a:cs typeface="メイリオ"/>
                </a:endParaRPr>
              </a:p>
              <a:p>
                <a:pPr algn="l"/>
                <a:r>
                  <a:rPr lang="ja-JP" altLang="en-US" sz="2800" dirty="0" smtClean="0">
                    <a:latin typeface="メイリオ"/>
                    <a:ea typeface="メイリオ"/>
                    <a:cs typeface="メイリオ"/>
                  </a:rPr>
                  <a:t>「設置年月日」を記入し</a:t>
                </a:r>
                <a:endParaRPr lang="en-US" altLang="ja-JP" sz="2800" dirty="0" smtClean="0">
                  <a:latin typeface="メイリオ"/>
                  <a:ea typeface="メイリオ"/>
                  <a:cs typeface="メイリオ"/>
                </a:endParaRPr>
              </a:p>
              <a:p>
                <a:pPr algn="l"/>
                <a:r>
                  <a:rPr lang="ja-JP" altLang="en-US" sz="2800" dirty="0" smtClean="0">
                    <a:latin typeface="メイリオ"/>
                    <a:ea typeface="メイリオ"/>
                    <a:cs typeface="メイリオ"/>
                  </a:rPr>
                  <a:t>ておき、忘れないように</a:t>
                </a:r>
                <a:endParaRPr lang="en-US" altLang="ja-JP" sz="2800" dirty="0" smtClean="0">
                  <a:latin typeface="メイリオ"/>
                  <a:ea typeface="メイリオ"/>
                  <a:cs typeface="メイリオ"/>
                </a:endParaRPr>
              </a:p>
              <a:p>
                <a:pPr algn="l"/>
                <a:r>
                  <a:rPr lang="ja-JP" altLang="en-US" sz="2800" dirty="0" smtClean="0">
                    <a:latin typeface="メイリオ"/>
                    <a:ea typeface="メイリオ"/>
                    <a:cs typeface="メイリオ"/>
                  </a:rPr>
                  <a:t>しましょう。</a:t>
                </a:r>
                <a:endParaRPr lang="en-US" altLang="ja-JP" sz="2800" dirty="0" smtClean="0">
                  <a:latin typeface="メイリオ"/>
                  <a:ea typeface="メイリオ"/>
                  <a:cs typeface="メイリオ"/>
                </a:endParaRPr>
              </a:p>
              <a:p>
                <a:pPr algn="l"/>
                <a:endParaRPr lang="en-US" altLang="ja-JP" sz="2800" dirty="0">
                  <a:latin typeface="メイリオ"/>
                  <a:ea typeface="メイリオ"/>
                  <a:cs typeface="メイリオ"/>
                </a:endParaRPr>
              </a:p>
              <a:p>
                <a:pPr algn="l"/>
                <a:endParaRPr lang="en-US" altLang="ja-JP" sz="2500" dirty="0" smtClean="0">
                  <a:solidFill>
                    <a:srgbClr val="92D050"/>
                  </a:solidFill>
                  <a:latin typeface="メイリオ"/>
                  <a:ea typeface="メイリオ"/>
                  <a:cs typeface="メイリオ"/>
                </a:endParaRPr>
              </a:p>
              <a:p>
                <a:pPr algn="l"/>
                <a:r>
                  <a:rPr lang="ja-JP" altLang="en-US" sz="2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そのほかに・・・</a:t>
                </a:r>
                <a:endParaRPr lang="en-US" altLang="ja-JP" sz="2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endParaRPr>
              </a:p>
              <a:p>
                <a:pPr algn="l"/>
                <a:r>
                  <a:rPr lang="ja-JP" altLang="en-US" sz="2200" dirty="0" smtClean="0">
                    <a:latin typeface="メイリオ"/>
                    <a:ea typeface="メイリオ"/>
                    <a:cs typeface="メイリオ"/>
                  </a:rPr>
                  <a:t>・定期的（月１回程度）に機器の</a:t>
                </a:r>
                <a:r>
                  <a:rPr lang="ja-JP" altLang="en-US" sz="2200" dirty="0" err="1" smtClean="0">
                    <a:latin typeface="メイリオ"/>
                    <a:ea typeface="メイリオ"/>
                    <a:cs typeface="メイリオ"/>
                  </a:rPr>
                  <a:t>ひも</a:t>
                </a:r>
                <a:r>
                  <a:rPr lang="ja-JP" altLang="en-US" sz="2200" dirty="0" smtClean="0">
                    <a:latin typeface="メイリオ"/>
                    <a:ea typeface="メイリオ"/>
                    <a:cs typeface="メイリオ"/>
                  </a:rPr>
                  <a:t>等を引いて作動確認を</a:t>
                </a:r>
                <a:r>
                  <a:rPr lang="ja-JP" altLang="en-US" sz="2200" dirty="0">
                    <a:latin typeface="メイリオ"/>
                    <a:ea typeface="メイリオ"/>
                    <a:cs typeface="メイリオ"/>
                  </a:rPr>
                  <a:t>行</a:t>
                </a:r>
                <a:r>
                  <a:rPr lang="ja-JP" altLang="en-US" sz="2200" dirty="0" smtClean="0">
                    <a:latin typeface="メイリオ"/>
                    <a:ea typeface="メイリオ"/>
                    <a:cs typeface="メイリオ"/>
                  </a:rPr>
                  <a:t>う。</a:t>
                </a:r>
                <a:endParaRPr lang="en-US" altLang="ja-JP" sz="2200" dirty="0" smtClean="0">
                  <a:latin typeface="メイリオ"/>
                  <a:ea typeface="メイリオ"/>
                  <a:cs typeface="メイリオ"/>
                </a:endParaRPr>
              </a:p>
              <a:p>
                <a:pPr algn="l"/>
                <a:r>
                  <a:rPr lang="ja-JP" altLang="en-US" sz="2200" dirty="0" smtClean="0">
                    <a:latin typeface="メイリオ"/>
                    <a:ea typeface="メイリオ"/>
                    <a:cs typeface="メイリオ"/>
                  </a:rPr>
                  <a:t>・こまめに清掃す</a:t>
                </a:r>
                <a:r>
                  <a:rPr lang="ja-JP" altLang="en-US" sz="2200" dirty="0">
                    <a:latin typeface="メイリオ"/>
                    <a:ea typeface="メイリオ"/>
                    <a:cs typeface="メイリオ"/>
                  </a:rPr>
                  <a:t>る</a:t>
                </a:r>
                <a:r>
                  <a:rPr lang="ja-JP" altLang="en-US" sz="2200" dirty="0" smtClean="0">
                    <a:latin typeface="メイリオ"/>
                    <a:ea typeface="メイリオ"/>
                    <a:cs typeface="メイリオ"/>
                  </a:rPr>
                  <a:t>。</a:t>
                </a:r>
                <a:endParaRPr lang="en-US" altLang="ja-JP" sz="2200" dirty="0" smtClean="0">
                  <a:latin typeface="メイリオ"/>
                  <a:ea typeface="メイリオ"/>
                  <a:cs typeface="メイリオ"/>
                </a:endParaRPr>
              </a:p>
              <a:p>
                <a:pPr algn="l"/>
                <a:endParaRPr lang="en-US" altLang="ja-JP" sz="2500" dirty="0" smtClean="0">
                  <a:solidFill>
                    <a:srgbClr val="92D050"/>
                  </a:solidFill>
                  <a:latin typeface="メイリオ"/>
                  <a:ea typeface="メイリオ"/>
                  <a:cs typeface="メイリオ"/>
                </a:endParaRPr>
              </a:p>
              <a:p>
                <a:pPr algn="l"/>
                <a:endParaRPr lang="en-US" altLang="ja-JP" sz="2800" dirty="0" smtClean="0">
                  <a:solidFill>
                    <a:srgbClr val="92D050"/>
                  </a:solidFill>
                  <a:latin typeface="メイリオ"/>
                  <a:ea typeface="メイリオ"/>
                  <a:cs typeface="メイリオ"/>
                </a:endParaRPr>
              </a:p>
              <a:p>
                <a:pPr algn="l"/>
                <a:endParaRPr lang="ja-JP" altLang="en-US" sz="2800" dirty="0">
                  <a:latin typeface="メイリオ"/>
                  <a:ea typeface="メイリオ"/>
                  <a:cs typeface="メイリオ"/>
                </a:endParaRPr>
              </a:p>
              <a:p>
                <a:pPr algn="l"/>
                <a:endParaRPr lang="ja-JP" altLang="en-US" sz="2500" dirty="0" smtClean="0">
                  <a:latin typeface="メイリオ"/>
                  <a:ea typeface="メイリオ"/>
                  <a:cs typeface="メイリオ"/>
                </a:endParaRPr>
              </a:p>
            </p:txBody>
          </p:sp>
        </p:grpSp>
        <p:pic>
          <p:nvPicPr>
            <p:cNvPr id="3" name="図 2" descr="3_クイズ_構成_150904-4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6978" y="1412453"/>
              <a:ext cx="804672" cy="804672"/>
            </a:xfrm>
            <a:prstGeom prst="rect">
              <a:avLst/>
            </a:prstGeom>
          </p:spPr>
        </p:pic>
      </p:gr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5"/>
          <a:stretch>
            <a:fillRect/>
          </a:stretch>
        </p:blipFill>
        <p:spPr>
          <a:xfrm>
            <a:off x="6090091" y="2309091"/>
            <a:ext cx="1458379" cy="2649166"/>
          </a:xfrm>
          <a:prstGeom prst="rect">
            <a:avLst/>
          </a:prstGeom>
        </p:spPr>
      </p:pic>
    </p:spTree>
    <p:extLst>
      <p:ext uri="{BB962C8B-B14F-4D97-AF65-F5344CB8AC3E}">
        <p14:creationId xmlns:p14="http://schemas.microsoft.com/office/powerpoint/2010/main" val="172699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792479" y="5418672"/>
            <a:ext cx="7559040" cy="737616"/>
            <a:chOff x="861299" y="4492750"/>
            <a:chExt cx="7559040" cy="737616"/>
          </a:xfrm>
        </p:grpSpPr>
        <p:pic>
          <p:nvPicPr>
            <p:cNvPr id="4" name="図 3" descr="3_クイズ_構成_150904-36.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1299" y="4492750"/>
              <a:ext cx="7559040" cy="737616"/>
            </a:xfrm>
            <a:prstGeom prst="rect">
              <a:avLst/>
            </a:prstGeom>
            <a:effectLst>
              <a:outerShdw blurRad="254000" dir="2700000" algn="tl" rotWithShape="0">
                <a:schemeClr val="bg1"/>
              </a:outerShdw>
            </a:effectLst>
          </p:spPr>
        </p:pic>
        <p:sp>
          <p:nvSpPr>
            <p:cNvPr id="8" name="テキスト ボックス 7"/>
            <p:cNvSpPr txBox="1"/>
            <p:nvPr/>
          </p:nvSpPr>
          <p:spPr>
            <a:xfrm>
              <a:off x="3155398" y="4525777"/>
              <a:ext cx="3007153" cy="584776"/>
            </a:xfrm>
            <a:prstGeom prst="rect">
              <a:avLst/>
            </a:prstGeom>
            <a:noFill/>
          </p:spPr>
          <p:txBody>
            <a:bodyPr wrap="none" rtlCol="0">
              <a:spAutoFit/>
            </a:bodyPr>
            <a:lstStyle/>
            <a:p>
              <a:pPr algn="ctr"/>
              <a:r>
                <a:rPr kumimoji="1" lang="en-US" altLang="ja-JP" sz="3200" dirty="0" smtClean="0">
                  <a:solidFill>
                    <a:schemeClr val="bg1"/>
                  </a:solidFill>
                  <a:latin typeface="メイリオ"/>
                  <a:ea typeface="メイリオ"/>
                  <a:cs typeface="メイリオ"/>
                </a:rPr>
                <a:t>See you again</a:t>
              </a:r>
              <a:endParaRPr kumimoji="1" lang="ja-JP" altLang="en-US" sz="3200" dirty="0">
                <a:solidFill>
                  <a:schemeClr val="bg1"/>
                </a:solidFill>
                <a:latin typeface="メイリオ"/>
                <a:ea typeface="メイリオ"/>
                <a:cs typeface="メイリオ"/>
              </a:endParaRPr>
            </a:p>
          </p:txBody>
        </p:sp>
      </p:grpSp>
      <p:sp>
        <p:nvSpPr>
          <p:cNvPr id="10" name="テキスト ボックス 9"/>
          <p:cNvSpPr txBox="1"/>
          <p:nvPr/>
        </p:nvSpPr>
        <p:spPr>
          <a:xfrm>
            <a:off x="1914862" y="216159"/>
            <a:ext cx="5314275" cy="1631216"/>
          </a:xfrm>
          <a:prstGeom prst="rect">
            <a:avLst/>
          </a:prstGeom>
          <a:noFill/>
          <a:effectLst>
            <a:outerShdw blurRad="254000" dir="2700000" algn="tl" rotWithShape="0">
              <a:schemeClr val="bg1"/>
            </a:outerShdw>
          </a:effectLst>
        </p:spPr>
        <p:txBody>
          <a:bodyPr wrap="none" rtlCol="0">
            <a:spAutoFit/>
          </a:bodyPr>
          <a:lstStyle/>
          <a:p>
            <a:pPr algn="ctr"/>
            <a:r>
              <a:rPr kumimoji="1" lang="ja-JP" altLang="en-US" sz="10000" b="1" dirty="0" smtClean="0">
                <a:latin typeface="メイリオ"/>
                <a:ea typeface="メイリオ"/>
                <a:cs typeface="メイリオ"/>
              </a:rPr>
              <a:t>全問終了</a:t>
            </a:r>
            <a:endParaRPr kumimoji="1" lang="en-US" altLang="ja-JP" sz="10000" b="1" dirty="0" smtClean="0">
              <a:latin typeface="メイリオ"/>
              <a:ea typeface="メイリオ"/>
              <a:cs typeface="メイリオ"/>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タイトル 1"/>
          <p:cNvSpPr txBox="1">
            <a:spLocks/>
          </p:cNvSpPr>
          <p:nvPr/>
        </p:nvSpPr>
        <p:spPr>
          <a:xfrm>
            <a:off x="701964" y="1680125"/>
            <a:ext cx="8312727" cy="3507657"/>
          </a:xfrm>
          <a:prstGeom prst="rect">
            <a:avLst/>
          </a:prstGeom>
          <a:solidFill>
            <a:schemeClr val="bg1"/>
          </a:solidFill>
        </p:spPr>
        <p:txBody>
          <a:bodyPr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　</a:t>
            </a:r>
            <a:r>
              <a:rPr lang="ja-JP" altLang="en-US" sz="3200" dirty="0" smtClean="0"/>
              <a:t>みなさんは何問正解できたでしょうか？</a:t>
            </a:r>
            <a:endParaRPr lang="en-US" altLang="ja-JP" sz="3200" dirty="0" smtClean="0"/>
          </a:p>
          <a:p>
            <a:r>
              <a:rPr lang="en-US" altLang="ja-JP" sz="3200" dirty="0" smtClean="0"/>
              <a:t/>
            </a:r>
            <a:br>
              <a:rPr lang="en-US" altLang="ja-JP" sz="3200" dirty="0" smtClean="0"/>
            </a:br>
            <a:r>
              <a:rPr lang="ja-JP" altLang="en-US" sz="3200" dirty="0"/>
              <a:t>　</a:t>
            </a:r>
            <a:r>
              <a:rPr lang="ja-JP" altLang="en-US" sz="3200" dirty="0" smtClean="0"/>
              <a:t>みなさんの大切な財産や命を守るために、引き続き、</a:t>
            </a:r>
            <a:r>
              <a:rPr lang="ja-JP" altLang="en-US" sz="3200" b="1" dirty="0" smtClean="0">
                <a:solidFill>
                  <a:srgbClr val="FF0000"/>
                </a:solidFill>
              </a:rPr>
              <a:t>火災予防</a:t>
            </a:r>
            <a:r>
              <a:rPr lang="ja-JP" altLang="en-US" sz="3200" dirty="0" smtClean="0"/>
              <a:t>に取り組んでいきましょう。</a:t>
            </a:r>
            <a:endParaRPr lang="ja-JP" altLang="en-US" sz="3200"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0483" y="3707256"/>
            <a:ext cx="1513553" cy="1513553"/>
          </a:xfrm>
          <a:prstGeom prst="rect">
            <a:avLst/>
          </a:prstGeom>
        </p:spPr>
      </p:pic>
    </p:spTree>
    <p:extLst>
      <p:ext uri="{BB962C8B-B14F-4D97-AF65-F5344CB8AC3E}">
        <p14:creationId xmlns:p14="http://schemas.microsoft.com/office/powerpoint/2010/main" val="40671111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97110" y="1720563"/>
            <a:ext cx="7879080" cy="2400657"/>
          </a:xfrm>
          <a:prstGeom prst="rect">
            <a:avLst/>
          </a:prstGeom>
          <a:noFill/>
          <a:effectLst>
            <a:outerShdw blurRad="254000" dir="2700000" algn="tl" rotWithShape="0">
              <a:schemeClr val="bg1"/>
            </a:outerShdw>
          </a:effectLst>
        </p:spPr>
        <p:txBody>
          <a:bodyPr wrap="none" rtlCol="0">
            <a:spAutoFit/>
          </a:bodyPr>
          <a:lstStyle/>
          <a:p>
            <a:pPr algn="ctr"/>
            <a:r>
              <a:rPr lang="ja-JP" altLang="en-US" sz="15000" b="1" dirty="0" smtClean="0">
                <a:latin typeface="メイリオ"/>
                <a:ea typeface="メイリオ"/>
                <a:cs typeface="メイリオ"/>
              </a:rPr>
              <a:t>結果発表</a:t>
            </a:r>
            <a:endParaRPr kumimoji="1" lang="ja-JP" altLang="en-US" sz="15000" b="1" dirty="0">
              <a:latin typeface="メイリオ"/>
              <a:ea typeface="メイリオ"/>
              <a:cs typeface="メイリオ"/>
            </a:endParaRPr>
          </a:p>
        </p:txBody>
      </p:sp>
      <p:pic>
        <p:nvPicPr>
          <p:cNvPr id="15" name="図 14" descr="3_クイズ_構成_150904-3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46451" y="438428"/>
            <a:ext cx="5998464" cy="5998464"/>
          </a:xfrm>
          <a:prstGeom prst="rect">
            <a:avLst/>
          </a:prstGeom>
          <a:effectLst>
            <a:outerShdw blurRad="254000" dir="2700000" algn="tl" rotWithShape="0">
              <a:schemeClr val="bg1"/>
            </a:outerShdw>
          </a:effectLst>
        </p:spPr>
      </p:pic>
      <p:pic>
        <p:nvPicPr>
          <p:cNvPr id="7" name="SE_ドラムロー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6993" y="5444079"/>
            <a:ext cx="812800" cy="812800"/>
          </a:xfrm>
          <a:prstGeom prst="rect">
            <a:avLst/>
          </a:prstGeom>
        </p:spPr>
      </p:pic>
    </p:spTree>
    <p:extLst>
      <p:ext uri="{BB962C8B-B14F-4D97-AF65-F5344CB8AC3E}">
        <p14:creationId xmlns:p14="http://schemas.microsoft.com/office/powerpoint/2010/main" val="2253717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childTnLst>
                                </p:cTn>
                              </p:par>
                              <p:par>
                                <p:cTn id="9" presetID="10" presetClass="exit" presetSubtype="0" fill="hold" grpId="1" nodeType="withEffect">
                                  <p:stCondLst>
                                    <p:cond delay="200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par>
                                <p:cTn id="12" presetID="1" presetClass="mediacall" presetSubtype="0" fill="hold" nodeType="withEffect">
                                  <p:stCondLst>
                                    <p:cond delay="2500"/>
                                  </p:stCondLst>
                                  <p:childTnLst>
                                    <p:cmd type="call" cmd="playFrom(0.0)">
                                      <p:cBhvr>
                                        <p:cTn id="13" dur="8045" fill="hold"/>
                                        <p:tgtEl>
                                          <p:spTgt spid="7"/>
                                        </p:tgtEl>
                                      </p:cBhvr>
                                    </p:cmd>
                                  </p:childTnLst>
                                </p:cTn>
                              </p:par>
                              <p:par>
                                <p:cTn id="14" presetID="23" presetClass="entr" presetSubtype="16" fill="hold" nodeType="withEffect">
                                  <p:stCondLst>
                                    <p:cond delay="600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045" fill="hold"/>
                                        <p:tgtEl>
                                          <p:spTgt spid="7"/>
                                        </p:tgtEl>
                                      </p:cBhvr>
                                    </p:cmd>
                                  </p:childTnLst>
                                </p:cTn>
                              </p:par>
                            </p:childTnLst>
                          </p:cTn>
                        </p:par>
                      </p:childTnLst>
                    </p:cTn>
                  </p:par>
                </p:childTnLst>
              </p:cTn>
              <p:nextCondLst>
                <p:cond evt="onClick" delay="0">
                  <p:tgtEl>
                    <p:spTgt spid="7"/>
                  </p:tgtEl>
                </p:cond>
              </p:nextCondLst>
            </p:seq>
            <p:audio>
              <p:cMediaNode vol="100000" showWhenStopped="0">
                <p:cTn id="23" fill="hold" display="0">
                  <p:stCondLst>
                    <p:cond delay="indefinite"/>
                  </p:stCondLst>
                  <p:endCondLst>
                    <p:cond evt="onStopAudio" delay="0">
                      <p:tgtEl>
                        <p:sldTgt/>
                      </p:tgtEl>
                    </p:cond>
                  </p:endCondLst>
                </p:cTn>
                <p:tgtEl>
                  <p:spTgt spid="7"/>
                </p:tgtEl>
              </p:cMediaNode>
            </p:audio>
          </p:childTnLst>
        </p:cTn>
      </p:par>
    </p:tnLst>
    <p:bldLst>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図形グループ 4"/>
          <p:cNvGrpSpPr/>
          <p:nvPr/>
        </p:nvGrpSpPr>
        <p:grpSpPr>
          <a:xfrm>
            <a:off x="789743" y="333794"/>
            <a:ext cx="7559040" cy="6083808"/>
            <a:chOff x="789743" y="333794"/>
            <a:chExt cx="7559040" cy="6083808"/>
          </a:xfrm>
        </p:grpSpPr>
        <p:pic>
          <p:nvPicPr>
            <p:cNvPr id="9" name="図 8" descr="3_クイズ_構成_150904-4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743" y="333794"/>
              <a:ext cx="7559040" cy="6083808"/>
            </a:xfrm>
            <a:prstGeom prst="rect">
              <a:avLst/>
            </a:prstGeom>
            <a:effectLst>
              <a:outerShdw blurRad="254000" dir="2700000" algn="tl" rotWithShape="0">
                <a:schemeClr val="bg1"/>
              </a:outerShdw>
            </a:effectLst>
          </p:spPr>
        </p:pic>
        <p:sp>
          <p:nvSpPr>
            <p:cNvPr id="7" name="正方形/長方形 6"/>
            <p:cNvSpPr/>
            <p:nvPr/>
          </p:nvSpPr>
          <p:spPr>
            <a:xfrm>
              <a:off x="4069300" y="411399"/>
              <a:ext cx="1005403" cy="584776"/>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解説</a:t>
              </a:r>
              <a:endParaRPr lang="ja-JP" altLang="en-US" sz="3200" b="1" dirty="0">
                <a:solidFill>
                  <a:schemeClr val="bg1"/>
                </a:solidFill>
                <a:latin typeface="メイリオ"/>
                <a:ea typeface="メイリオ"/>
                <a:cs typeface="メイリオ"/>
              </a:endParaRPr>
            </a:p>
          </p:txBody>
        </p:sp>
        <p:sp>
          <p:nvSpPr>
            <p:cNvPr id="10" name="タイトル 9"/>
            <p:cNvSpPr txBox="1">
              <a:spLocks/>
            </p:cNvSpPr>
            <p:nvPr/>
          </p:nvSpPr>
          <p:spPr>
            <a:xfrm>
              <a:off x="2820818" y="1316069"/>
              <a:ext cx="2341752" cy="901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latin typeface="メイリオ"/>
                  <a:ea typeface="メイリオ"/>
                  <a:cs typeface="メイリオ"/>
                </a:rPr>
                <a:t>正解は</a:t>
              </a:r>
              <a:endParaRPr lang="ja-JP" altLang="en-US" b="1" dirty="0">
                <a:latin typeface="メイリオ"/>
                <a:ea typeface="メイリオ"/>
                <a:cs typeface="メイリオ"/>
              </a:endParaRPr>
            </a:p>
          </p:txBody>
        </p:sp>
        <p:sp>
          <p:nvSpPr>
            <p:cNvPr id="11" name="タイトル 9"/>
            <p:cNvSpPr txBox="1">
              <a:spLocks/>
            </p:cNvSpPr>
            <p:nvPr/>
          </p:nvSpPr>
          <p:spPr>
            <a:xfrm>
              <a:off x="1025235" y="2202527"/>
              <a:ext cx="7130473" cy="4133618"/>
            </a:xfrm>
            <a:prstGeom prst="rect">
              <a:avLst/>
            </a:prstGeom>
          </p:spPr>
          <p:txBody>
            <a:bodyPr vert="horz" lIns="91440" tIns="45720" rIns="91440" bIns="45720" rtlCol="0" anchor="t">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メイリオ"/>
                  <a:ea typeface="メイリオ"/>
                  <a:cs typeface="メイリオ"/>
                </a:rPr>
                <a:t>「こんろ」による火災は、</a:t>
              </a:r>
              <a:endParaRPr lang="en-US" altLang="ja-JP" sz="2800" dirty="0" smtClean="0">
                <a:latin typeface="メイリオ"/>
                <a:ea typeface="メイリオ"/>
                <a:cs typeface="メイリオ"/>
              </a:endParaRPr>
            </a:p>
            <a:p>
              <a:pPr algn="l"/>
              <a:r>
                <a:rPr lang="ja-JP" altLang="en-US" sz="2800" dirty="0" smtClean="0">
                  <a:latin typeface="メイリオ"/>
                  <a:ea typeface="メイリオ"/>
                  <a:cs typeface="メイリオ"/>
                </a:rPr>
                <a:t>ちょっとした不注意で発生</a:t>
              </a:r>
              <a:endParaRPr lang="en-US" altLang="ja-JP" sz="2800" dirty="0" smtClean="0">
                <a:latin typeface="メイリオ"/>
                <a:ea typeface="メイリオ"/>
                <a:cs typeface="メイリオ"/>
              </a:endParaRPr>
            </a:p>
            <a:p>
              <a:pPr algn="l"/>
              <a:r>
                <a:rPr lang="ja-JP" altLang="en-US" sz="2800" dirty="0" smtClean="0">
                  <a:latin typeface="メイリオ"/>
                  <a:ea typeface="メイリオ"/>
                  <a:cs typeface="メイリオ"/>
                </a:rPr>
                <a:t>しま</a:t>
              </a:r>
              <a:r>
                <a:rPr lang="ja-JP" altLang="en-US" sz="2800" dirty="0">
                  <a:latin typeface="メイリオ"/>
                  <a:ea typeface="メイリオ"/>
                  <a:cs typeface="メイリオ"/>
                </a:rPr>
                <a:t>す</a:t>
              </a:r>
              <a:r>
                <a:rPr lang="ja-JP" altLang="en-US" sz="2800" dirty="0" smtClean="0">
                  <a:latin typeface="メイリオ"/>
                  <a:ea typeface="メイリオ"/>
                  <a:cs typeface="メイリオ"/>
                </a:rPr>
                <a:t>。</a:t>
              </a:r>
              <a:endParaRPr lang="en-US" altLang="ja-JP" sz="2800" dirty="0" smtClean="0">
                <a:latin typeface="メイリオ"/>
                <a:ea typeface="メイリオ"/>
                <a:cs typeface="メイリオ"/>
              </a:endParaRPr>
            </a:p>
            <a:p>
              <a:pPr algn="l"/>
              <a:endParaRPr lang="en-US" altLang="ja-JP" sz="2800" dirty="0">
                <a:latin typeface="メイリオ"/>
                <a:ea typeface="メイリオ"/>
                <a:cs typeface="メイリオ"/>
              </a:endParaRPr>
            </a:p>
            <a:p>
              <a:pPr algn="l"/>
              <a:endParaRPr lang="en-US" altLang="ja-JP" sz="2500" dirty="0" smtClean="0">
                <a:solidFill>
                  <a:srgbClr val="92D050"/>
                </a:solidFill>
                <a:latin typeface="メイリオ"/>
                <a:ea typeface="メイリオ"/>
                <a:cs typeface="メイリオ"/>
              </a:endParaRPr>
            </a:p>
            <a:p>
              <a:pPr algn="l"/>
              <a:r>
                <a:rPr lang="ja-JP" altLang="en-US" sz="2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「こんろ」火災を防ぐには！</a:t>
              </a:r>
              <a:endParaRPr lang="en-US" altLang="ja-JP" sz="2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endParaRPr>
            </a:p>
            <a:p>
              <a:pPr algn="l"/>
              <a:r>
                <a:rPr lang="ja-JP" altLang="en-US" sz="2200" dirty="0" smtClean="0">
                  <a:latin typeface="メイリオ"/>
                  <a:ea typeface="メイリオ"/>
                  <a:cs typeface="メイリオ"/>
                </a:rPr>
                <a:t>・「こんろ」を離れる際は、必ず火を消す。</a:t>
              </a:r>
              <a:endParaRPr lang="en-US" altLang="ja-JP" sz="2200" dirty="0" smtClean="0">
                <a:latin typeface="メイリオ"/>
                <a:ea typeface="メイリオ"/>
                <a:cs typeface="メイリオ"/>
              </a:endParaRPr>
            </a:p>
            <a:p>
              <a:pPr algn="l"/>
              <a:r>
                <a:rPr lang="ja-JP" altLang="en-US" sz="2200" dirty="0" smtClean="0">
                  <a:latin typeface="メイリオ"/>
                  <a:ea typeface="メイリオ"/>
                  <a:cs typeface="メイリオ"/>
                </a:rPr>
                <a:t>・安全装置の付いた「こんろ」を使用する。</a:t>
              </a:r>
              <a:endParaRPr lang="en-US" altLang="ja-JP" sz="2200" dirty="0" smtClean="0">
                <a:latin typeface="メイリオ"/>
                <a:ea typeface="メイリオ"/>
                <a:cs typeface="メイリオ"/>
              </a:endParaRPr>
            </a:p>
            <a:p>
              <a:pPr algn="l"/>
              <a:r>
                <a:rPr lang="ja-JP" altLang="en-US" sz="2200" dirty="0" smtClean="0">
                  <a:latin typeface="メイリオ"/>
                  <a:ea typeface="メイリオ"/>
                  <a:cs typeface="メイリオ"/>
                </a:rPr>
                <a:t>・魚焼きグリルは定期的に清掃する。</a:t>
              </a:r>
              <a:endParaRPr lang="en-US" altLang="ja-JP" sz="2200" dirty="0" smtClean="0">
                <a:latin typeface="メイリオ"/>
                <a:ea typeface="メイリオ"/>
                <a:cs typeface="メイリオ"/>
              </a:endParaRPr>
            </a:p>
            <a:p>
              <a:pPr algn="l"/>
              <a:r>
                <a:rPr lang="ja-JP" altLang="en-US" sz="2200" dirty="0" smtClean="0">
                  <a:latin typeface="メイリオ"/>
                  <a:ea typeface="メイリオ"/>
                  <a:cs typeface="メイリオ"/>
                </a:rPr>
                <a:t>・痛んだり古くなったガスホースは、取り替える</a:t>
              </a:r>
              <a:r>
                <a:rPr lang="ja-JP" altLang="en-US" sz="2400" dirty="0" smtClean="0">
                  <a:latin typeface="メイリオ"/>
                  <a:ea typeface="メイリオ"/>
                  <a:cs typeface="メイリオ"/>
                </a:rPr>
                <a:t>。</a:t>
              </a:r>
              <a:endParaRPr lang="ja-JP" altLang="en-US" sz="2400" dirty="0">
                <a:latin typeface="メイリオ"/>
                <a:ea typeface="メイリオ"/>
                <a:cs typeface="メイリオ"/>
              </a:endParaRPr>
            </a:p>
          </p:txBody>
        </p:sp>
        <p:pic>
          <p:nvPicPr>
            <p:cNvPr id="4" name="図 3" descr="3_クイズ_構成_150904-4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3202" y="1403950"/>
              <a:ext cx="798576" cy="798576"/>
            </a:xfrm>
            <a:prstGeom prst="rect">
              <a:avLst/>
            </a:prstGeom>
          </p:spPr>
        </p:pic>
      </p:gr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5"/>
          <a:stretch>
            <a:fillRect/>
          </a:stretch>
        </p:blipFill>
        <p:spPr>
          <a:xfrm>
            <a:off x="5492490" y="2351165"/>
            <a:ext cx="2547969" cy="1720094"/>
          </a:xfrm>
          <a:prstGeom prst="rect">
            <a:avLst/>
          </a:prstGeom>
        </p:spPr>
      </p:pic>
    </p:spTree>
    <p:extLst>
      <p:ext uri="{BB962C8B-B14F-4D97-AF65-F5344CB8AC3E}">
        <p14:creationId xmlns:p14="http://schemas.microsoft.com/office/powerpoint/2010/main" val="185940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3_クイズ_構成_150904-3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9743" y="333794"/>
            <a:ext cx="7559040" cy="3011424"/>
          </a:xfrm>
          <a:prstGeom prst="rect">
            <a:avLst/>
          </a:prstGeom>
          <a:effectLst>
            <a:outerShdw blurRad="254000" dir="2700000" algn="tl" rotWithShape="0">
              <a:schemeClr val="bg1"/>
            </a:outerShdw>
          </a:effectLst>
        </p:spPr>
      </p:pic>
      <p:sp>
        <p:nvSpPr>
          <p:cNvPr id="4" name="正方形/長方形 3"/>
          <p:cNvSpPr/>
          <p:nvPr/>
        </p:nvSpPr>
        <p:spPr>
          <a:xfrm>
            <a:off x="3864114" y="396800"/>
            <a:ext cx="1415773" cy="584775"/>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第</a:t>
            </a:r>
            <a:r>
              <a:rPr lang="ja-JP" altLang="en-US" sz="3200" b="1" dirty="0">
                <a:solidFill>
                  <a:schemeClr val="bg1"/>
                </a:solidFill>
                <a:latin typeface="メイリオ"/>
                <a:ea typeface="メイリオ"/>
                <a:cs typeface="メイリオ"/>
              </a:rPr>
              <a:t>２</a:t>
            </a:r>
            <a:r>
              <a:rPr lang="ja-JP" altLang="en-US" sz="3200" b="1" dirty="0" smtClean="0">
                <a:solidFill>
                  <a:schemeClr val="bg1"/>
                </a:solidFill>
                <a:latin typeface="メイリオ"/>
                <a:ea typeface="メイリオ"/>
                <a:cs typeface="メイリオ"/>
              </a:rPr>
              <a:t>問</a:t>
            </a:r>
            <a:endParaRPr lang="ja-JP" altLang="en-US" sz="3200" b="1" dirty="0">
              <a:solidFill>
                <a:schemeClr val="bg1"/>
              </a:solidFill>
              <a:latin typeface="メイリオ"/>
              <a:ea typeface="メイリオ"/>
              <a:cs typeface="メイリオ"/>
            </a:endParaRPr>
          </a:p>
        </p:txBody>
      </p:sp>
      <p:sp>
        <p:nvSpPr>
          <p:cNvPr id="5" name="テキスト ボックス 4"/>
          <p:cNvSpPr txBox="1"/>
          <p:nvPr/>
        </p:nvSpPr>
        <p:spPr>
          <a:xfrm>
            <a:off x="897476" y="1284734"/>
            <a:ext cx="7366119" cy="1938992"/>
          </a:xfrm>
          <a:prstGeom prst="rect">
            <a:avLst/>
          </a:prstGeom>
          <a:noFill/>
        </p:spPr>
        <p:txBody>
          <a:bodyPr wrap="none" rtlCol="0">
            <a:spAutoFit/>
          </a:bodyPr>
          <a:lstStyle/>
          <a:p>
            <a:pPr algn="ctr"/>
            <a:r>
              <a:rPr kumimoji="1" lang="ja-JP" altLang="en-US" sz="4000" b="1" dirty="0" smtClean="0">
                <a:latin typeface="メイリオ"/>
                <a:ea typeface="メイリオ"/>
                <a:cs typeface="メイリオ"/>
              </a:rPr>
              <a:t>さいたま市で発生した全火災の</a:t>
            </a:r>
            <a:endParaRPr kumimoji="1" lang="en-US" altLang="ja-JP" sz="4000" b="1" dirty="0" smtClean="0">
              <a:latin typeface="メイリオ"/>
              <a:ea typeface="メイリオ"/>
              <a:cs typeface="メイリオ"/>
            </a:endParaRPr>
          </a:p>
          <a:p>
            <a:pPr algn="ctr"/>
            <a:r>
              <a:rPr kumimoji="1" lang="ja-JP" altLang="en-US" sz="4000" b="1" dirty="0" smtClean="0">
                <a:latin typeface="メイリオ"/>
                <a:ea typeface="メイリオ"/>
                <a:cs typeface="メイリオ"/>
              </a:rPr>
              <a:t>出火原因で最も多いのは</a:t>
            </a:r>
            <a:endParaRPr kumimoji="1" lang="en-US" altLang="ja-JP" sz="4000" b="1" dirty="0" smtClean="0">
              <a:latin typeface="メイリオ"/>
              <a:ea typeface="メイリオ"/>
              <a:cs typeface="メイリオ"/>
            </a:endParaRPr>
          </a:p>
          <a:p>
            <a:pPr algn="ctr"/>
            <a:r>
              <a:rPr kumimoji="1" lang="ja-JP" altLang="en-US" sz="4000" b="1" dirty="0" smtClean="0">
                <a:latin typeface="メイリオ"/>
                <a:ea typeface="メイリオ"/>
                <a:cs typeface="メイリオ"/>
              </a:rPr>
              <a:t>「放火」である。</a:t>
            </a:r>
            <a:endParaRPr lang="en-US" altLang="ja-JP" sz="4000" b="1" dirty="0" smtClean="0">
              <a:latin typeface="メイリオ"/>
              <a:ea typeface="メイリオ"/>
              <a:cs typeface="メイリオ"/>
            </a:endParaRPr>
          </a:p>
        </p:txBody>
      </p:sp>
      <p:pic>
        <p:nvPicPr>
          <p:cNvPr id="6" name="図 5" descr="3_クイズ_構成_150904-36.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7683" y="3876407"/>
            <a:ext cx="1999488" cy="1999488"/>
          </a:xfrm>
          <a:prstGeom prst="rect">
            <a:avLst/>
          </a:prstGeom>
          <a:effectLst>
            <a:outerShdw blurRad="254000" dir="2700000" algn="tl" rotWithShape="0">
              <a:schemeClr val="bg1"/>
            </a:outerShdw>
          </a:effectLst>
        </p:spPr>
      </p:pic>
      <p:pic>
        <p:nvPicPr>
          <p:cNvPr id="7" name="図 6" descr="3_クイズ_構成_150904-3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99163" y="3864215"/>
            <a:ext cx="2011680" cy="2011680"/>
          </a:xfrm>
          <a:prstGeom prst="rect">
            <a:avLst/>
          </a:prstGeom>
          <a:effectLst>
            <a:outerShdw blurRad="254000" dir="2700000" algn="tl" rotWithShape="0">
              <a:schemeClr val="bg1"/>
            </a:outerShdw>
          </a:effectLst>
        </p:spPr>
      </p:pic>
      <p:sp>
        <p:nvSpPr>
          <p:cNvPr id="8" name="テキスト ボックス 7"/>
          <p:cNvSpPr txBox="1"/>
          <p:nvPr/>
        </p:nvSpPr>
        <p:spPr>
          <a:xfrm>
            <a:off x="3980899" y="4190071"/>
            <a:ext cx="1218002" cy="1200329"/>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7200" b="1" dirty="0" smtClean="0">
                <a:solidFill>
                  <a:srgbClr val="FF0000"/>
                </a:solidFill>
                <a:latin typeface="メイリオ"/>
                <a:ea typeface="メイリオ"/>
                <a:cs typeface="メイリオ"/>
              </a:rPr>
              <a:t>or</a:t>
            </a:r>
            <a:endParaRPr kumimoji="1" lang="ja-JP" altLang="en-US" sz="7200" b="1" dirty="0">
              <a:solidFill>
                <a:srgbClr val="FF0000"/>
              </a:solidFill>
              <a:latin typeface="メイリオ"/>
              <a:ea typeface="メイリオ"/>
              <a:cs typeface="メイリオ"/>
            </a:endParaRPr>
          </a:p>
        </p:txBody>
      </p:sp>
      <p:sp>
        <p:nvSpPr>
          <p:cNvPr id="10" name="テキスト ボックス 9"/>
          <p:cNvSpPr txBox="1"/>
          <p:nvPr/>
        </p:nvSpPr>
        <p:spPr>
          <a:xfrm>
            <a:off x="3747059" y="3840706"/>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3</a:t>
            </a:r>
            <a:endParaRPr kumimoji="1" lang="ja-JP" altLang="en-US" sz="15000" b="1" dirty="0">
              <a:latin typeface="メイリオ"/>
              <a:ea typeface="メイリオ"/>
              <a:cs typeface="メイリオ"/>
            </a:endParaRPr>
          </a:p>
        </p:txBody>
      </p:sp>
      <p:sp>
        <p:nvSpPr>
          <p:cNvPr id="11" name="テキスト ボックス 10"/>
          <p:cNvSpPr txBox="1"/>
          <p:nvPr/>
        </p:nvSpPr>
        <p:spPr>
          <a:xfrm>
            <a:off x="3758158" y="3869392"/>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2</a:t>
            </a:r>
            <a:endParaRPr kumimoji="1" lang="ja-JP" altLang="en-US" sz="15000" b="1" dirty="0">
              <a:latin typeface="メイリオ"/>
              <a:ea typeface="メイリオ"/>
              <a:cs typeface="メイリオ"/>
            </a:endParaRPr>
          </a:p>
        </p:txBody>
      </p:sp>
      <p:sp>
        <p:nvSpPr>
          <p:cNvPr id="12" name="テキスト ボックス 11"/>
          <p:cNvSpPr txBox="1"/>
          <p:nvPr/>
        </p:nvSpPr>
        <p:spPr>
          <a:xfrm>
            <a:off x="3772855" y="3864215"/>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1</a:t>
            </a:r>
            <a:endParaRPr kumimoji="1" lang="ja-JP" altLang="en-US" sz="15000" b="1" dirty="0">
              <a:latin typeface="メイリオ"/>
              <a:ea typeface="メイリオ"/>
              <a:cs typeface="メイリオ"/>
            </a:endParaRPr>
          </a:p>
        </p:txBody>
      </p:sp>
      <p:sp>
        <p:nvSpPr>
          <p:cNvPr id="13" name="テキスト ボックス 12"/>
          <p:cNvSpPr txBox="1"/>
          <p:nvPr/>
        </p:nvSpPr>
        <p:spPr>
          <a:xfrm>
            <a:off x="2573963" y="3854751"/>
            <a:ext cx="4031873" cy="2400657"/>
          </a:xfrm>
          <a:prstGeom prst="rect">
            <a:avLst/>
          </a:prstGeom>
          <a:noFill/>
          <a:effectLst>
            <a:outerShdw blurRad="254000" dir="2700000" algn="tl" rotWithShape="0">
              <a:schemeClr val="bg1"/>
            </a:outerShdw>
          </a:effectLst>
        </p:spPr>
        <p:txBody>
          <a:bodyPr wrap="none" rtlCol="0">
            <a:spAutoFit/>
          </a:bodyPr>
          <a:lstStyle/>
          <a:p>
            <a:pPr algn="ctr"/>
            <a:r>
              <a:rPr kumimoji="1" lang="ja-JP" altLang="en-US" sz="15000" b="1" dirty="0" smtClean="0">
                <a:solidFill>
                  <a:srgbClr val="FF0000"/>
                </a:solidFill>
                <a:latin typeface="メイリオ"/>
                <a:ea typeface="メイリオ"/>
                <a:cs typeface="メイリオ"/>
              </a:rPr>
              <a:t>終了</a:t>
            </a:r>
            <a:endParaRPr kumimoji="1" lang="ja-JP" altLang="en-US" sz="15000" b="1" dirty="0">
              <a:solidFill>
                <a:srgbClr val="FF0000"/>
              </a:solidFill>
              <a:latin typeface="メイリオ"/>
              <a:ea typeface="メイリオ"/>
              <a:cs typeface="メイリオ"/>
            </a:endParaRPr>
          </a:p>
        </p:txBody>
      </p:sp>
      <p:pic>
        <p:nvPicPr>
          <p:cNvPr id="14" name="SE_出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933" y="5599505"/>
            <a:ext cx="812800" cy="812800"/>
          </a:xfrm>
          <a:prstGeom prst="rect">
            <a:avLst/>
          </a:prstGeom>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2984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1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1500"/>
                                  </p:stCondLst>
                                  <p:childTnLst>
                                    <p:cmd type="call" cmd="playFrom(0.0)">
                                      <p:cBhvr>
                                        <p:cTn id="17" dur="1723" fill="hold"/>
                                        <p:tgtEl>
                                          <p:spTgt spid="14"/>
                                        </p:tgtEl>
                                      </p:cBhvr>
                                    </p:cmd>
                                  </p:childTnLst>
                                </p:cTn>
                              </p:par>
                            </p:childTnLst>
                          </p:cTn>
                        </p:par>
                        <p:par>
                          <p:cTn id="18" fill="hold">
                            <p:stCondLst>
                              <p:cond delay="4224"/>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0" end="0"/>
                                            </p:txEl>
                                          </p:spTgt>
                                        </p:tgtEl>
                                      </p:cBhvr>
                                    </p:animEffect>
                                  </p:childTnLst>
                                </p:cTn>
                              </p:par>
                            </p:childTnLst>
                          </p:cTn>
                        </p:par>
                        <p:par>
                          <p:cTn id="26" fill="hold">
                            <p:stCondLst>
                              <p:cond delay="5374"/>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1" end="1"/>
                                            </p:txEl>
                                          </p:spTgt>
                                        </p:tgtEl>
                                      </p:cBhvr>
                                    </p:animEffect>
                                  </p:childTnLst>
                                </p:cTn>
                              </p:par>
                            </p:childTnLst>
                          </p:cTn>
                        </p:par>
                        <p:par>
                          <p:cTn id="34" fill="hold">
                            <p:stCondLst>
                              <p:cond delay="6374"/>
                            </p:stCondLst>
                            <p:childTnLst>
                              <p:par>
                                <p:cTn id="35" presetID="41" presetClass="entr" presetSubtype="0" fill="hold" nodeType="afterEffect">
                                  <p:stCondLst>
                                    <p:cond delay="0"/>
                                  </p:stCondLst>
                                  <p:iterate type="lt">
                                    <p:tmPct val="10000"/>
                                  </p:iterate>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9"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
                                            <p:txEl>
                                              <p:pRg st="2" end="2"/>
                                            </p:txEl>
                                          </p:spTgt>
                                        </p:tgtEl>
                                      </p:cBhvr>
                                    </p:animEffect>
                                  </p:childTnLst>
                                </p:cTn>
                              </p:par>
                            </p:childTnLst>
                          </p:cTn>
                        </p:par>
                        <p:par>
                          <p:cTn id="42" fill="hold">
                            <p:stCondLst>
                              <p:cond delay="7224"/>
                            </p:stCondLst>
                            <p:childTnLst>
                              <p:par>
                                <p:cTn id="43" presetID="49" presetClass="entr" presetSubtype="0" decel="100000" fill="hold" nodeType="afterEffect">
                                  <p:stCondLst>
                                    <p:cond delay="10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style.rotation</p:attrName>
                                        </p:attrNameLst>
                                      </p:cBhvr>
                                      <p:tavLst>
                                        <p:tav tm="0">
                                          <p:val>
                                            <p:fltVal val="360"/>
                                          </p:val>
                                        </p:tav>
                                        <p:tav tm="100000">
                                          <p:val>
                                            <p:fltVal val="0"/>
                                          </p:val>
                                        </p:tav>
                                      </p:tavLst>
                                    </p:anim>
                                    <p:animEffect transition="in" filter="fade">
                                      <p:cBhvr>
                                        <p:cTn id="48" dur="500"/>
                                        <p:tgtEl>
                                          <p:spTgt spid="6"/>
                                        </p:tgtEl>
                                      </p:cBhvr>
                                    </p:animEffect>
                                  </p:childTnLst>
                                </p:cTn>
                              </p:par>
                            </p:childTnLst>
                          </p:cTn>
                        </p:par>
                        <p:par>
                          <p:cTn id="49" fill="hold">
                            <p:stCondLst>
                              <p:cond delay="8724"/>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9224"/>
                            </p:stCondLst>
                            <p:childTnLst>
                              <p:par>
                                <p:cTn id="54" presetID="49" presetClass="entr" presetSubtype="0" decel="10000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 calcmode="lin" valueType="num">
                                      <p:cBhvr>
                                        <p:cTn id="58" dur="500" fill="hold"/>
                                        <p:tgtEl>
                                          <p:spTgt spid="7"/>
                                        </p:tgtEl>
                                        <p:attrNameLst>
                                          <p:attrName>style.rotation</p:attrName>
                                        </p:attrNameLst>
                                      </p:cBhvr>
                                      <p:tavLst>
                                        <p:tav tm="0">
                                          <p:val>
                                            <p:fltVal val="360"/>
                                          </p:val>
                                        </p:tav>
                                        <p:tav tm="100000">
                                          <p:val>
                                            <p:fltVal val="0"/>
                                          </p:val>
                                        </p:tav>
                                      </p:tavLst>
                                    </p:anim>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par>
                          <p:cTn id="65" fill="hold">
                            <p:stCondLst>
                              <p:cond delay="500"/>
                            </p:stCondLst>
                            <p:childTnLst>
                              <p:par>
                                <p:cTn id="66" presetID="23" presetClass="entr" presetSubtype="16"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1000" fill="hold"/>
                                        <p:tgtEl>
                                          <p:spTgt spid="10"/>
                                        </p:tgtEl>
                                        <p:attrNameLst>
                                          <p:attrName>ppt_w</p:attrName>
                                        </p:attrNameLst>
                                      </p:cBhvr>
                                      <p:tavLst>
                                        <p:tav tm="0">
                                          <p:val>
                                            <p:fltVal val="0"/>
                                          </p:val>
                                        </p:tav>
                                        <p:tav tm="100000">
                                          <p:val>
                                            <p:strVal val="#ppt_w"/>
                                          </p:val>
                                        </p:tav>
                                      </p:tavLst>
                                    </p:anim>
                                    <p:anim calcmode="lin" valueType="num">
                                      <p:cBhvr>
                                        <p:cTn id="69" dur="1000" fill="hold"/>
                                        <p:tgtEl>
                                          <p:spTgt spid="10"/>
                                        </p:tgtEl>
                                        <p:attrNameLst>
                                          <p:attrName>ppt_h</p:attrName>
                                        </p:attrNameLst>
                                      </p:cBhvr>
                                      <p:tavLst>
                                        <p:tav tm="0">
                                          <p:val>
                                            <p:fltVal val="0"/>
                                          </p:val>
                                        </p:tav>
                                        <p:tav tm="100000">
                                          <p:val>
                                            <p:strVal val="#ppt_h"/>
                                          </p:val>
                                        </p:tav>
                                      </p:tavLst>
                                    </p:anim>
                                  </p:childTnLst>
                                </p:cTn>
                              </p:par>
                            </p:childTnLst>
                          </p:cTn>
                        </p:par>
                        <p:par>
                          <p:cTn id="70" fill="hold">
                            <p:stCondLst>
                              <p:cond delay="1500"/>
                            </p:stCondLst>
                            <p:childTnLst>
                              <p:par>
                                <p:cTn id="71" presetID="10" presetClass="exit" presetSubtype="0" fill="hold" grpId="1" nodeType="afterEffect">
                                  <p:stCondLst>
                                    <p:cond delay="0"/>
                                  </p:stCondLst>
                                  <p:childTnLst>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par>
                          <p:cTn id="74" fill="hold">
                            <p:stCondLst>
                              <p:cond delay="2500"/>
                            </p:stCondLst>
                            <p:childTnLst>
                              <p:par>
                                <p:cTn id="75" presetID="23" presetClass="entr" presetSubtype="16"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1000" fill="hold"/>
                                        <p:tgtEl>
                                          <p:spTgt spid="11"/>
                                        </p:tgtEl>
                                        <p:attrNameLst>
                                          <p:attrName>ppt_w</p:attrName>
                                        </p:attrNameLst>
                                      </p:cBhvr>
                                      <p:tavLst>
                                        <p:tav tm="0">
                                          <p:val>
                                            <p:fltVal val="0"/>
                                          </p:val>
                                        </p:tav>
                                        <p:tav tm="100000">
                                          <p:val>
                                            <p:strVal val="#ppt_w"/>
                                          </p:val>
                                        </p:tav>
                                      </p:tavLst>
                                    </p:anim>
                                    <p:anim calcmode="lin" valueType="num">
                                      <p:cBhvr>
                                        <p:cTn id="78" dur="1000" fill="hold"/>
                                        <p:tgtEl>
                                          <p:spTgt spid="11"/>
                                        </p:tgtEl>
                                        <p:attrNameLst>
                                          <p:attrName>ppt_h</p:attrName>
                                        </p:attrNameLst>
                                      </p:cBhvr>
                                      <p:tavLst>
                                        <p:tav tm="0">
                                          <p:val>
                                            <p:fltVal val="0"/>
                                          </p:val>
                                        </p:tav>
                                        <p:tav tm="100000">
                                          <p:val>
                                            <p:strVal val="#ppt_h"/>
                                          </p:val>
                                        </p:tav>
                                      </p:tavLst>
                                    </p:anim>
                                  </p:childTnLst>
                                </p:cTn>
                              </p:par>
                            </p:childTnLst>
                          </p:cTn>
                        </p:par>
                        <p:par>
                          <p:cTn id="79" fill="hold">
                            <p:stCondLst>
                              <p:cond delay="3500"/>
                            </p:stCondLst>
                            <p:childTnLst>
                              <p:par>
                                <p:cTn id="80" presetID="10" presetClass="exit" presetSubtype="0" fill="hold" grpId="1" nodeType="afterEffect">
                                  <p:stCondLst>
                                    <p:cond delay="0"/>
                                  </p:stCondLst>
                                  <p:childTnLst>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par>
                          <p:cTn id="83" fill="hold">
                            <p:stCondLst>
                              <p:cond delay="4500"/>
                            </p:stCondLst>
                            <p:childTnLst>
                              <p:par>
                                <p:cTn id="84" presetID="23" presetClass="entr" presetSubtype="16"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1000" fill="hold"/>
                                        <p:tgtEl>
                                          <p:spTgt spid="12"/>
                                        </p:tgtEl>
                                        <p:attrNameLst>
                                          <p:attrName>ppt_w</p:attrName>
                                        </p:attrNameLst>
                                      </p:cBhvr>
                                      <p:tavLst>
                                        <p:tav tm="0">
                                          <p:val>
                                            <p:fltVal val="0"/>
                                          </p:val>
                                        </p:tav>
                                        <p:tav tm="100000">
                                          <p:val>
                                            <p:strVal val="#ppt_w"/>
                                          </p:val>
                                        </p:tav>
                                      </p:tavLst>
                                    </p:anim>
                                    <p:anim calcmode="lin" valueType="num">
                                      <p:cBhvr>
                                        <p:cTn id="87" dur="1000" fill="hold"/>
                                        <p:tgtEl>
                                          <p:spTgt spid="12"/>
                                        </p:tgtEl>
                                        <p:attrNameLst>
                                          <p:attrName>ppt_h</p:attrName>
                                        </p:attrNameLst>
                                      </p:cBhvr>
                                      <p:tavLst>
                                        <p:tav tm="0">
                                          <p:val>
                                            <p:fltVal val="0"/>
                                          </p:val>
                                        </p:tav>
                                        <p:tav tm="100000">
                                          <p:val>
                                            <p:strVal val="#ppt_h"/>
                                          </p:val>
                                        </p:tav>
                                      </p:tavLst>
                                    </p:anim>
                                  </p:childTnLst>
                                </p:cTn>
                              </p:par>
                            </p:childTnLst>
                          </p:cTn>
                        </p:par>
                        <p:par>
                          <p:cTn id="88" fill="hold">
                            <p:stCondLst>
                              <p:cond delay="5500"/>
                            </p:stCondLst>
                            <p:childTnLst>
                              <p:par>
                                <p:cTn id="89" presetID="10" presetClass="exit" presetSubtype="0" fill="hold" grpId="1" nodeType="afterEffect">
                                  <p:stCondLst>
                                    <p:cond delay="0"/>
                                  </p:stCondLst>
                                  <p:childTnLst>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2000" fill="hold"/>
                                        <p:tgtEl>
                                          <p:spTgt spid="13"/>
                                        </p:tgtEl>
                                        <p:attrNameLst>
                                          <p:attrName>ppt_w</p:attrName>
                                        </p:attrNameLst>
                                      </p:cBhvr>
                                      <p:tavLst>
                                        <p:tav tm="0">
                                          <p:val>
                                            <p:fltVal val="0"/>
                                          </p:val>
                                        </p:tav>
                                        <p:tav tm="100000">
                                          <p:val>
                                            <p:strVal val="#ppt_w"/>
                                          </p:val>
                                        </p:tav>
                                      </p:tavLst>
                                    </p:anim>
                                    <p:anim calcmode="lin" valueType="num">
                                      <p:cBhvr>
                                        <p:cTn id="96"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1723" fill="hold"/>
                                        <p:tgtEl>
                                          <p:spTgt spid="14"/>
                                        </p:tgtEl>
                                      </p:cBhvr>
                                    </p:cmd>
                                  </p:childTnLst>
                                </p:cTn>
                              </p:par>
                            </p:childTnLst>
                          </p:cTn>
                        </p:par>
                      </p:childTnLst>
                    </p:cTn>
                  </p:par>
                </p:childTnLst>
              </p:cTn>
              <p:nextCondLst>
                <p:cond evt="onClick" delay="0">
                  <p:tgtEl>
                    <p:spTgt spid="14"/>
                  </p:tgtEl>
                </p:cond>
              </p:nextCondLst>
            </p:seq>
            <p:audio>
              <p:cMediaNode vol="30189" showWhenStopped="0">
                <p:cTn id="102" fill="hold" display="0">
                  <p:stCondLst>
                    <p:cond delay="indefinite"/>
                  </p:stCondLst>
                  <p:endCondLst>
                    <p:cond evt="onStopAudio" delay="0">
                      <p:tgtEl>
                        <p:sldTgt/>
                      </p:tgtEl>
                    </p:cond>
                  </p:endCondLst>
                </p:cTn>
                <p:tgtEl>
                  <p:spTgt spid="14"/>
                </p:tgtEl>
              </p:cMediaNode>
            </p:audio>
          </p:childTnLst>
        </p:cTn>
      </p:par>
    </p:tnLst>
    <p:bldLst>
      <p:bldP spid="4" grpId="0"/>
      <p:bldP spid="8" grpId="0"/>
      <p:bldP spid="8" grpId="1"/>
      <p:bldP spid="10" grpId="0"/>
      <p:bldP spid="10" grpId="1"/>
      <p:bldP spid="11" grpId="0"/>
      <p:bldP spid="11" grpId="1"/>
      <p:bldP spid="12" grpId="0"/>
      <p:bldP spid="12" grpId="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97110" y="1720563"/>
            <a:ext cx="7879080" cy="2400657"/>
          </a:xfrm>
          <a:prstGeom prst="rect">
            <a:avLst/>
          </a:prstGeom>
          <a:noFill/>
          <a:effectLst>
            <a:outerShdw blurRad="254000" dir="2700000" algn="tl" rotWithShape="0">
              <a:schemeClr val="bg1"/>
            </a:outerShdw>
          </a:effectLst>
        </p:spPr>
        <p:txBody>
          <a:bodyPr wrap="none" rtlCol="0">
            <a:spAutoFit/>
          </a:bodyPr>
          <a:lstStyle/>
          <a:p>
            <a:pPr algn="ctr"/>
            <a:r>
              <a:rPr lang="ja-JP" altLang="en-US" sz="15000" b="1" dirty="0" smtClean="0">
                <a:latin typeface="メイリオ"/>
                <a:ea typeface="メイリオ"/>
                <a:cs typeface="メイリオ"/>
              </a:rPr>
              <a:t>結果発表</a:t>
            </a:r>
            <a:endParaRPr kumimoji="1" lang="ja-JP" altLang="en-US" sz="15000" b="1" dirty="0">
              <a:latin typeface="メイリオ"/>
              <a:ea typeface="メイリオ"/>
              <a:cs typeface="メイリオ"/>
            </a:endParaRPr>
          </a:p>
        </p:txBody>
      </p:sp>
      <p:pic>
        <p:nvPicPr>
          <p:cNvPr id="15" name="図 14" descr="3_クイズ_構成_150904-3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7418" y="438428"/>
            <a:ext cx="5998464" cy="5998464"/>
          </a:xfrm>
          <a:prstGeom prst="rect">
            <a:avLst/>
          </a:prstGeom>
          <a:effectLst>
            <a:outerShdw blurRad="254000" dir="2700000" algn="tl" rotWithShape="0">
              <a:schemeClr val="bg1"/>
            </a:outerShdw>
          </a:effectLst>
        </p:spPr>
      </p:pic>
      <p:pic>
        <p:nvPicPr>
          <p:cNvPr id="3" name="SE_ドラムロール.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6993" y="5444079"/>
            <a:ext cx="812800" cy="812800"/>
          </a:xfrm>
          <a:prstGeom prst="rect">
            <a:avLst/>
          </a:prstGeom>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237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childTnLst>
                                </p:cTn>
                              </p:par>
                              <p:par>
                                <p:cTn id="9" presetID="10" presetClass="exit" presetSubtype="0" fill="hold" grpId="1" nodeType="withEffect">
                                  <p:stCondLst>
                                    <p:cond delay="200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par>
                                <p:cTn id="12" presetID="23" presetClass="entr" presetSubtype="16" fill="hold" nodeType="withEffect">
                                  <p:stCondLst>
                                    <p:cond delay="60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2500"/>
                                  </p:stCondLst>
                                  <p:childTnLst>
                                    <p:cmd type="call" cmd="playFrom(0.0)">
                                      <p:cBhvr>
                                        <p:cTn id="17" dur="80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045" fill="hold"/>
                                        <p:tgtEl>
                                          <p:spTgt spid="3"/>
                                        </p:tgtEl>
                                      </p:cBhvr>
                                    </p:cmd>
                                  </p:childTnLst>
                                </p:cTn>
                              </p:par>
                            </p:childTnLst>
                          </p:cTn>
                        </p:par>
                      </p:childTnLst>
                    </p:cTn>
                  </p:par>
                </p:childTnLst>
              </p:cTn>
              <p:nextCondLst>
                <p:cond evt="onClick" delay="0">
                  <p:tgtEl>
                    <p:spTgt spid="3"/>
                  </p:tgtEl>
                </p:cond>
              </p:nextCondLst>
            </p:seq>
            <p:audio>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図形グループ 4"/>
          <p:cNvGrpSpPr/>
          <p:nvPr/>
        </p:nvGrpSpPr>
        <p:grpSpPr>
          <a:xfrm>
            <a:off x="789743" y="333794"/>
            <a:ext cx="7559040" cy="6083808"/>
            <a:chOff x="789743" y="333794"/>
            <a:chExt cx="7559040" cy="6083808"/>
          </a:xfrm>
        </p:grpSpPr>
        <p:pic>
          <p:nvPicPr>
            <p:cNvPr id="9" name="図 8" descr="3_クイズ_構成_150904-4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743" y="333794"/>
              <a:ext cx="7559040" cy="6083808"/>
            </a:xfrm>
            <a:prstGeom prst="rect">
              <a:avLst/>
            </a:prstGeom>
            <a:effectLst>
              <a:outerShdw blurRad="254000" dir="2700000" algn="tl" rotWithShape="0">
                <a:schemeClr val="bg1"/>
              </a:outerShdw>
            </a:effectLst>
          </p:spPr>
        </p:pic>
        <p:sp>
          <p:nvSpPr>
            <p:cNvPr id="7" name="正方形/長方形 6"/>
            <p:cNvSpPr/>
            <p:nvPr/>
          </p:nvSpPr>
          <p:spPr>
            <a:xfrm>
              <a:off x="4069300" y="411399"/>
              <a:ext cx="1005403" cy="584776"/>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解説</a:t>
              </a:r>
              <a:endParaRPr lang="ja-JP" altLang="en-US" sz="3200" b="1" dirty="0">
                <a:solidFill>
                  <a:schemeClr val="bg1"/>
                </a:solidFill>
                <a:latin typeface="メイリオ"/>
                <a:ea typeface="メイリオ"/>
                <a:cs typeface="メイリオ"/>
              </a:endParaRPr>
            </a:p>
          </p:txBody>
        </p:sp>
        <p:sp>
          <p:nvSpPr>
            <p:cNvPr id="10" name="タイトル 9"/>
            <p:cNvSpPr txBox="1">
              <a:spLocks/>
            </p:cNvSpPr>
            <p:nvPr/>
          </p:nvSpPr>
          <p:spPr>
            <a:xfrm>
              <a:off x="2820818" y="1316069"/>
              <a:ext cx="2341752" cy="901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latin typeface="メイリオ"/>
                  <a:ea typeface="メイリオ"/>
                  <a:cs typeface="メイリオ"/>
                </a:rPr>
                <a:t>正解は</a:t>
              </a:r>
              <a:endParaRPr lang="ja-JP" altLang="en-US" b="1" dirty="0">
                <a:latin typeface="メイリオ"/>
                <a:ea typeface="メイリオ"/>
                <a:cs typeface="メイリオ"/>
              </a:endParaRPr>
            </a:p>
          </p:txBody>
        </p:sp>
        <p:sp>
          <p:nvSpPr>
            <p:cNvPr id="11" name="タイトル 9"/>
            <p:cNvSpPr txBox="1">
              <a:spLocks/>
            </p:cNvSpPr>
            <p:nvPr/>
          </p:nvSpPr>
          <p:spPr>
            <a:xfrm>
              <a:off x="1099127" y="2276523"/>
              <a:ext cx="7056581" cy="4031913"/>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メイリオ"/>
                  <a:ea typeface="メイリオ"/>
                  <a:cs typeface="メイリオ"/>
                </a:rPr>
                <a:t>「</a:t>
              </a:r>
              <a:r>
                <a:rPr lang="ja-JP" altLang="en-US" sz="2800" dirty="0">
                  <a:latin typeface="メイリオ"/>
                  <a:ea typeface="メイリオ"/>
                  <a:cs typeface="メイリオ"/>
                </a:rPr>
                <a:t>放火</a:t>
              </a:r>
              <a:r>
                <a:rPr lang="ja-JP" altLang="en-US" sz="2800" dirty="0" smtClean="0">
                  <a:latin typeface="メイリオ"/>
                  <a:ea typeface="メイリオ"/>
                  <a:cs typeface="メイリオ"/>
                </a:rPr>
                <a:t>」</a:t>
              </a:r>
              <a:r>
                <a:rPr lang="ja-JP" altLang="en-US" sz="2800" dirty="0">
                  <a:latin typeface="メイリオ"/>
                  <a:ea typeface="メイリオ"/>
                  <a:cs typeface="メイリオ"/>
                </a:rPr>
                <a:t>による火災は</a:t>
              </a:r>
              <a:r>
                <a:rPr lang="ja-JP" altLang="en-US" sz="2800" dirty="0" smtClean="0">
                  <a:latin typeface="メイリオ"/>
                  <a:ea typeface="メイリオ"/>
                  <a:cs typeface="メイリオ"/>
                </a:rPr>
                <a:t>、</a:t>
              </a:r>
              <a:endParaRPr lang="en-US" altLang="ja-JP" sz="2800" dirty="0" smtClean="0">
                <a:latin typeface="メイリオ"/>
                <a:ea typeface="メイリオ"/>
                <a:cs typeface="メイリオ"/>
              </a:endParaRPr>
            </a:p>
            <a:p>
              <a:pPr algn="l"/>
              <a:r>
                <a:rPr lang="ja-JP" altLang="en-US" sz="2800" dirty="0" smtClean="0">
                  <a:latin typeface="メイリオ"/>
                  <a:ea typeface="メイリオ"/>
                  <a:cs typeface="メイリオ"/>
                </a:rPr>
                <a:t>人気の少ない場所や夜間の</a:t>
              </a:r>
              <a:endParaRPr lang="en-US" altLang="ja-JP" sz="2800" dirty="0" smtClean="0">
                <a:latin typeface="メイリオ"/>
                <a:ea typeface="メイリオ"/>
                <a:cs typeface="メイリオ"/>
              </a:endParaRPr>
            </a:p>
            <a:p>
              <a:pPr algn="l"/>
              <a:r>
                <a:rPr lang="ja-JP" altLang="en-US" sz="2800" dirty="0" smtClean="0">
                  <a:latin typeface="メイリオ"/>
                  <a:ea typeface="メイリオ"/>
                  <a:cs typeface="メイリオ"/>
                </a:rPr>
                <a:t>時間帯に多く発生します。</a:t>
              </a:r>
              <a:endParaRPr lang="en-US" altLang="ja-JP" sz="2800" dirty="0">
                <a:latin typeface="メイリオ"/>
                <a:ea typeface="メイリオ"/>
                <a:cs typeface="メイリオ"/>
              </a:endParaRPr>
            </a:p>
            <a:p>
              <a:pPr algn="l"/>
              <a:endParaRPr lang="en-US" altLang="ja-JP" sz="3600" dirty="0">
                <a:latin typeface="メイリオ"/>
                <a:ea typeface="メイリオ"/>
                <a:cs typeface="メイリオ"/>
              </a:endParaRPr>
            </a:p>
            <a:p>
              <a:pPr algn="l"/>
              <a:endParaRPr lang="en-US" altLang="ja-JP" sz="2900" dirty="0" smtClean="0">
                <a:solidFill>
                  <a:srgbClr val="92D050"/>
                </a:solidFill>
                <a:latin typeface="メイリオ"/>
                <a:ea typeface="メイリオ"/>
                <a:cs typeface="メイリオ"/>
              </a:endParaRPr>
            </a:p>
            <a:p>
              <a:pPr algn="l"/>
              <a:endParaRPr lang="en-US" altLang="ja-JP" sz="2400" dirty="0" smtClean="0">
                <a:solidFill>
                  <a:srgbClr val="92D050"/>
                </a:solidFill>
                <a:latin typeface="メイリオ"/>
                <a:ea typeface="メイリオ"/>
                <a:cs typeface="メイリオ"/>
              </a:endParaRPr>
            </a:p>
            <a:p>
              <a:pPr algn="l"/>
              <a:r>
                <a:rPr lang="ja-JP" altLang="en-US" sz="27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a:t>
              </a:r>
              <a:r>
                <a:rPr lang="ja-JP" altLang="en-US" sz="2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放火</a:t>
              </a:r>
              <a:r>
                <a:rPr lang="ja-JP" altLang="en-US" sz="27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a:t>
              </a:r>
              <a:r>
                <a:rPr lang="ja-JP" altLang="en-US" sz="2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rPr>
                <a:t>火災を防ぐには！</a:t>
              </a:r>
              <a:endParaRPr lang="en-US" altLang="ja-JP" sz="2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a:ea typeface="メイリオ"/>
                <a:cs typeface="メイリオ"/>
              </a:endParaRPr>
            </a:p>
            <a:p>
              <a:pPr algn="l"/>
              <a:r>
                <a:rPr lang="ja-JP" altLang="en-US" sz="2400" dirty="0" smtClean="0">
                  <a:latin typeface="メイリオ"/>
                  <a:ea typeface="メイリオ"/>
                  <a:cs typeface="メイリオ"/>
                </a:rPr>
                <a:t>・家の周りに段ボール等の可燃物は置かない。</a:t>
              </a:r>
              <a:endParaRPr lang="en-US" altLang="ja-JP" sz="2400" dirty="0" smtClean="0">
                <a:latin typeface="メイリオ"/>
                <a:ea typeface="メイリオ"/>
                <a:cs typeface="メイリオ"/>
              </a:endParaRPr>
            </a:p>
            <a:p>
              <a:pPr algn="l"/>
              <a:r>
                <a:rPr lang="ja-JP" altLang="en-US" sz="2400" dirty="0" smtClean="0">
                  <a:latin typeface="メイリオ"/>
                  <a:ea typeface="メイリオ"/>
                  <a:cs typeface="メイリオ"/>
                </a:rPr>
                <a:t>・郵便ポストに新聞等をためない。</a:t>
              </a:r>
              <a:endParaRPr lang="en-US" altLang="ja-JP" sz="2400" dirty="0">
                <a:latin typeface="メイリオ"/>
                <a:ea typeface="メイリオ"/>
                <a:cs typeface="メイリオ"/>
              </a:endParaRPr>
            </a:p>
            <a:p>
              <a:pPr algn="l"/>
              <a:r>
                <a:rPr lang="ja-JP" altLang="en-US" sz="2400" dirty="0" smtClean="0">
                  <a:latin typeface="メイリオ"/>
                  <a:ea typeface="メイリオ"/>
                  <a:cs typeface="メイリオ"/>
                </a:rPr>
                <a:t>・ごみは指定日の朝に出す。</a:t>
              </a:r>
              <a:endParaRPr lang="en-US" altLang="ja-JP" sz="2400" dirty="0">
                <a:latin typeface="メイリオ"/>
                <a:ea typeface="メイリオ"/>
                <a:cs typeface="メイリオ"/>
              </a:endParaRPr>
            </a:p>
            <a:p>
              <a:pPr algn="l"/>
              <a:r>
                <a:rPr lang="ja-JP" altLang="en-US" sz="2400" dirty="0" smtClean="0">
                  <a:latin typeface="メイリオ"/>
                  <a:ea typeface="メイリオ"/>
                  <a:cs typeface="メイリオ"/>
                </a:rPr>
                <a:t>・</a:t>
              </a:r>
              <a:r>
                <a:rPr lang="ja-JP" altLang="en-US" sz="2400" dirty="0">
                  <a:latin typeface="メイリオ"/>
                  <a:ea typeface="メイリオ"/>
                  <a:cs typeface="メイリオ"/>
                </a:rPr>
                <a:t>屋外</a:t>
              </a:r>
              <a:r>
                <a:rPr lang="ja-JP" altLang="en-US" sz="2400" dirty="0" smtClean="0">
                  <a:latin typeface="メイリオ"/>
                  <a:ea typeface="メイリオ"/>
                  <a:cs typeface="メイリオ"/>
                </a:rPr>
                <a:t>の物置や車庫は施錠する。</a:t>
              </a:r>
              <a:endParaRPr lang="ja-JP" altLang="en-US" sz="2400" dirty="0">
                <a:latin typeface="メイリオ"/>
                <a:ea typeface="メイリオ"/>
                <a:cs typeface="メイリオ"/>
              </a:endParaRPr>
            </a:p>
          </p:txBody>
        </p:sp>
        <p:pic>
          <p:nvPicPr>
            <p:cNvPr id="4" name="図 3" descr="3_クイズ_構成_150904-4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3202" y="1403950"/>
              <a:ext cx="798576" cy="798576"/>
            </a:xfrm>
            <a:prstGeom prst="rect">
              <a:avLst/>
            </a:prstGeom>
          </p:spPr>
        </p:pic>
      </p:gr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5"/>
          <a:stretch>
            <a:fillRect/>
          </a:stretch>
        </p:blipFill>
        <p:spPr>
          <a:xfrm>
            <a:off x="5162570" y="2381961"/>
            <a:ext cx="2649964" cy="1987473"/>
          </a:xfrm>
          <a:prstGeom prst="rect">
            <a:avLst/>
          </a:prstGeom>
        </p:spPr>
      </p:pic>
    </p:spTree>
    <p:extLst>
      <p:ext uri="{BB962C8B-B14F-4D97-AF65-F5344CB8AC3E}">
        <p14:creationId xmlns:p14="http://schemas.microsoft.com/office/powerpoint/2010/main" val="114018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3_クイズ_構成_150904-3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9743" y="333794"/>
            <a:ext cx="7559040" cy="2878463"/>
          </a:xfrm>
          <a:prstGeom prst="rect">
            <a:avLst/>
          </a:prstGeom>
          <a:effectLst>
            <a:outerShdw blurRad="254000" dir="2700000" algn="tl" rotWithShape="0">
              <a:schemeClr val="bg1"/>
            </a:outerShdw>
          </a:effectLst>
        </p:spPr>
      </p:pic>
      <p:sp>
        <p:nvSpPr>
          <p:cNvPr id="4" name="正方形/長方形 3"/>
          <p:cNvSpPr/>
          <p:nvPr/>
        </p:nvSpPr>
        <p:spPr>
          <a:xfrm>
            <a:off x="3864114" y="396800"/>
            <a:ext cx="1415773" cy="584775"/>
          </a:xfrm>
          <a:prstGeom prst="rect">
            <a:avLst/>
          </a:prstGeom>
        </p:spPr>
        <p:txBody>
          <a:bodyPr wrap="none">
            <a:spAutoFit/>
          </a:bodyPr>
          <a:lstStyle/>
          <a:p>
            <a:pPr algn="ctr"/>
            <a:r>
              <a:rPr lang="ja-JP" altLang="en-US" sz="3200" b="1" dirty="0" smtClean="0">
                <a:solidFill>
                  <a:schemeClr val="bg1"/>
                </a:solidFill>
                <a:latin typeface="メイリオ"/>
                <a:ea typeface="メイリオ"/>
                <a:cs typeface="メイリオ"/>
              </a:rPr>
              <a:t>第３問</a:t>
            </a:r>
            <a:endParaRPr lang="ja-JP" altLang="en-US" sz="3200" b="1" dirty="0">
              <a:solidFill>
                <a:schemeClr val="bg1"/>
              </a:solidFill>
              <a:latin typeface="メイリオ"/>
              <a:ea typeface="メイリオ"/>
              <a:cs typeface="メイリオ"/>
            </a:endParaRPr>
          </a:p>
        </p:txBody>
      </p:sp>
      <p:sp>
        <p:nvSpPr>
          <p:cNvPr id="5" name="テキスト ボックス 4"/>
          <p:cNvSpPr txBox="1"/>
          <p:nvPr/>
        </p:nvSpPr>
        <p:spPr>
          <a:xfrm>
            <a:off x="886203" y="1423181"/>
            <a:ext cx="7366119" cy="1323439"/>
          </a:xfrm>
          <a:prstGeom prst="rect">
            <a:avLst/>
          </a:prstGeom>
          <a:noFill/>
        </p:spPr>
        <p:txBody>
          <a:bodyPr wrap="none" rtlCol="0">
            <a:spAutoFit/>
          </a:bodyPr>
          <a:lstStyle/>
          <a:p>
            <a:pPr algn="ctr"/>
            <a:r>
              <a:rPr kumimoji="1" lang="ja-JP" altLang="en-US" sz="4000" b="1" dirty="0" smtClean="0">
                <a:latin typeface="メイリオ"/>
                <a:ea typeface="メイリオ"/>
                <a:cs typeface="メイリオ"/>
              </a:rPr>
              <a:t>たばこの火種では、ガラス製の</a:t>
            </a:r>
            <a:endParaRPr kumimoji="1" lang="en-US" altLang="ja-JP" sz="4000" b="1" dirty="0" smtClean="0">
              <a:latin typeface="メイリオ"/>
              <a:ea typeface="メイリオ"/>
              <a:cs typeface="メイリオ"/>
            </a:endParaRPr>
          </a:p>
          <a:p>
            <a:pPr algn="ctr"/>
            <a:r>
              <a:rPr kumimoji="1" lang="ja-JP" altLang="en-US" sz="4000" b="1" dirty="0" smtClean="0">
                <a:latin typeface="メイリオ"/>
                <a:ea typeface="メイリオ"/>
                <a:cs typeface="メイリオ"/>
              </a:rPr>
              <a:t>灰皿は割れない。</a:t>
            </a:r>
            <a:endParaRPr kumimoji="1" lang="en-US" altLang="ja-JP" sz="4000" b="1" dirty="0" smtClean="0">
              <a:latin typeface="メイリオ"/>
              <a:ea typeface="メイリオ"/>
              <a:cs typeface="メイリオ"/>
            </a:endParaRPr>
          </a:p>
        </p:txBody>
      </p:sp>
      <p:pic>
        <p:nvPicPr>
          <p:cNvPr id="6" name="図 5" descr="3_クイズ_構成_150904-36.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7683" y="3876407"/>
            <a:ext cx="1999488" cy="1999488"/>
          </a:xfrm>
          <a:prstGeom prst="rect">
            <a:avLst/>
          </a:prstGeom>
          <a:effectLst>
            <a:outerShdw blurRad="254000" dir="2700000" algn="tl" rotWithShape="0">
              <a:schemeClr val="bg1"/>
            </a:outerShdw>
          </a:effectLst>
        </p:spPr>
      </p:pic>
      <p:pic>
        <p:nvPicPr>
          <p:cNvPr id="7" name="図 6" descr="3_クイズ_構成_150904-3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99163" y="3864215"/>
            <a:ext cx="2011680" cy="2011680"/>
          </a:xfrm>
          <a:prstGeom prst="rect">
            <a:avLst/>
          </a:prstGeom>
          <a:effectLst>
            <a:outerShdw blurRad="254000" dir="2700000" algn="tl" rotWithShape="0">
              <a:schemeClr val="bg1"/>
            </a:outerShdw>
          </a:effectLst>
        </p:spPr>
      </p:pic>
      <p:sp>
        <p:nvSpPr>
          <p:cNvPr id="8" name="テキスト ボックス 7"/>
          <p:cNvSpPr txBox="1"/>
          <p:nvPr/>
        </p:nvSpPr>
        <p:spPr>
          <a:xfrm>
            <a:off x="3980899" y="4190071"/>
            <a:ext cx="1218002" cy="1200329"/>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7200" b="1" dirty="0" smtClean="0">
                <a:solidFill>
                  <a:srgbClr val="FF0000"/>
                </a:solidFill>
                <a:latin typeface="メイリオ"/>
                <a:ea typeface="メイリオ"/>
                <a:cs typeface="メイリオ"/>
              </a:rPr>
              <a:t>or</a:t>
            </a:r>
            <a:endParaRPr kumimoji="1" lang="ja-JP" altLang="en-US" sz="7200" b="1" dirty="0">
              <a:solidFill>
                <a:srgbClr val="FF0000"/>
              </a:solidFill>
              <a:latin typeface="メイリオ"/>
              <a:ea typeface="メイリオ"/>
              <a:cs typeface="メイリオ"/>
            </a:endParaRPr>
          </a:p>
        </p:txBody>
      </p:sp>
      <p:sp>
        <p:nvSpPr>
          <p:cNvPr id="10" name="テキスト ボックス 9"/>
          <p:cNvSpPr txBox="1"/>
          <p:nvPr/>
        </p:nvSpPr>
        <p:spPr>
          <a:xfrm>
            <a:off x="3818953" y="3714048"/>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3</a:t>
            </a:r>
            <a:endParaRPr kumimoji="1" lang="ja-JP" altLang="en-US" sz="15000" b="1" dirty="0">
              <a:latin typeface="メイリオ"/>
              <a:ea typeface="メイリオ"/>
              <a:cs typeface="メイリオ"/>
            </a:endParaRPr>
          </a:p>
        </p:txBody>
      </p:sp>
      <p:sp>
        <p:nvSpPr>
          <p:cNvPr id="11" name="テキスト ボックス 10"/>
          <p:cNvSpPr txBox="1"/>
          <p:nvPr/>
        </p:nvSpPr>
        <p:spPr>
          <a:xfrm>
            <a:off x="3827817" y="3722420"/>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2</a:t>
            </a:r>
            <a:endParaRPr kumimoji="1" lang="ja-JP" altLang="en-US" sz="15000" b="1" dirty="0">
              <a:latin typeface="メイリオ"/>
              <a:ea typeface="メイリオ"/>
              <a:cs typeface="メイリオ"/>
            </a:endParaRPr>
          </a:p>
        </p:txBody>
      </p:sp>
      <p:sp>
        <p:nvSpPr>
          <p:cNvPr id="12" name="テキスト ボックス 11"/>
          <p:cNvSpPr txBox="1"/>
          <p:nvPr/>
        </p:nvSpPr>
        <p:spPr>
          <a:xfrm>
            <a:off x="3896775" y="3722984"/>
            <a:ext cx="1486480" cy="2400657"/>
          </a:xfrm>
          <a:prstGeom prst="rect">
            <a:avLst/>
          </a:prstGeom>
          <a:noFill/>
          <a:effectLst>
            <a:outerShdw blurRad="254000" dir="2700000" algn="tl" rotWithShape="0">
              <a:schemeClr val="bg1"/>
            </a:outerShdw>
          </a:effectLst>
        </p:spPr>
        <p:txBody>
          <a:bodyPr wrap="none" rtlCol="0">
            <a:spAutoFit/>
          </a:bodyPr>
          <a:lstStyle/>
          <a:p>
            <a:pPr algn="ctr"/>
            <a:r>
              <a:rPr kumimoji="1" lang="en-US" altLang="ja-JP" sz="15000" b="1" dirty="0" smtClean="0">
                <a:latin typeface="メイリオ"/>
                <a:ea typeface="メイリオ"/>
                <a:cs typeface="メイリオ"/>
              </a:rPr>
              <a:t>1</a:t>
            </a:r>
            <a:endParaRPr kumimoji="1" lang="ja-JP" altLang="en-US" sz="15000" b="1" dirty="0">
              <a:latin typeface="メイリオ"/>
              <a:ea typeface="メイリオ"/>
              <a:cs typeface="メイリオ"/>
            </a:endParaRPr>
          </a:p>
        </p:txBody>
      </p:sp>
      <p:sp>
        <p:nvSpPr>
          <p:cNvPr id="13" name="テキスト ボックス 12"/>
          <p:cNvSpPr txBox="1"/>
          <p:nvPr/>
        </p:nvSpPr>
        <p:spPr>
          <a:xfrm>
            <a:off x="2624078" y="3836007"/>
            <a:ext cx="4031873" cy="2400657"/>
          </a:xfrm>
          <a:prstGeom prst="rect">
            <a:avLst/>
          </a:prstGeom>
          <a:noFill/>
          <a:effectLst>
            <a:outerShdw blurRad="254000" dir="2700000" algn="tl" rotWithShape="0">
              <a:schemeClr val="bg1"/>
            </a:outerShdw>
          </a:effectLst>
        </p:spPr>
        <p:txBody>
          <a:bodyPr wrap="none" rtlCol="0">
            <a:spAutoFit/>
          </a:bodyPr>
          <a:lstStyle/>
          <a:p>
            <a:pPr algn="ctr"/>
            <a:r>
              <a:rPr kumimoji="1" lang="ja-JP" altLang="en-US" sz="15000" b="1" dirty="0" smtClean="0">
                <a:solidFill>
                  <a:srgbClr val="FF0000"/>
                </a:solidFill>
                <a:latin typeface="メイリオ"/>
                <a:ea typeface="メイリオ"/>
                <a:cs typeface="メイリオ"/>
              </a:rPr>
              <a:t>終了</a:t>
            </a:r>
            <a:endParaRPr kumimoji="1" lang="ja-JP" altLang="en-US" sz="15000" b="1" dirty="0">
              <a:solidFill>
                <a:srgbClr val="FF0000"/>
              </a:solidFill>
              <a:latin typeface="メイリオ"/>
              <a:ea typeface="メイリオ"/>
              <a:cs typeface="メイリオ"/>
            </a:endParaRPr>
          </a:p>
        </p:txBody>
      </p:sp>
      <p:pic>
        <p:nvPicPr>
          <p:cNvPr id="14" name="SE_出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933" y="5599505"/>
            <a:ext cx="812800" cy="812800"/>
          </a:xfrm>
          <a:prstGeom prst="rect">
            <a:avLst/>
          </a:prstGeom>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7903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1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1" presetClass="mediacall" presetSubtype="0" fill="hold" nodeType="withEffect">
                                  <p:stCondLst>
                                    <p:cond delay="1500"/>
                                  </p:stCondLst>
                                  <p:childTnLst>
                                    <p:cmd type="call" cmd="playFrom(0.0)">
                                      <p:cBhvr>
                                        <p:cTn id="17" dur="1724" fill="hold"/>
                                        <p:tgtEl>
                                          <p:spTgt spid="14"/>
                                        </p:tgtEl>
                                      </p:cBhvr>
                                    </p:cmd>
                                  </p:childTnLst>
                                </p:cTn>
                              </p:par>
                            </p:childTnLst>
                          </p:cTn>
                        </p:par>
                        <p:par>
                          <p:cTn id="18" fill="hold">
                            <p:stCondLst>
                              <p:cond delay="4224"/>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0" end="0"/>
                                            </p:txEl>
                                          </p:spTgt>
                                        </p:tgtEl>
                                      </p:cBhvr>
                                    </p:animEffect>
                                  </p:childTnLst>
                                </p:cTn>
                              </p:par>
                            </p:childTnLst>
                          </p:cTn>
                        </p:par>
                        <p:par>
                          <p:cTn id="26" fill="hold">
                            <p:stCondLst>
                              <p:cond delay="5374"/>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xEl>
                                              <p:pRg st="1" end="1"/>
                                            </p:txEl>
                                          </p:spTgt>
                                        </p:tgtEl>
                                      </p:cBhvr>
                                    </p:animEffect>
                                  </p:childTnLst>
                                </p:cTn>
                              </p:par>
                            </p:childTnLst>
                          </p:cTn>
                        </p:par>
                        <p:par>
                          <p:cTn id="34" fill="hold">
                            <p:stCondLst>
                              <p:cond delay="6224"/>
                            </p:stCondLst>
                            <p:childTnLst>
                              <p:par>
                                <p:cTn id="35" presetID="49" presetClass="entr" presetSubtype="0" decel="100000" fill="hold" nodeType="afterEffect">
                                  <p:stCondLst>
                                    <p:cond delay="100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360"/>
                                          </p:val>
                                        </p:tav>
                                        <p:tav tm="100000">
                                          <p:val>
                                            <p:fltVal val="0"/>
                                          </p:val>
                                        </p:tav>
                                      </p:tavLst>
                                    </p:anim>
                                    <p:animEffect transition="in" filter="fade">
                                      <p:cBhvr>
                                        <p:cTn id="40" dur="500"/>
                                        <p:tgtEl>
                                          <p:spTgt spid="6"/>
                                        </p:tgtEl>
                                      </p:cBhvr>
                                    </p:animEffect>
                                  </p:childTnLst>
                                </p:cTn>
                              </p:par>
                            </p:childTnLst>
                          </p:cTn>
                        </p:par>
                        <p:par>
                          <p:cTn id="41" fill="hold">
                            <p:stCondLst>
                              <p:cond delay="7724"/>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8224"/>
                            </p:stCondLst>
                            <p:childTnLst>
                              <p:par>
                                <p:cTn id="46" presetID="49" presetClass="entr" presetSubtype="0" decel="10000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 calcmode="lin" valueType="num">
                                      <p:cBhvr>
                                        <p:cTn id="50" dur="500" fill="hold"/>
                                        <p:tgtEl>
                                          <p:spTgt spid="7"/>
                                        </p:tgtEl>
                                        <p:attrNameLst>
                                          <p:attrName>style.rotation</p:attrName>
                                        </p:attrNameLst>
                                      </p:cBhvr>
                                      <p:tavLst>
                                        <p:tav tm="0">
                                          <p:val>
                                            <p:fltVal val="360"/>
                                          </p:val>
                                        </p:tav>
                                        <p:tav tm="100000">
                                          <p:val>
                                            <p:fltVal val="0"/>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par>
                          <p:cTn id="57" fill="hold">
                            <p:stCondLst>
                              <p:cond delay="500"/>
                            </p:stCondLst>
                            <p:childTnLst>
                              <p:par>
                                <p:cTn id="58" presetID="23" presetClass="entr" presetSubtype="16"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childTnLst>
                                </p:cTn>
                              </p:par>
                            </p:childTnLst>
                          </p:cTn>
                        </p:par>
                        <p:par>
                          <p:cTn id="62" fill="hold">
                            <p:stCondLst>
                              <p:cond delay="1500"/>
                            </p:stCondLst>
                            <p:childTnLst>
                              <p:par>
                                <p:cTn id="63" presetID="10" presetClass="exit" presetSubtype="0" fill="hold" grpId="1" nodeType="afterEffect">
                                  <p:stCondLst>
                                    <p:cond delay="0"/>
                                  </p:stCondLst>
                                  <p:childTnLst>
                                    <p:animEffect transition="out" filter="fade">
                                      <p:cBhvr>
                                        <p:cTn id="64" dur="1000"/>
                                        <p:tgtEl>
                                          <p:spTgt spid="10"/>
                                        </p:tgtEl>
                                      </p:cBhvr>
                                    </p:animEffect>
                                    <p:set>
                                      <p:cBhvr>
                                        <p:cTn id="65" dur="1" fill="hold">
                                          <p:stCondLst>
                                            <p:cond delay="999"/>
                                          </p:stCondLst>
                                        </p:cTn>
                                        <p:tgtEl>
                                          <p:spTgt spid="10"/>
                                        </p:tgtEl>
                                        <p:attrNameLst>
                                          <p:attrName>style.visibility</p:attrName>
                                        </p:attrNameLst>
                                      </p:cBhvr>
                                      <p:to>
                                        <p:strVal val="hidden"/>
                                      </p:to>
                                    </p:set>
                                  </p:childTnLst>
                                </p:cTn>
                              </p:par>
                            </p:childTnLst>
                          </p:cTn>
                        </p:par>
                        <p:par>
                          <p:cTn id="66" fill="hold">
                            <p:stCondLst>
                              <p:cond delay="2500"/>
                            </p:stCondLst>
                            <p:childTnLst>
                              <p:par>
                                <p:cTn id="67" presetID="23" presetClass="entr" presetSubtype="16"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000" fill="hold"/>
                                        <p:tgtEl>
                                          <p:spTgt spid="11"/>
                                        </p:tgtEl>
                                        <p:attrNameLst>
                                          <p:attrName>ppt_w</p:attrName>
                                        </p:attrNameLst>
                                      </p:cBhvr>
                                      <p:tavLst>
                                        <p:tav tm="0">
                                          <p:val>
                                            <p:fltVal val="0"/>
                                          </p:val>
                                        </p:tav>
                                        <p:tav tm="100000">
                                          <p:val>
                                            <p:strVal val="#ppt_w"/>
                                          </p:val>
                                        </p:tav>
                                      </p:tavLst>
                                    </p:anim>
                                    <p:anim calcmode="lin" valueType="num">
                                      <p:cBhvr>
                                        <p:cTn id="70" dur="1000" fill="hold"/>
                                        <p:tgtEl>
                                          <p:spTgt spid="11"/>
                                        </p:tgtEl>
                                        <p:attrNameLst>
                                          <p:attrName>ppt_h</p:attrName>
                                        </p:attrNameLst>
                                      </p:cBhvr>
                                      <p:tavLst>
                                        <p:tav tm="0">
                                          <p:val>
                                            <p:fltVal val="0"/>
                                          </p:val>
                                        </p:tav>
                                        <p:tav tm="100000">
                                          <p:val>
                                            <p:strVal val="#ppt_h"/>
                                          </p:val>
                                        </p:tav>
                                      </p:tavLst>
                                    </p:anim>
                                  </p:childTnLst>
                                </p:cTn>
                              </p:par>
                            </p:childTnLst>
                          </p:cTn>
                        </p:par>
                        <p:par>
                          <p:cTn id="71" fill="hold">
                            <p:stCondLst>
                              <p:cond delay="3500"/>
                            </p:stCondLst>
                            <p:childTnLst>
                              <p:par>
                                <p:cTn id="72" presetID="10" presetClass="exit" presetSubtype="0" fill="hold" grpId="1" nodeType="afterEffect">
                                  <p:stCondLst>
                                    <p:cond delay="0"/>
                                  </p:stCondLst>
                                  <p:childTnLst>
                                    <p:animEffect transition="out" filter="fade">
                                      <p:cBhvr>
                                        <p:cTn id="73" dur="1000"/>
                                        <p:tgtEl>
                                          <p:spTgt spid="11"/>
                                        </p:tgtEl>
                                      </p:cBhvr>
                                    </p:animEffect>
                                    <p:set>
                                      <p:cBhvr>
                                        <p:cTn id="74" dur="1" fill="hold">
                                          <p:stCondLst>
                                            <p:cond delay="999"/>
                                          </p:stCondLst>
                                        </p:cTn>
                                        <p:tgtEl>
                                          <p:spTgt spid="11"/>
                                        </p:tgtEl>
                                        <p:attrNameLst>
                                          <p:attrName>style.visibility</p:attrName>
                                        </p:attrNameLst>
                                      </p:cBhvr>
                                      <p:to>
                                        <p:strVal val="hidden"/>
                                      </p:to>
                                    </p:set>
                                  </p:childTnLst>
                                </p:cTn>
                              </p:par>
                            </p:childTnLst>
                          </p:cTn>
                        </p:par>
                        <p:par>
                          <p:cTn id="75" fill="hold">
                            <p:stCondLst>
                              <p:cond delay="4500"/>
                            </p:stCondLst>
                            <p:childTnLst>
                              <p:par>
                                <p:cTn id="76" presetID="23" presetClass="entr" presetSubtype="16"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1000" fill="hold"/>
                                        <p:tgtEl>
                                          <p:spTgt spid="12"/>
                                        </p:tgtEl>
                                        <p:attrNameLst>
                                          <p:attrName>ppt_w</p:attrName>
                                        </p:attrNameLst>
                                      </p:cBhvr>
                                      <p:tavLst>
                                        <p:tav tm="0">
                                          <p:val>
                                            <p:fltVal val="0"/>
                                          </p:val>
                                        </p:tav>
                                        <p:tav tm="100000">
                                          <p:val>
                                            <p:strVal val="#ppt_w"/>
                                          </p:val>
                                        </p:tav>
                                      </p:tavLst>
                                    </p:anim>
                                    <p:anim calcmode="lin" valueType="num">
                                      <p:cBhvr>
                                        <p:cTn id="79" dur="1000" fill="hold"/>
                                        <p:tgtEl>
                                          <p:spTgt spid="12"/>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10" presetClass="exit" presetSubtype="0" fill="hold" grpId="1" nodeType="afterEffect">
                                  <p:stCondLst>
                                    <p:cond delay="0"/>
                                  </p:stCondLst>
                                  <p:childTnLst>
                                    <p:animEffect transition="out" filter="fade">
                                      <p:cBhvr>
                                        <p:cTn id="82" dur="1000"/>
                                        <p:tgtEl>
                                          <p:spTgt spid="12"/>
                                        </p:tgtEl>
                                      </p:cBhvr>
                                    </p:animEffect>
                                    <p:set>
                                      <p:cBhvr>
                                        <p:cTn id="83" dur="1" fill="hold">
                                          <p:stCondLst>
                                            <p:cond delay="999"/>
                                          </p:stCondLst>
                                        </p:cTn>
                                        <p:tgtEl>
                                          <p:spTgt spid="12"/>
                                        </p:tgtEl>
                                        <p:attrNameLst>
                                          <p:attrName>style.visibility</p:attrName>
                                        </p:attrNameLst>
                                      </p:cBhvr>
                                      <p:to>
                                        <p:strVal val="hidden"/>
                                      </p:to>
                                    </p:set>
                                  </p:childTnLst>
                                </p:cTn>
                              </p:par>
                            </p:childTnLst>
                          </p:cTn>
                        </p:par>
                        <p:par>
                          <p:cTn id="84" fill="hold">
                            <p:stCondLst>
                              <p:cond delay="6500"/>
                            </p:stCondLst>
                            <p:childTnLst>
                              <p:par>
                                <p:cTn id="85" presetID="23" presetClass="entr" presetSubtype="16"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2000" fill="hold"/>
                                        <p:tgtEl>
                                          <p:spTgt spid="13"/>
                                        </p:tgtEl>
                                        <p:attrNameLst>
                                          <p:attrName>ppt_w</p:attrName>
                                        </p:attrNameLst>
                                      </p:cBhvr>
                                      <p:tavLst>
                                        <p:tav tm="0">
                                          <p:val>
                                            <p:fltVal val="0"/>
                                          </p:val>
                                        </p:tav>
                                        <p:tav tm="100000">
                                          <p:val>
                                            <p:strVal val="#ppt_w"/>
                                          </p:val>
                                        </p:tav>
                                      </p:tavLst>
                                    </p:anim>
                                    <p:anim calcmode="lin" valueType="num">
                                      <p:cBhvr>
                                        <p:cTn id="88"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14"/>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1724" fill="hold"/>
                                        <p:tgtEl>
                                          <p:spTgt spid="14"/>
                                        </p:tgtEl>
                                      </p:cBhvr>
                                    </p:cmd>
                                  </p:childTnLst>
                                </p:cTn>
                              </p:par>
                            </p:childTnLst>
                          </p:cTn>
                        </p:par>
                      </p:childTnLst>
                    </p:cTn>
                  </p:par>
                </p:childTnLst>
              </p:cTn>
              <p:nextCondLst>
                <p:cond evt="onClick" delay="0">
                  <p:tgtEl>
                    <p:spTgt spid="14"/>
                  </p:tgtEl>
                </p:cond>
              </p:nextCondLst>
            </p:seq>
            <p:audio>
              <p:cMediaNode vol="33962" showWhenStopped="0">
                <p:cTn id="94" fill="hold" display="0">
                  <p:stCondLst>
                    <p:cond delay="indefinite"/>
                  </p:stCondLst>
                  <p:endCondLst>
                    <p:cond evt="onStopAudio" delay="0">
                      <p:tgtEl>
                        <p:sldTgt/>
                      </p:tgtEl>
                    </p:cond>
                  </p:endCondLst>
                </p:cTn>
                <p:tgtEl>
                  <p:spTgt spid="14"/>
                </p:tgtEl>
              </p:cMediaNode>
            </p:audio>
          </p:childTnLst>
        </p:cTn>
      </p:par>
    </p:tnLst>
    <p:bldLst>
      <p:bldP spid="4" grpId="0"/>
      <p:bldP spid="8" grpId="0"/>
      <p:bldP spid="8" grpId="1"/>
      <p:bldP spid="10" grpId="0"/>
      <p:bldP spid="10" grpId="1"/>
      <p:bldP spid="11" grpId="0"/>
      <p:bldP spid="11" grpId="1"/>
      <p:bldP spid="12" grpId="0"/>
      <p:bldP spid="12" grpId="1"/>
      <p:bldP spid="13" grpId="0"/>
    </p:bld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2598</TotalTime>
  <Words>1075</Words>
  <Application>Microsoft Office PowerPoint</Application>
  <PresentationFormat>画面に合わせる (4:3)</PresentationFormat>
  <Paragraphs>208</Paragraphs>
  <Slides>33</Slides>
  <Notes>0</Notes>
  <HiddenSlides>0</HiddenSlides>
  <MMClips>20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33</vt:i4>
      </vt:variant>
    </vt:vector>
  </HeadingPairs>
  <TitlesOfParts>
    <vt:vector size="41" baseType="lpstr">
      <vt:lpstr>ＭＳ Ｐゴシック</vt:lpstr>
      <vt:lpstr>メイリオ</vt:lpstr>
      <vt:lpstr>游ゴシック</vt:lpstr>
      <vt:lpstr>Arial</vt:lpstr>
      <vt:lpstr>Calibri</vt:lpstr>
      <vt:lpstr>Century Gothic</vt:lpstr>
      <vt:lpstr>Wingdings 3</vt:lpstr>
      <vt:lpstr>ウィスプ</vt:lpstr>
      <vt:lpstr>PowerPoint プレゼンテーション</vt:lpstr>
      <vt:lpstr>　住宅火災が発生する原因の多くは、普段の何気ない行動から発生しています。  　この「住宅防火クイズ」を通して火災予防について、考えるきっかけとしていただければと思います。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otsubo</dc:creator>
  <cp:lastModifiedBy>倉橋　雄太</cp:lastModifiedBy>
  <cp:revision>96</cp:revision>
  <cp:lastPrinted>2023-01-11T01:41:32Z</cp:lastPrinted>
  <dcterms:created xsi:type="dcterms:W3CDTF">2015-08-23T08:42:48Z</dcterms:created>
  <dcterms:modified xsi:type="dcterms:W3CDTF">2023-03-10T05:29:24Z</dcterms:modified>
</cp:coreProperties>
</file>