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8"/>
  </p:notesMasterIdLst>
  <p:sldIdLst>
    <p:sldId id="256" r:id="rId2"/>
    <p:sldId id="273" r:id="rId3"/>
    <p:sldId id="274" r:id="rId4"/>
    <p:sldId id="277" r:id="rId5"/>
    <p:sldId id="289" r:id="rId6"/>
    <p:sldId id="290" r:id="rId7"/>
    <p:sldId id="292" r:id="rId8"/>
    <p:sldId id="294" r:id="rId9"/>
    <p:sldId id="295" r:id="rId10"/>
    <p:sldId id="296" r:id="rId11"/>
    <p:sldId id="297" r:id="rId12"/>
    <p:sldId id="298" r:id="rId13"/>
    <p:sldId id="300" r:id="rId14"/>
    <p:sldId id="310" r:id="rId15"/>
    <p:sldId id="311" r:id="rId16"/>
    <p:sldId id="315" r:id="rId1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84" autoAdjust="0"/>
  </p:normalViewPr>
  <p:slideViewPr>
    <p:cSldViewPr>
      <p:cViewPr varScale="1">
        <p:scale>
          <a:sx n="76" d="100"/>
          <a:sy n="76" d="100"/>
        </p:scale>
        <p:origin x="164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1C37B49-DB1B-4D2F-B281-EA4450FEC0A4}" type="datetimeFigureOut">
              <a:rPr kumimoji="1" lang="ja-JP" altLang="en-US" smtClean="0"/>
              <a:t>2023/2/7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383416F-1822-4F2F-9DC5-BE426B534BBF}" type="slidenum">
              <a:rPr kumimoji="1" lang="ja-JP" altLang="en-US" smtClean="0"/>
              <a:t>‹#›</a:t>
            </a:fld>
            <a:endParaRPr kumimoji="1" lang="ja-JP" altLang="en-US"/>
          </a:p>
        </p:txBody>
      </p:sp>
    </p:spTree>
    <p:extLst>
      <p:ext uri="{BB962C8B-B14F-4D97-AF65-F5344CB8AC3E}">
        <p14:creationId xmlns:p14="http://schemas.microsoft.com/office/powerpoint/2010/main" val="15095128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急変した傷病者を救命し、社会復帰させるために必要となる一連の行いを救命の連鎖といいます。救命の連鎖を一緒に見ていきましょう。一つめは、「心停止の予防」です。２つめは、「早期認識と通報」、３つめは、「一次救命処置」、４つめは「二次救命処置と心拍再開後の集中治療」です。この４つの輪が途切れることなく、速く、スムーズにつながることによって、救命の効果が高まります。それでは、ひとつ、ひとつの輪の説明をしていきましょう。</a:t>
            </a:r>
            <a:endParaRPr lang="en-US" altLang="ja-JP"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a:t>
            </a:fld>
            <a:endParaRPr lang="en-US" altLang="ja-JP"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これからＡＥＤについて解説しますが、今の時点で皆さんがＡＥＤについてどのような認識を持っているのか確認してみたいと思います。では、問題を出しますが、ＡＥＤって、どんな目的の器械なのでしょうか？</a:t>
            </a:r>
            <a:endParaRPr lang="en-US" altLang="ja-JP" dirty="0" smtClean="0"/>
          </a:p>
          <a:p>
            <a:r>
              <a:rPr lang="en-US" altLang="ja-JP" dirty="0" smtClean="0"/>
              <a:t>【</a:t>
            </a:r>
            <a:r>
              <a:rPr lang="ja-JP" altLang="en-US" dirty="0" smtClean="0"/>
              <a:t>参考</a:t>
            </a:r>
            <a:r>
              <a:rPr lang="en-US" altLang="ja-JP" dirty="0" smtClean="0"/>
              <a:t>】</a:t>
            </a:r>
            <a:r>
              <a:rPr lang="ja-JP" altLang="en-US" dirty="0" smtClean="0"/>
              <a:t>ここ</a:t>
            </a:r>
            <a:r>
              <a:rPr lang="ja-JP" altLang="en-US" dirty="0" smtClean="0"/>
              <a:t>でそれぞれの番号で受講生に手を挙げて貰っても良いでしょう。</a:t>
            </a:r>
            <a:endParaRPr lang="en-US" altLang="ja-JP" dirty="0" smtClean="0"/>
          </a:p>
          <a:p>
            <a:r>
              <a:rPr lang="ja-JP" altLang="en-US" dirty="0" smtClean="0"/>
              <a:t>①意識を戻す、②呼吸を復活させる、③停止している心臓を動かす、④心臓をけいれん状態を取り除く</a:t>
            </a:r>
            <a:endParaRPr lang="en-US" altLang="ja-JP" dirty="0" smtClean="0"/>
          </a:p>
          <a:p>
            <a:r>
              <a:rPr lang="ja-JP" altLang="en-US" dirty="0" smtClean="0"/>
              <a:t>さて、何番が正解でしょうか？</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a:t>
            </a:r>
            <a:r>
              <a:rPr lang="ja-JP" altLang="en-US" dirty="0" smtClean="0"/>
              <a:t>クリック</a:t>
            </a:r>
            <a:r>
              <a:rPr lang="en-US" altLang="ja-JP" dirty="0" smtClean="0"/>
              <a:t>】</a:t>
            </a:r>
            <a:r>
              <a:rPr lang="ja-JP" altLang="en-US" dirty="0" smtClean="0"/>
              <a:t>正解は、④番です。心臓のけいれんを取り除く器械なのです。決して心臓を動かく器械ではないということを今日は正しく覚えてください。</a:t>
            </a:r>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11</a:t>
            </a:fld>
            <a:endParaRPr lang="en-US" altLang="ja-JP"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ＡＥＤは、オートメイテッド、エクスターナル、ディフィブリレーターの略で、頭文字を取って、ＡＥＤと言っています。日本語では</a:t>
            </a:r>
            <a:r>
              <a:rPr lang="ja-JP" altLang="en-US" dirty="0" smtClean="0"/>
              <a:t>、自動体外式除細動器</a:t>
            </a:r>
            <a:r>
              <a:rPr lang="ja-JP" altLang="en-US" dirty="0" smtClean="0"/>
              <a:t>と言います。</a:t>
            </a:r>
            <a:endParaRPr lang="en-US" altLang="ja-JP"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12</a:t>
            </a:fld>
            <a:endParaRPr lang="en-US" altLang="ja-JP"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dirty="0" smtClean="0"/>
              <a:t>突然の心停止は、</a:t>
            </a:r>
            <a:r>
              <a:rPr lang="ja-JP" altLang="en-US" sz="1200" dirty="0" smtClean="0"/>
              <a:t>心臓の筋肉がケイレンを起こして細かく震える「</a:t>
            </a:r>
            <a:r>
              <a:rPr lang="ja-JP" altLang="en-US" sz="1200" dirty="0" smtClean="0">
                <a:solidFill>
                  <a:srgbClr val="FF0000"/>
                </a:solidFill>
              </a:rPr>
              <a:t>心室細動</a:t>
            </a:r>
            <a:r>
              <a:rPr lang="ja-JP" altLang="en-US" sz="1200" dirty="0" smtClean="0"/>
              <a:t>」によって生じることが多いのです。</a:t>
            </a:r>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13</a:t>
            </a:fld>
            <a:endParaRPr lang="en-US" altLang="ja-JP"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心室細動は、心室が細かく動くと書きますが、その名の通り、</a:t>
            </a:r>
            <a:r>
              <a:rPr lang="ja-JP" altLang="en-US" sz="1200" dirty="0" smtClean="0"/>
              <a:t>心臓の心室と呼ばれる個所の筋肉がケイレンしている状態です。心臓は動いているのですが、ケイレン状態なので、ポンプとしての役割を果たせなくなっています。</a:t>
            </a:r>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14</a:t>
            </a:fld>
            <a:endParaRPr lang="en-US" altLang="ja-JP"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dirty="0" smtClean="0"/>
              <a:t>心室細動に対する唯一の対処方法がＡＥＤを使った電気ショックです。その電気ショックのことを除細動といいます。</a:t>
            </a:r>
            <a:endParaRPr lang="en-US" altLang="ja-JP" dirty="0" smtClean="0"/>
          </a:p>
          <a:p>
            <a:pPr marL="0" indent="0">
              <a:buNone/>
            </a:pPr>
            <a:r>
              <a:rPr lang="ja-JP" altLang="en-US" sz="1200" dirty="0" smtClean="0"/>
              <a:t>心臓のけいれん状態である「心室細動」に対して、心臓に電気ショックを与え、</a:t>
            </a:r>
            <a:r>
              <a:rPr lang="ja-JP" altLang="en-US" sz="1200" dirty="0" smtClean="0">
                <a:solidFill>
                  <a:srgbClr val="FF0000"/>
                </a:solidFill>
              </a:rPr>
              <a:t>けいれんを</a:t>
            </a:r>
            <a:r>
              <a:rPr lang="ja-JP" altLang="en-US" sz="1200" dirty="0" smtClean="0">
                <a:solidFill>
                  <a:srgbClr val="FF0000"/>
                </a:solidFill>
              </a:rPr>
              <a:t>取り除く</a:t>
            </a:r>
            <a:r>
              <a:rPr lang="ja-JP" altLang="en-US" sz="1200" dirty="0" smtClean="0"/>
              <a:t>ことです。</a:t>
            </a:r>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15</a:t>
            </a:fld>
            <a:endParaRPr lang="en-US" altLang="ja-JP"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200" dirty="0" smtClean="0"/>
              <a:t>ＡＥＤは誰が使用できるのかと言いますと、救命の現場に居合わせた人、誰でも使用することができます。</a:t>
            </a:r>
          </a:p>
          <a:p>
            <a:r>
              <a:rPr lang="ja-JP" altLang="en-US" sz="1200" dirty="0" smtClean="0"/>
              <a:t>ＡＥＤを使用する対象者は、「意識なし」かつ「呼吸なし」の傷病者です。年齢制限はありません。</a:t>
            </a:r>
            <a:endParaRPr lang="ja-JP" altLang="en-US" sz="11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16</a:t>
            </a:fld>
            <a:endParaRPr lang="en-US" altLang="ja-JP"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救命の連鎖ひとつめの輪は心停止の予防です。</a:t>
            </a:r>
            <a:r>
              <a:rPr lang="ja-JP" altLang="en-US" sz="1200" dirty="0" smtClean="0"/>
              <a:t>心停止の主な原因は、成人と子どもでは異なります。</a:t>
            </a:r>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a:t>
            </a:fld>
            <a:endParaRPr lang="en-US" altLang="ja-JP"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pPr eaLnBrk="1" hangingPunct="1"/>
            <a:r>
              <a:rPr lang="ja-JP" altLang="en-US" sz="1200" dirty="0" smtClean="0"/>
              <a:t>子どもの心停止の主な原因は、</a:t>
            </a:r>
            <a:r>
              <a:rPr lang="ja-JP" altLang="en-US" sz="1200" dirty="0" smtClean="0">
                <a:solidFill>
                  <a:srgbClr val="FF0000"/>
                </a:solidFill>
              </a:rPr>
              <a:t>けが</a:t>
            </a:r>
            <a:r>
              <a:rPr lang="ja-JP" altLang="en-US" sz="1200" dirty="0" smtClean="0"/>
              <a:t>や　</a:t>
            </a:r>
            <a:r>
              <a:rPr lang="ja-JP" altLang="en-US" sz="1200" dirty="0" smtClean="0">
                <a:solidFill>
                  <a:srgbClr val="FF0000"/>
                </a:solidFill>
              </a:rPr>
              <a:t>おぼれ</a:t>
            </a:r>
            <a:r>
              <a:rPr lang="ja-JP" altLang="en-US" sz="1200" dirty="0" smtClean="0"/>
              <a:t>、</a:t>
            </a:r>
            <a:r>
              <a:rPr lang="ja-JP" altLang="en-US" sz="1200" dirty="0" smtClean="0">
                <a:solidFill>
                  <a:srgbClr val="FF0000"/>
                </a:solidFill>
              </a:rPr>
              <a:t>窒息</a:t>
            </a:r>
            <a:r>
              <a:rPr lang="ja-JP" altLang="en-US" sz="1200" dirty="0" smtClean="0"/>
              <a:t>などの</a:t>
            </a:r>
            <a:r>
              <a:rPr lang="ja-JP" altLang="en-US" sz="1200" dirty="0" smtClean="0">
                <a:solidFill>
                  <a:srgbClr val="FF0000"/>
                </a:solidFill>
              </a:rPr>
              <a:t>不慮の事故です。</a:t>
            </a:r>
            <a:r>
              <a:rPr lang="ja-JP" altLang="en-US" sz="1200" dirty="0" smtClean="0"/>
              <a:t>いずれも大人が注意してあげることで</a:t>
            </a:r>
            <a:r>
              <a:rPr lang="ja-JP" altLang="en-US" sz="1200" dirty="0" smtClean="0">
                <a:solidFill>
                  <a:srgbClr val="FF0000"/>
                </a:solidFill>
              </a:rPr>
              <a:t>予防</a:t>
            </a:r>
            <a:r>
              <a:rPr lang="ja-JP" altLang="en-US" sz="1200" dirty="0" smtClean="0"/>
              <a:t>が可能なので、未然に防ぐことが何よりも大事です。</a:t>
            </a:r>
            <a:endParaRPr lang="en-US" altLang="ja-JP" sz="1000" dirty="0" smtClean="0"/>
          </a:p>
          <a:p>
            <a:endParaRPr lang="ja-JP" altLang="en-US" dirty="0" smtClean="0"/>
          </a:p>
        </p:txBody>
      </p:sp>
      <p:sp>
        <p:nvSpPr>
          <p:cNvPr id="696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673A089-8EEC-4D99-A6DD-E8403F6CCB2F}" type="slidenum">
              <a:rPr lang="en-US" altLang="ja-JP" smtClean="0">
                <a:ea typeface="ＭＳ Ｐゴシック" charset="-128"/>
              </a:rPr>
              <a:pPr>
                <a:spcBef>
                  <a:spcPct val="0"/>
                </a:spcBef>
              </a:pPr>
              <a:t>4</a:t>
            </a:fld>
            <a:endParaRPr lang="en-US" altLang="ja-JP"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pPr eaLnBrk="1" hangingPunct="1"/>
            <a:r>
              <a:rPr lang="ja-JP" altLang="en-US" sz="1200" dirty="0" smtClean="0"/>
              <a:t>成人の心停止の主な原因は、</a:t>
            </a:r>
            <a:r>
              <a:rPr lang="ja-JP" altLang="en-US" sz="1200" dirty="0" smtClean="0">
                <a:solidFill>
                  <a:srgbClr val="FF0000"/>
                </a:solidFill>
              </a:rPr>
              <a:t>急性心筋梗塞</a:t>
            </a:r>
            <a:r>
              <a:rPr lang="ja-JP" altLang="en-US" sz="1200" dirty="0" smtClean="0"/>
              <a:t>や</a:t>
            </a:r>
            <a:r>
              <a:rPr lang="ja-JP" altLang="en-US" sz="1200" dirty="0" smtClean="0">
                <a:solidFill>
                  <a:srgbClr val="FF0000"/>
                </a:solidFill>
              </a:rPr>
              <a:t>脳卒中です。</a:t>
            </a:r>
            <a:r>
              <a:rPr lang="ja-JP" altLang="en-US" sz="1200" dirty="0" smtClean="0"/>
              <a:t>これらは、生活習慣病ともいわれ、がんとともに日本人の主な死因であり、生活習慣病になるリスクを低下させることも重要ですが・・・、救命の連鎖の一つ目の輪で伝えたいことは、生活習慣病にならないように健康的な生活を送ってくださいということではありません。</a:t>
            </a:r>
            <a:endParaRPr lang="en-US" altLang="ja-JP" sz="1200" dirty="0" smtClean="0"/>
          </a:p>
        </p:txBody>
      </p:sp>
      <p:sp>
        <p:nvSpPr>
          <p:cNvPr id="696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673A089-8EEC-4D99-A6DD-E8403F6CCB2F}" type="slidenum">
              <a:rPr lang="en-US" altLang="ja-JP" smtClean="0">
                <a:ea typeface="ＭＳ Ｐゴシック" charset="-128"/>
              </a:rPr>
              <a:pPr>
                <a:spcBef>
                  <a:spcPct val="0"/>
                </a:spcBef>
              </a:pPr>
              <a:t>5</a:t>
            </a:fld>
            <a:endParaRPr lang="en-US" altLang="ja-JP"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pPr eaLnBrk="1" hangingPunct="1"/>
            <a:r>
              <a:rPr lang="ja-JP" altLang="en-US" sz="1200" dirty="0" smtClean="0"/>
              <a:t>急性心筋梗塞や脳卒中は発症してしまいますと、心停止を起こす可能性の高い病気です。なので、急性心筋梗塞や脳卒中の初期症状に早く気づいて、救急車を要請して、病院に行って、心臓が止まってしまう前に治療を始めることが、心停止の予防につながるわけです。</a:t>
            </a:r>
            <a:r>
              <a:rPr lang="ja-JP" altLang="en-US" sz="1200" dirty="0" smtClean="0">
                <a:solidFill>
                  <a:srgbClr val="FF0000"/>
                </a:solidFill>
              </a:rPr>
              <a:t>早い通報により、心停止に至る前に治療を開始することが可能</a:t>
            </a:r>
            <a:r>
              <a:rPr lang="ja-JP" altLang="en-US" sz="1200" dirty="0" smtClean="0"/>
              <a:t>となります。</a:t>
            </a:r>
            <a:endParaRPr lang="en-US" altLang="ja-JP" sz="1200" dirty="0" smtClean="0"/>
          </a:p>
        </p:txBody>
      </p:sp>
      <p:sp>
        <p:nvSpPr>
          <p:cNvPr id="696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673A089-8EEC-4D99-A6DD-E8403F6CCB2F}" type="slidenum">
              <a:rPr lang="en-US" altLang="ja-JP" smtClean="0">
                <a:ea typeface="ＭＳ Ｐゴシック" charset="-128"/>
              </a:rPr>
              <a:pPr>
                <a:spcBef>
                  <a:spcPct val="0"/>
                </a:spcBef>
              </a:pPr>
              <a:t>6</a:t>
            </a:fld>
            <a:endParaRPr lang="en-US" altLang="ja-JP"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a:t>
            </a:r>
            <a:r>
              <a:rPr lang="en-US" altLang="ja-JP" dirty="0" smtClean="0"/>
              <a:t>2</a:t>
            </a:r>
            <a:r>
              <a:rPr lang="ja-JP" altLang="en-US" dirty="0" smtClean="0"/>
              <a:t>つ目の輪は、心停止の早期認識と通報です。</a:t>
            </a:r>
            <a:endParaRPr lang="en-US" altLang="ja-JP" dirty="0" smtClean="0"/>
          </a:p>
          <a:p>
            <a:r>
              <a:rPr lang="ja-JP" altLang="en-US" sz="1200" dirty="0" smtClean="0"/>
              <a:t>突然倒れた人や反応の無い人を見たら、　ただちに心停止を疑うことから始めてください。</a:t>
            </a:r>
            <a:endParaRPr lang="en-US" altLang="ja-JP" sz="1200" dirty="0" smtClean="0"/>
          </a:p>
          <a:p>
            <a:r>
              <a:rPr lang="ja-JP" altLang="en-US" sz="1200" dirty="0" smtClean="0"/>
              <a:t>そして心停止の可能性を認識したら、大声で叫んで応援を呼び、</a:t>
            </a:r>
            <a:r>
              <a:rPr lang="en-US" altLang="ja-JP" sz="1200" dirty="0" smtClean="0"/>
              <a:t>119</a:t>
            </a:r>
            <a:r>
              <a:rPr lang="ja-JP" altLang="en-US" sz="1200" dirty="0" smtClean="0"/>
              <a:t>番通報を行って、ＡＥＤや救急隊が早く到着するように努めます。</a:t>
            </a:r>
            <a:endParaRPr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7</a:t>
            </a:fld>
            <a:endParaRPr lang="en-US" altLang="ja-JP"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a:t>
            </a:r>
            <a:r>
              <a:rPr lang="en-US" altLang="ja-JP" dirty="0" smtClean="0"/>
              <a:t>3</a:t>
            </a:r>
            <a:r>
              <a:rPr lang="ja-JP" altLang="en-US" dirty="0" smtClean="0"/>
              <a:t>つ目の輪は、一次救命処置です。</a:t>
            </a:r>
            <a:endParaRPr lang="en-US" altLang="ja-JP" dirty="0" smtClean="0"/>
          </a:p>
          <a:p>
            <a:r>
              <a:rPr lang="ja-JP" altLang="en-US" dirty="0" smtClean="0"/>
              <a:t>最初にも話しましたが、</a:t>
            </a:r>
            <a:r>
              <a:rPr lang="ja-JP" altLang="en-US" sz="1200" dirty="0" smtClean="0">
                <a:solidFill>
                  <a:srgbClr val="FF0000"/>
                </a:solidFill>
              </a:rPr>
              <a:t>心肺蘇生</a:t>
            </a:r>
            <a:r>
              <a:rPr lang="ja-JP" altLang="en-US" sz="1200" dirty="0" smtClean="0"/>
              <a:t>、</a:t>
            </a:r>
            <a:r>
              <a:rPr lang="ja-JP" altLang="en-US" sz="1200" dirty="0" smtClean="0">
                <a:solidFill>
                  <a:srgbClr val="FF0000"/>
                </a:solidFill>
              </a:rPr>
              <a:t>ＡＥＤ</a:t>
            </a:r>
            <a:r>
              <a:rPr lang="ja-JP" altLang="en-US" sz="1200" dirty="0" smtClean="0"/>
              <a:t>を使用した電気ショック、</a:t>
            </a:r>
            <a:r>
              <a:rPr lang="ja-JP" altLang="en-US" sz="1200" dirty="0" smtClean="0">
                <a:solidFill>
                  <a:srgbClr val="FF0000"/>
                </a:solidFill>
              </a:rPr>
              <a:t>気道異物除去</a:t>
            </a:r>
            <a:r>
              <a:rPr lang="ja-JP" altLang="en-US" sz="1200" dirty="0" smtClean="0"/>
              <a:t>の３つを</a:t>
            </a:r>
            <a:r>
              <a:rPr lang="ja-JP" altLang="en-US" sz="1200" dirty="0" smtClean="0">
                <a:solidFill>
                  <a:srgbClr val="FF0000"/>
                </a:solidFill>
              </a:rPr>
              <a:t>一次救命処置</a:t>
            </a:r>
            <a:r>
              <a:rPr lang="ja-JP" altLang="en-US" sz="1200" dirty="0" smtClean="0"/>
              <a:t>と言います。</a:t>
            </a:r>
            <a:endParaRPr lang="en-US" altLang="ja-JP" sz="1200" dirty="0" smtClean="0"/>
          </a:p>
          <a:p>
            <a:r>
              <a:rPr lang="ja-JP" altLang="en-US" sz="1200" dirty="0" smtClean="0"/>
              <a:t>一次救命処置はＡＥＤや感染防護具などの簡単な器具以外には特殊な医療器具を必要とせず、特別な資格が無くても誰でも出来るものです</a:t>
            </a:r>
            <a:endParaRPr lang="en-US" altLang="ja-JP" sz="1200" dirty="0" smtClean="0"/>
          </a:p>
          <a:p>
            <a:endParaRPr lang="en-US" altLang="ja-JP" sz="1200"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8</a:t>
            </a:fld>
            <a:endParaRPr lang="en-US" altLang="ja-JP"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a:t>
            </a:r>
            <a:r>
              <a:rPr lang="en-US" altLang="ja-JP" dirty="0" smtClean="0"/>
              <a:t>4</a:t>
            </a:r>
            <a:r>
              <a:rPr lang="ja-JP" altLang="en-US" dirty="0" smtClean="0"/>
              <a:t>つ目の輪は、二次救命処置と心拍再開後の集中治療です。救急隊と医師は、市民の皆さんが一生懸命やってくれた、心肺蘇生を引き継ぎます。そして、二次救命処置と呼ばれる、薬剤や気道確保器具などを利用した救命処置を行って、心臓が再び拍動することを目指します。そして</a:t>
            </a:r>
            <a:r>
              <a:rPr lang="ja-JP" altLang="en-US" sz="1200" dirty="0" smtClean="0"/>
              <a:t>心拍が再開したら、専門科による集中治療を行って、社会復帰を目指します。</a:t>
            </a:r>
            <a:endParaRPr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9</a:t>
            </a:fld>
            <a:endParaRPr lang="en-US" altLang="ja-JP"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この４つの輪が素早く繋がることにより、救命効果が高まるということを覚えておいてください。</a:t>
            </a:r>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10</a:t>
            </a:fld>
            <a:endParaRPr lang="en-US" altLang="ja-JP"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7EAF316F-CE14-4F70-9F31-2BBE863CF125}" type="datetime1">
              <a:rPr kumimoji="1" lang="ja-JP" altLang="en-US" smtClean="0"/>
              <a:t>2023/2/7</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F09044E7-CC97-42EE-AE7A-CE249093DC74}"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9F172CA2-36EA-4012-986C-D1661AF76834}" type="datetime1">
              <a:rPr kumimoji="1" lang="ja-JP" altLang="en-US" smtClean="0"/>
              <a:t>2023/2/7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5A97BA86-A756-4E32-87B1-00DAC2D2CB5B}" type="datetime1">
              <a:rPr kumimoji="1" lang="ja-JP" altLang="en-US" smtClean="0"/>
              <a:t>2023/2/7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F8033E17-C86B-4F57-A595-708C3D6639B4}" type="datetime1">
              <a:rPr kumimoji="1" lang="ja-JP" altLang="en-US" smtClean="0"/>
              <a:t>2023/2/7</a:t>
            </a:fld>
            <a:endParaRPr kumimoji="1" lang="ja-JP" altLang="en-US"/>
          </a:p>
        </p:txBody>
      </p:sp>
      <p:sp>
        <p:nvSpPr>
          <p:cNvPr id="9" name="スライド番号プレースホルダー 8"/>
          <p:cNvSpPr>
            <a:spLocks noGrp="1"/>
          </p:cNvSpPr>
          <p:nvPr>
            <p:ph type="sldNum" sz="quarter" idx="15"/>
          </p:nvPr>
        </p:nvSpPr>
        <p:spPr/>
        <p:txBody>
          <a:bodyPr rtlCol="0"/>
          <a:lstStyle/>
          <a:p>
            <a:fld id="{F09044E7-CC97-42EE-AE7A-CE249093DC74}" type="slidenum">
              <a:rPr kumimoji="1" lang="ja-JP" altLang="en-US" smtClean="0"/>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7A7D1F3B-785F-4A50-975A-2693877B059F}" type="datetime1">
              <a:rPr kumimoji="1" lang="ja-JP" altLang="en-US" smtClean="0"/>
              <a:t>2023/2/7</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F09044E7-CC97-42EE-AE7A-CE249093DC74}"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11FE9613-DE4B-4428-A9F8-13039BA99093}" type="datetime1">
              <a:rPr kumimoji="1" lang="ja-JP" altLang="en-US" smtClean="0"/>
              <a:t>2023/2/7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696B2C09-2326-4BA5-B1D6-7570FCD011BF}" type="datetime1">
              <a:rPr kumimoji="1" lang="ja-JP" altLang="en-US" smtClean="0"/>
              <a:t>2023/2/7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8F503F51-37D9-4093-A501-D9A6DA2EA51E}" type="datetime1">
              <a:rPr kumimoji="1" lang="ja-JP" altLang="en-US" smtClean="0"/>
              <a:t>2023/2/7</a:t>
            </a:fld>
            <a:endParaRPr kumimoji="1" lang="ja-JP" altLang="en-US"/>
          </a:p>
        </p:txBody>
      </p:sp>
      <p:sp>
        <p:nvSpPr>
          <p:cNvPr id="7" name="スライド番号プレースホルダー 6"/>
          <p:cNvSpPr>
            <a:spLocks noGrp="1"/>
          </p:cNvSpPr>
          <p:nvPr>
            <p:ph type="sldNum" sz="quarter" idx="11"/>
          </p:nvPr>
        </p:nvSpPr>
        <p:spPr/>
        <p:txBody>
          <a:bodyPr rtlCol="0"/>
          <a:lstStyle/>
          <a:p>
            <a:fld id="{F09044E7-CC97-42EE-AE7A-CE249093DC74}"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45A034-0E02-4DA8-B656-006430B44332}" type="datetime1">
              <a:rPr kumimoji="1" lang="ja-JP" altLang="en-US" smtClean="0"/>
              <a:t>2023/2/7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B1DC8F9D-232E-420A-A5F8-4FB41C0F32C2}" type="datetime1">
              <a:rPr kumimoji="1" lang="ja-JP" altLang="en-US" smtClean="0"/>
              <a:t>2023/2/7</a:t>
            </a:fld>
            <a:endParaRPr kumimoji="1" lang="ja-JP" altLang="en-US"/>
          </a:p>
        </p:txBody>
      </p:sp>
      <p:sp>
        <p:nvSpPr>
          <p:cNvPr id="22" name="スライド番号プレースホルダー 21"/>
          <p:cNvSpPr>
            <a:spLocks noGrp="1"/>
          </p:cNvSpPr>
          <p:nvPr>
            <p:ph type="sldNum" sz="quarter" idx="15"/>
          </p:nvPr>
        </p:nvSpPr>
        <p:spPr/>
        <p:txBody>
          <a:bodyPr rtlCol="0"/>
          <a:lstStyle/>
          <a:p>
            <a:fld id="{F09044E7-CC97-42EE-AE7A-CE249093DC74}"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36CA1829-E081-4EF2-B64E-D40A135CB746}" type="datetime1">
              <a:rPr kumimoji="1" lang="ja-JP" altLang="en-US" smtClean="0"/>
              <a:t>2023/2/7</a:t>
            </a:fld>
            <a:endParaRPr kumimoji="1" lang="ja-JP" altLang="en-US"/>
          </a:p>
        </p:txBody>
      </p:sp>
      <p:sp>
        <p:nvSpPr>
          <p:cNvPr id="18" name="スライド番号プレースホルダー 17"/>
          <p:cNvSpPr>
            <a:spLocks noGrp="1"/>
          </p:cNvSpPr>
          <p:nvPr>
            <p:ph type="sldNum" sz="quarter" idx="11"/>
          </p:nvPr>
        </p:nvSpPr>
        <p:spPr/>
        <p:txBody>
          <a:bodyPr rtlCol="0"/>
          <a:lstStyle/>
          <a:p>
            <a:fld id="{F09044E7-CC97-42EE-AE7A-CE249093DC74}"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60FCAF1-0BB7-44BA-9672-5E796B0C0452}" type="datetime1">
              <a:rPr kumimoji="1" lang="ja-JP" altLang="en-US" smtClean="0"/>
              <a:t>2023/2/7</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09044E7-CC97-42EE-AE7A-CE249093DC7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http://www.nihonkohden.co.jp/aed/image/product01_ph02.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057178" y="3367890"/>
            <a:ext cx="5107110" cy="205125"/>
          </a:xfrm>
          <a:prstGeom prst="roundRect">
            <a:avLst/>
          </a:prstGeom>
          <a:gradFill>
            <a:gsLst>
              <a:gs pos="0">
                <a:schemeClr val="accent1">
                  <a:tint val="0"/>
                </a:schemeClr>
              </a:gs>
              <a:gs pos="32000">
                <a:schemeClr val="accent1">
                  <a:tint val="60000"/>
                  <a:satMod val="120000"/>
                </a:schemeClr>
              </a:gs>
              <a:gs pos="100000">
                <a:schemeClr val="accent1">
                  <a:tint val="90000"/>
                  <a:alpha val="100000"/>
                  <a:lumMod val="9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2267744" y="2636912"/>
            <a:ext cx="4968552" cy="1013498"/>
          </a:xfrm>
        </p:spPr>
        <p:txBody>
          <a:bodyPr>
            <a:normAutofit/>
          </a:bodyPr>
          <a:lstStyle/>
          <a:p>
            <a:r>
              <a:rPr lang="ja-JP" altLang="en-US" sz="6000" dirty="0" smtClean="0"/>
              <a:t>応急手当</a:t>
            </a:r>
            <a:r>
              <a:rPr kumimoji="1" lang="ja-JP" altLang="en-US" sz="6000" dirty="0" smtClean="0"/>
              <a:t>講習</a:t>
            </a:r>
            <a:endParaRPr kumimoji="1" lang="ja-JP" altLang="en-US" sz="6000" dirty="0"/>
          </a:p>
        </p:txBody>
      </p:sp>
      <p:sp>
        <p:nvSpPr>
          <p:cNvPr id="3" name="サブタイトル 2"/>
          <p:cNvSpPr>
            <a:spLocks noGrp="1"/>
          </p:cNvSpPr>
          <p:nvPr>
            <p:ph type="subTitle" idx="1"/>
          </p:nvPr>
        </p:nvSpPr>
        <p:spPr>
          <a:xfrm>
            <a:off x="2267744" y="3645024"/>
            <a:ext cx="4948064" cy="792088"/>
          </a:xfrm>
        </p:spPr>
        <p:txBody>
          <a:bodyPr>
            <a:normAutofit/>
          </a:bodyPr>
          <a:lstStyle/>
          <a:p>
            <a:r>
              <a:rPr kumimoji="1" lang="ja-JP" altLang="en-US" sz="3200" dirty="0" smtClean="0"/>
              <a:t>さいたま市消防局　救急課</a:t>
            </a:r>
            <a:endParaRPr kumimoji="1" lang="ja-JP" altLang="en-US" sz="3200" dirty="0"/>
          </a:p>
        </p:txBody>
      </p:sp>
      <p:pic>
        <p:nvPicPr>
          <p:cNvPr id="1026" name="Picture 2" descr="C:\Users\kiyo\Desktop\応急手当講習新スライド案\AED.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0273" b="38789"/>
          <a:stretch/>
        </p:blipFill>
        <p:spPr bwMode="auto">
          <a:xfrm>
            <a:off x="7092280" y="980728"/>
            <a:ext cx="1986940" cy="21820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iyo\Desktop\応急手当講習新スライド案\胸骨圧迫.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7067" b="54229"/>
          <a:stretch/>
        </p:blipFill>
        <p:spPr bwMode="auto">
          <a:xfrm>
            <a:off x="1835696" y="10061"/>
            <a:ext cx="1882140" cy="1395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iyo\Pictures\仕事写真\ヌゥ\救急隊ヌゥ3.jpg"/>
          <p:cNvPicPr>
            <a:picLocks noChangeAspect="1" noChangeArrowheads="1"/>
          </p:cNvPicPr>
          <p:nvPr/>
        </p:nvPicPr>
        <p:blipFill>
          <a:blip r:embed="rId4" cstate="print">
            <a:clrChange>
              <a:clrFrom>
                <a:srgbClr val="0704AD"/>
              </a:clrFrom>
              <a:clrTo>
                <a:srgbClr val="0704AD">
                  <a:alpha val="0"/>
                </a:srgbClr>
              </a:clrTo>
            </a:clrChange>
            <a:extLst>
              <a:ext uri="{28A0092B-C50C-407E-A947-70E740481C1C}">
                <a14:useLocalDpi xmlns:a14="http://schemas.microsoft.com/office/drawing/2010/main" val="0"/>
              </a:ext>
            </a:extLst>
          </a:blip>
          <a:srcRect/>
          <a:stretch>
            <a:fillRect/>
          </a:stretch>
        </p:blipFill>
        <p:spPr bwMode="auto">
          <a:xfrm>
            <a:off x="3275856" y="4052740"/>
            <a:ext cx="3030413" cy="26960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iyo\Desktop\応急手当講習新スライド案\背部叩打.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8201" t="8989" r="43599" b="40510"/>
          <a:stretch/>
        </p:blipFill>
        <p:spPr bwMode="auto">
          <a:xfrm>
            <a:off x="6732240" y="3717032"/>
            <a:ext cx="1611630" cy="1539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iyo\Desktop\応急手当講習新スライド案\乳児心肺蘇生.jpg"/>
          <p:cNvPicPr>
            <a:picLocks noChangeAspect="1" noChangeArrowheads="1"/>
          </p:cNvPicPr>
          <p:nvPr/>
        </p:nvPicPr>
        <p:blipFill rotWithShape="1">
          <a:blip r:embed="rId6">
            <a:clrChange>
              <a:clrFrom>
                <a:srgbClr val="FFFDFA"/>
              </a:clrFrom>
              <a:clrTo>
                <a:srgbClr val="FFFDFA">
                  <a:alpha val="0"/>
                </a:srgbClr>
              </a:clrTo>
            </a:clrChange>
            <a:extLst>
              <a:ext uri="{28A0092B-C50C-407E-A947-70E740481C1C}">
                <a14:useLocalDpi xmlns:a14="http://schemas.microsoft.com/office/drawing/2010/main" val="0"/>
              </a:ext>
            </a:extLst>
          </a:blip>
          <a:srcRect t="45739" r="69606"/>
          <a:stretch/>
        </p:blipFill>
        <p:spPr bwMode="auto">
          <a:xfrm>
            <a:off x="133792" y="5589240"/>
            <a:ext cx="1333768" cy="126989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iyo\Desktop\応急手当講習新スライド案\人工呼吸.jpg"/>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4139" t="46011" r="6928" b="4490"/>
          <a:stretch/>
        </p:blipFill>
        <p:spPr bwMode="auto">
          <a:xfrm>
            <a:off x="5422001" y="404664"/>
            <a:ext cx="1653541" cy="150876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236468" y="5045896"/>
            <a:ext cx="777777" cy="307777"/>
          </a:xfrm>
          <a:prstGeom prst="rect">
            <a:avLst/>
          </a:prstGeom>
          <a:noFill/>
        </p:spPr>
        <p:txBody>
          <a:bodyPr wrap="none" rtlCol="0">
            <a:spAutoFit/>
          </a:bodyPr>
          <a:lstStyle/>
          <a:p>
            <a:r>
              <a:rPr kumimoji="1" lang="ja-JP" altLang="en-US" sz="1400" dirty="0" smtClean="0">
                <a:solidFill>
                  <a:schemeClr val="bg1"/>
                </a:solidFill>
              </a:rPr>
              <a:t>Ｇ２０</a:t>
            </a:r>
            <a:r>
              <a:rPr lang="ja-JP" altLang="en-US" sz="1400" dirty="0" smtClean="0">
                <a:solidFill>
                  <a:schemeClr val="bg1"/>
                </a:solidFill>
              </a:rPr>
              <a:t>２</a:t>
            </a:r>
            <a:r>
              <a:rPr lang="ja-JP" altLang="en-US" sz="1400" dirty="0">
                <a:solidFill>
                  <a:schemeClr val="bg1"/>
                </a:solidFill>
              </a:rPr>
              <a:t>０</a:t>
            </a:r>
            <a:endParaRPr kumimoji="1" lang="ja-JP" altLang="en-US" sz="1400" dirty="0">
              <a:solidFill>
                <a:schemeClr val="bg1"/>
              </a:solidFill>
            </a:endParaRPr>
          </a:p>
        </p:txBody>
      </p:sp>
    </p:spTree>
    <p:extLst>
      <p:ext uri="{BB962C8B-B14F-4D97-AF65-F5344CB8AC3E}">
        <p14:creationId xmlns:p14="http://schemas.microsoft.com/office/powerpoint/2010/main" val="3231082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12776"/>
            <a:ext cx="8229600" cy="1158875"/>
          </a:xfrm>
        </p:spPr>
        <p:txBody>
          <a:bodyPr>
            <a:noAutofit/>
          </a:bodyPr>
          <a:lstStyle/>
          <a:p>
            <a:pPr marL="0" indent="0" eaLnBrk="1" hangingPunct="1">
              <a:buNone/>
            </a:pPr>
            <a:r>
              <a:rPr lang="ja-JP" altLang="en-US" sz="4000" dirty="0" smtClean="0"/>
              <a:t>４つの輪が素早くつながると救命効果が高まります。</a:t>
            </a:r>
          </a:p>
        </p:txBody>
      </p:sp>
      <p:sp>
        <p:nvSpPr>
          <p:cNvPr id="14340" name="正方形/長方形 1"/>
          <p:cNvSpPr>
            <a:spLocks noChangeArrowheads="1"/>
          </p:cNvSpPr>
          <p:nvPr/>
        </p:nvSpPr>
        <p:spPr bwMode="auto">
          <a:xfrm>
            <a:off x="1573213" y="5530850"/>
            <a:ext cx="5218112" cy="13271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sp>
        <p:nvSpPr>
          <p:cNvPr id="15" name="Text Box 7"/>
          <p:cNvSpPr txBox="1">
            <a:spLocks noChangeArrowheads="1"/>
          </p:cNvSpPr>
          <p:nvPr/>
        </p:nvSpPr>
        <p:spPr bwMode="auto">
          <a:xfrm>
            <a:off x="6666190" y="4992057"/>
            <a:ext cx="2074654"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1800" b="1" dirty="0">
                <a:solidFill>
                  <a:schemeClr val="bg1"/>
                </a:solidFill>
                <a:latin typeface="+mn-ea"/>
                <a:ea typeface="+mn-ea"/>
              </a:rPr>
              <a:t>二次救命処置と</a:t>
            </a:r>
          </a:p>
          <a:p>
            <a:pPr eaLnBrk="1" hangingPunct="1">
              <a:spcBef>
                <a:spcPct val="0"/>
              </a:spcBef>
              <a:buClrTx/>
              <a:buSzTx/>
              <a:buFontTx/>
              <a:buNone/>
            </a:pPr>
            <a:r>
              <a:rPr lang="ja-JP" altLang="en-US" sz="1800" b="1" dirty="0">
                <a:solidFill>
                  <a:schemeClr val="bg1"/>
                </a:solidFill>
                <a:latin typeface="+mn-ea"/>
                <a:ea typeface="+mn-ea"/>
              </a:rPr>
              <a:t>心拍再開後の</a:t>
            </a:r>
            <a:r>
              <a:rPr lang="ja-JP" altLang="en-US" sz="1800" b="1" dirty="0" smtClean="0">
                <a:solidFill>
                  <a:schemeClr val="bg1"/>
                </a:solidFill>
                <a:latin typeface="+mn-ea"/>
                <a:ea typeface="+mn-ea"/>
              </a:rPr>
              <a:t>集中</a:t>
            </a:r>
            <a:endParaRPr lang="ja-JP" altLang="en-US" sz="1800" b="1" dirty="0">
              <a:solidFill>
                <a:schemeClr val="bg1"/>
              </a:solidFill>
              <a:latin typeface="+mn-ea"/>
              <a:ea typeface="+mn-ea"/>
            </a:endParaRP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10</a:t>
            </a:fld>
            <a:endParaRPr kumimoji="1" lang="ja-JP" altLang="en-US"/>
          </a:p>
        </p:txBody>
      </p:sp>
      <p:pic>
        <p:nvPicPr>
          <p:cNvPr id="13" name="図 12"/>
          <p:cNvPicPr>
            <a:picLocks noChangeAspect="1"/>
          </p:cNvPicPr>
          <p:nvPr/>
        </p:nvPicPr>
        <p:blipFill>
          <a:blip r:embed="rId3"/>
          <a:stretch>
            <a:fillRect/>
          </a:stretch>
        </p:blipFill>
        <p:spPr>
          <a:xfrm>
            <a:off x="179512" y="2873704"/>
            <a:ext cx="8410724" cy="2692027"/>
          </a:xfrm>
          <a:prstGeom prst="rect">
            <a:avLst/>
          </a:prstGeom>
        </p:spPr>
      </p:pic>
    </p:spTree>
    <p:extLst>
      <p:ext uri="{BB962C8B-B14F-4D97-AF65-F5344CB8AC3E}">
        <p14:creationId xmlns:p14="http://schemas.microsoft.com/office/powerpoint/2010/main" val="314928203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57200" y="1844824"/>
            <a:ext cx="8229600" cy="4896544"/>
          </a:xfrm>
        </p:spPr>
        <p:txBody>
          <a:bodyPr>
            <a:noAutofit/>
          </a:bodyPr>
          <a:lstStyle/>
          <a:p>
            <a:r>
              <a:rPr lang="ja-JP" altLang="en-US" sz="4000" dirty="0" smtClean="0"/>
              <a:t>ＡＥＤとは？</a:t>
            </a:r>
            <a:endParaRPr lang="ja-JP" altLang="en-US" sz="4000" dirty="0"/>
          </a:p>
          <a:p>
            <a:pPr>
              <a:buNone/>
            </a:pPr>
            <a:r>
              <a:rPr lang="ja-JP" altLang="en-US" sz="3600" dirty="0" smtClean="0"/>
              <a:t>急</a:t>
            </a:r>
            <a:r>
              <a:rPr lang="ja-JP" altLang="en-US" sz="3600" dirty="0"/>
              <a:t>に倒れてしまった方の・・・</a:t>
            </a:r>
          </a:p>
          <a:p>
            <a:pPr>
              <a:buNone/>
            </a:pPr>
            <a:r>
              <a:rPr lang="ja-JP" altLang="en-US" sz="3600" dirty="0" smtClean="0"/>
              <a:t>①</a:t>
            </a:r>
            <a:r>
              <a:rPr lang="ja-JP" altLang="en-US" sz="3600" dirty="0"/>
              <a:t>　意識を戻す</a:t>
            </a:r>
          </a:p>
          <a:p>
            <a:pPr>
              <a:buNone/>
            </a:pPr>
            <a:r>
              <a:rPr lang="ja-JP" altLang="en-US" sz="3600" dirty="0"/>
              <a:t>②　呼吸を復活させる</a:t>
            </a:r>
          </a:p>
          <a:p>
            <a:pPr>
              <a:buNone/>
            </a:pPr>
            <a:r>
              <a:rPr lang="ja-JP" altLang="en-US" sz="3600" dirty="0"/>
              <a:t>③　停止している心臓を動かす</a:t>
            </a:r>
          </a:p>
          <a:p>
            <a:pPr>
              <a:buNone/>
            </a:pPr>
            <a:r>
              <a:rPr lang="ja-JP" altLang="en-US" sz="3600" dirty="0"/>
              <a:t>④　心臓のけいれん状態を取り除く</a:t>
            </a:r>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pic>
        <p:nvPicPr>
          <p:cNvPr id="13" name="Picture 14" descr="AED-1200"/>
          <p:cNvPicPr>
            <a:picLocks noChangeAspect="1" noChangeArrowheads="1"/>
          </p:cNvPicPr>
          <p:nvPr/>
        </p:nvPicPr>
        <p:blipFill>
          <a:blip r:embed="rId3" r:link="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2196" y="2924944"/>
            <a:ext cx="2304256" cy="186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11</a:t>
            </a:fld>
            <a:endParaRPr kumimoji="1" lang="ja-JP" altLang="en-US"/>
          </a:p>
        </p:txBody>
      </p:sp>
      <p:grpSp>
        <p:nvGrpSpPr>
          <p:cNvPr id="7" name="グループ化 6"/>
          <p:cNvGrpSpPr/>
          <p:nvPr/>
        </p:nvGrpSpPr>
        <p:grpSpPr>
          <a:xfrm>
            <a:off x="316033" y="3285232"/>
            <a:ext cx="936625" cy="2493068"/>
            <a:chOff x="316033" y="3285232"/>
            <a:chExt cx="936625" cy="2493068"/>
          </a:xfrm>
        </p:grpSpPr>
        <p:sp>
          <p:nvSpPr>
            <p:cNvPr id="8" name="Oval 4"/>
            <p:cNvSpPr>
              <a:spLocks noChangeArrowheads="1"/>
            </p:cNvSpPr>
            <p:nvPr/>
          </p:nvSpPr>
          <p:spPr bwMode="auto">
            <a:xfrm>
              <a:off x="316033" y="4986138"/>
              <a:ext cx="936625" cy="792162"/>
            </a:xfrm>
            <a:prstGeom prst="ellipse">
              <a:avLst/>
            </a:prstGeom>
            <a:noFill/>
            <a:ln w="793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grpSp>
          <p:nvGrpSpPr>
            <p:cNvPr id="9" name="Group 5"/>
            <p:cNvGrpSpPr>
              <a:grpSpLocks/>
            </p:cNvGrpSpPr>
            <p:nvPr/>
          </p:nvGrpSpPr>
          <p:grpSpPr bwMode="auto">
            <a:xfrm>
              <a:off x="574085" y="3285232"/>
              <a:ext cx="431800" cy="431800"/>
              <a:chOff x="1973" y="2024"/>
              <a:chExt cx="272" cy="272"/>
            </a:xfrm>
          </p:grpSpPr>
          <p:sp>
            <p:nvSpPr>
              <p:cNvPr id="18" name="Line 6"/>
              <p:cNvSpPr>
                <a:spLocks noChangeShapeType="1"/>
              </p:cNvSpPr>
              <p:nvPr/>
            </p:nvSpPr>
            <p:spPr bwMode="auto">
              <a:xfrm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7"/>
              <p:cNvSpPr>
                <a:spLocks noChangeShapeType="1"/>
              </p:cNvSpPr>
              <p:nvPr/>
            </p:nvSpPr>
            <p:spPr bwMode="auto">
              <a:xfrm flipH="1"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 name="Group 8"/>
            <p:cNvGrpSpPr>
              <a:grpSpLocks/>
            </p:cNvGrpSpPr>
            <p:nvPr/>
          </p:nvGrpSpPr>
          <p:grpSpPr bwMode="auto">
            <a:xfrm>
              <a:off x="560950" y="3903076"/>
              <a:ext cx="431800" cy="431800"/>
              <a:chOff x="1973" y="2024"/>
              <a:chExt cx="272" cy="272"/>
            </a:xfrm>
          </p:grpSpPr>
          <p:sp>
            <p:nvSpPr>
              <p:cNvPr id="16" name="Line 9"/>
              <p:cNvSpPr>
                <a:spLocks noChangeShapeType="1"/>
              </p:cNvSpPr>
              <p:nvPr/>
            </p:nvSpPr>
            <p:spPr bwMode="auto">
              <a:xfrm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10"/>
              <p:cNvSpPr>
                <a:spLocks noChangeShapeType="1"/>
              </p:cNvSpPr>
              <p:nvPr/>
            </p:nvSpPr>
            <p:spPr bwMode="auto">
              <a:xfrm flipH="1"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1" name="Group 11"/>
            <p:cNvGrpSpPr>
              <a:grpSpLocks/>
            </p:cNvGrpSpPr>
            <p:nvPr/>
          </p:nvGrpSpPr>
          <p:grpSpPr bwMode="auto">
            <a:xfrm>
              <a:off x="566694" y="4528663"/>
              <a:ext cx="431800" cy="431800"/>
              <a:chOff x="1973" y="2024"/>
              <a:chExt cx="272" cy="272"/>
            </a:xfrm>
          </p:grpSpPr>
          <p:sp>
            <p:nvSpPr>
              <p:cNvPr id="14" name="Line 12"/>
              <p:cNvSpPr>
                <a:spLocks noChangeShapeType="1"/>
              </p:cNvSpPr>
              <p:nvPr/>
            </p:nvSpPr>
            <p:spPr bwMode="auto">
              <a:xfrm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13"/>
              <p:cNvSpPr>
                <a:spLocks noChangeShapeType="1"/>
              </p:cNvSpPr>
              <p:nvPr/>
            </p:nvSpPr>
            <p:spPr bwMode="auto">
              <a:xfrm flipH="1"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1938023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57200" y="1844824"/>
            <a:ext cx="8686800" cy="4896544"/>
          </a:xfrm>
        </p:spPr>
        <p:txBody>
          <a:bodyPr>
            <a:noAutofit/>
          </a:bodyPr>
          <a:lstStyle/>
          <a:p>
            <a:r>
              <a:rPr lang="ja-JP" altLang="en-US" sz="4000" dirty="0" smtClean="0"/>
              <a:t>ＡＥＤとは？</a:t>
            </a:r>
            <a:endParaRPr lang="en-US" altLang="ja-JP" sz="4000" dirty="0" smtClean="0"/>
          </a:p>
          <a:p>
            <a:pPr marL="0" indent="0">
              <a:buNone/>
            </a:pPr>
            <a:r>
              <a:rPr lang="ja-JP" altLang="en-US" sz="3600" dirty="0" smtClean="0">
                <a:solidFill>
                  <a:srgbClr val="FF0000"/>
                </a:solidFill>
              </a:rPr>
              <a:t>Ａ</a:t>
            </a:r>
            <a:r>
              <a:rPr lang="ja-JP" altLang="en-US" sz="3600" dirty="0" smtClean="0"/>
              <a:t>ｕｔｏｍａｔｅｄ</a:t>
            </a:r>
            <a:r>
              <a:rPr lang="ja-JP" altLang="en-US" sz="3600" dirty="0"/>
              <a:t>　</a:t>
            </a:r>
            <a:r>
              <a:rPr lang="ja-JP" altLang="en-US" sz="3600" dirty="0">
                <a:solidFill>
                  <a:srgbClr val="FF0000"/>
                </a:solidFill>
              </a:rPr>
              <a:t>Ｅ</a:t>
            </a:r>
            <a:r>
              <a:rPr lang="ja-JP" altLang="en-US" sz="3600" dirty="0"/>
              <a:t>ｘｔｅｒｎａｌ　</a:t>
            </a:r>
            <a:r>
              <a:rPr lang="ja-JP" altLang="en-US" sz="3600" dirty="0">
                <a:solidFill>
                  <a:srgbClr val="FF0000"/>
                </a:solidFill>
              </a:rPr>
              <a:t>Ｄ</a:t>
            </a:r>
            <a:r>
              <a:rPr lang="ja-JP" altLang="en-US" sz="3600" dirty="0"/>
              <a:t>ｅｆｉｂｒｉｌｌａｔｏｒ　</a:t>
            </a:r>
          </a:p>
          <a:p>
            <a:pPr marL="0" indent="0">
              <a:buNone/>
            </a:pPr>
            <a:r>
              <a:rPr lang="ja-JP" altLang="en-US" sz="3600" dirty="0" smtClean="0"/>
              <a:t>　頭文字</a:t>
            </a:r>
            <a:r>
              <a:rPr lang="ja-JP" altLang="en-US" sz="3600" dirty="0"/>
              <a:t>を取り、</a:t>
            </a:r>
            <a:r>
              <a:rPr lang="ja-JP" altLang="en-US" sz="3600" dirty="0" smtClean="0"/>
              <a:t>略して</a:t>
            </a:r>
            <a:endParaRPr lang="en-US" altLang="ja-JP" sz="3600" dirty="0" smtClean="0"/>
          </a:p>
          <a:p>
            <a:pPr marL="0" indent="0">
              <a:buNone/>
            </a:pPr>
            <a:r>
              <a:rPr lang="ja-JP" altLang="en-US" sz="3600" dirty="0" smtClean="0"/>
              <a:t>「</a:t>
            </a:r>
            <a:r>
              <a:rPr lang="ja-JP" altLang="en-US" sz="3600" dirty="0">
                <a:solidFill>
                  <a:srgbClr val="FF0000"/>
                </a:solidFill>
              </a:rPr>
              <a:t>ＡＥＤ</a:t>
            </a:r>
            <a:r>
              <a:rPr lang="ja-JP" altLang="en-US" sz="3600" dirty="0"/>
              <a:t>」と呼んでいます。</a:t>
            </a:r>
          </a:p>
          <a:p>
            <a:pPr marL="0" indent="0">
              <a:buNone/>
            </a:pPr>
            <a:r>
              <a:rPr lang="ja-JP" altLang="en-US" sz="3600" dirty="0" smtClean="0"/>
              <a:t>　日本語</a:t>
            </a:r>
            <a:r>
              <a:rPr lang="ja-JP" altLang="en-US" sz="3600" dirty="0"/>
              <a:t>に直す</a:t>
            </a:r>
            <a:r>
              <a:rPr lang="ja-JP" altLang="en-US" sz="3600" dirty="0" smtClean="0"/>
              <a:t>と</a:t>
            </a:r>
            <a:endParaRPr lang="en-US" altLang="ja-JP" sz="3600" dirty="0" smtClean="0"/>
          </a:p>
          <a:p>
            <a:pPr marL="0" indent="0">
              <a:buNone/>
            </a:pPr>
            <a:r>
              <a:rPr lang="ja-JP" altLang="en-US" sz="3600" dirty="0" smtClean="0"/>
              <a:t>「</a:t>
            </a:r>
            <a:r>
              <a:rPr lang="ja-JP" altLang="en-US" sz="3600" dirty="0">
                <a:solidFill>
                  <a:srgbClr val="FF0000"/>
                </a:solidFill>
              </a:rPr>
              <a:t>自動体外式除細動器</a:t>
            </a:r>
            <a:r>
              <a:rPr lang="ja-JP" altLang="en-US" sz="3600" dirty="0"/>
              <a:t>」と言います。</a:t>
            </a:r>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12</a:t>
            </a:fld>
            <a:endParaRPr kumimoji="1" lang="ja-JP" altLang="en-US"/>
          </a:p>
        </p:txBody>
      </p:sp>
    </p:spTree>
    <p:extLst>
      <p:ext uri="{BB962C8B-B14F-4D97-AF65-F5344CB8AC3E}">
        <p14:creationId xmlns:p14="http://schemas.microsoft.com/office/powerpoint/2010/main" val="29056182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57200" y="1844824"/>
            <a:ext cx="8229600" cy="2808312"/>
          </a:xfrm>
        </p:spPr>
        <p:txBody>
          <a:bodyPr>
            <a:noAutofit/>
          </a:bodyPr>
          <a:lstStyle/>
          <a:p>
            <a:r>
              <a:rPr lang="ja-JP" altLang="en-US" sz="4000" dirty="0" smtClean="0"/>
              <a:t>突然</a:t>
            </a:r>
            <a:r>
              <a:rPr lang="ja-JP" altLang="en-US" sz="4000" dirty="0"/>
              <a:t>の</a:t>
            </a:r>
            <a:r>
              <a:rPr lang="ja-JP" altLang="en-US" sz="4000" dirty="0" smtClean="0"/>
              <a:t>心</a:t>
            </a:r>
            <a:r>
              <a:rPr lang="ja-JP" altLang="en-US" sz="4000" dirty="0"/>
              <a:t>停止</a:t>
            </a:r>
            <a:r>
              <a:rPr lang="ja-JP" altLang="en-US" sz="4000" dirty="0" smtClean="0"/>
              <a:t>は・・・</a:t>
            </a:r>
            <a:endParaRPr lang="en-US" altLang="ja-JP" sz="4000" dirty="0" smtClean="0"/>
          </a:p>
          <a:p>
            <a:pPr marL="0" indent="0">
              <a:buNone/>
            </a:pPr>
            <a:r>
              <a:rPr lang="ja-JP" altLang="en-US" sz="4000" dirty="0" smtClean="0"/>
              <a:t>　</a:t>
            </a:r>
            <a:r>
              <a:rPr lang="ja-JP" altLang="en-US" sz="3600" dirty="0" smtClean="0"/>
              <a:t>・心臓の筋肉がケイレンを起こして細かく</a:t>
            </a:r>
            <a:endParaRPr lang="en-US" altLang="ja-JP" sz="3600" dirty="0" smtClean="0"/>
          </a:p>
          <a:p>
            <a:pPr marL="0" indent="0">
              <a:buNone/>
            </a:pPr>
            <a:r>
              <a:rPr lang="ja-JP" altLang="en-US" sz="3600" dirty="0"/>
              <a:t>　</a:t>
            </a:r>
            <a:r>
              <a:rPr lang="ja-JP" altLang="en-US" sz="3600" dirty="0" smtClean="0"/>
              <a:t>震える「</a:t>
            </a:r>
            <a:r>
              <a:rPr lang="ja-JP" altLang="en-US" sz="3600" dirty="0" smtClean="0">
                <a:solidFill>
                  <a:srgbClr val="FF0000"/>
                </a:solidFill>
              </a:rPr>
              <a:t>心室細動</a:t>
            </a:r>
            <a:r>
              <a:rPr lang="ja-JP" altLang="en-US" sz="3600" dirty="0" smtClean="0"/>
              <a:t>」によって生じることが</a:t>
            </a:r>
            <a:endParaRPr lang="en-US" altLang="ja-JP" sz="3600" dirty="0" smtClean="0"/>
          </a:p>
          <a:p>
            <a:pPr marL="0" indent="0">
              <a:buNone/>
            </a:pPr>
            <a:r>
              <a:rPr lang="ja-JP" altLang="en-US" sz="3600" dirty="0"/>
              <a:t>　</a:t>
            </a:r>
            <a:r>
              <a:rPr lang="ja-JP" altLang="en-US" sz="3600" dirty="0" smtClean="0"/>
              <a:t>多い</a:t>
            </a:r>
            <a:endParaRPr lang="ja-JP" altLang="en-US" sz="3600" dirty="0"/>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grpSp>
        <p:nvGrpSpPr>
          <p:cNvPr id="17" name="Group 4"/>
          <p:cNvGrpSpPr>
            <a:grpSpLocks/>
          </p:cNvGrpSpPr>
          <p:nvPr/>
        </p:nvGrpSpPr>
        <p:grpSpPr bwMode="auto">
          <a:xfrm>
            <a:off x="5436096" y="4139953"/>
            <a:ext cx="1966912" cy="2255838"/>
            <a:chOff x="295" y="2840"/>
            <a:chExt cx="1239" cy="1421"/>
          </a:xfrm>
        </p:grpSpPr>
        <p:pic>
          <p:nvPicPr>
            <p:cNvPr id="18" name="Picture 5" descr="GUM06_CL2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840"/>
              <a:ext cx="1170"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6"/>
            <p:cNvSpPr>
              <a:spLocks/>
            </p:cNvSpPr>
            <p:nvPr/>
          </p:nvSpPr>
          <p:spPr bwMode="auto">
            <a:xfrm>
              <a:off x="1338" y="3430"/>
              <a:ext cx="196" cy="454"/>
            </a:xfrm>
            <a:custGeom>
              <a:avLst/>
              <a:gdLst>
                <a:gd name="T0" fmla="*/ 0 w 423"/>
                <a:gd name="T1" fmla="*/ 1 h 704"/>
                <a:gd name="T2" fmla="*/ 0 w 423"/>
                <a:gd name="T3" fmla="*/ 1 h 704"/>
                <a:gd name="T4" fmla="*/ 0 w 423"/>
                <a:gd name="T5" fmla="*/ 1 h 704"/>
                <a:gd name="T6" fmla="*/ 0 w 423"/>
                <a:gd name="T7" fmla="*/ 1 h 704"/>
                <a:gd name="T8" fmla="*/ 0 w 423"/>
                <a:gd name="T9" fmla="*/ 1 h 704"/>
                <a:gd name="T10" fmla="*/ 0 w 423"/>
                <a:gd name="T11" fmla="*/ 1 h 704"/>
                <a:gd name="T12" fmla="*/ 0 w 423"/>
                <a:gd name="T13" fmla="*/ 1 h 704"/>
                <a:gd name="T14" fmla="*/ 0 w 423"/>
                <a:gd name="T15" fmla="*/ 1 h 704"/>
                <a:gd name="T16" fmla="*/ 0 w 423"/>
                <a:gd name="T17" fmla="*/ 1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 h="704">
                  <a:moveTo>
                    <a:pt x="0" y="23"/>
                  </a:moveTo>
                  <a:cubicBezTo>
                    <a:pt x="60" y="11"/>
                    <a:pt x="121" y="0"/>
                    <a:pt x="136" y="23"/>
                  </a:cubicBezTo>
                  <a:cubicBezTo>
                    <a:pt x="151" y="46"/>
                    <a:pt x="76" y="137"/>
                    <a:pt x="91" y="160"/>
                  </a:cubicBezTo>
                  <a:cubicBezTo>
                    <a:pt x="106" y="183"/>
                    <a:pt x="212" y="130"/>
                    <a:pt x="227" y="160"/>
                  </a:cubicBezTo>
                  <a:cubicBezTo>
                    <a:pt x="242" y="190"/>
                    <a:pt x="167" y="311"/>
                    <a:pt x="182" y="341"/>
                  </a:cubicBezTo>
                  <a:cubicBezTo>
                    <a:pt x="197" y="371"/>
                    <a:pt x="303" y="311"/>
                    <a:pt x="318" y="341"/>
                  </a:cubicBezTo>
                  <a:cubicBezTo>
                    <a:pt x="333" y="371"/>
                    <a:pt x="257" y="492"/>
                    <a:pt x="272" y="522"/>
                  </a:cubicBezTo>
                  <a:cubicBezTo>
                    <a:pt x="287" y="552"/>
                    <a:pt x="393" y="492"/>
                    <a:pt x="408" y="522"/>
                  </a:cubicBezTo>
                  <a:cubicBezTo>
                    <a:pt x="423" y="552"/>
                    <a:pt x="370" y="674"/>
                    <a:pt x="363" y="7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Freeform 7"/>
            <p:cNvSpPr>
              <a:spLocks/>
            </p:cNvSpPr>
            <p:nvPr/>
          </p:nvSpPr>
          <p:spPr bwMode="auto">
            <a:xfrm>
              <a:off x="748" y="4110"/>
              <a:ext cx="681" cy="151"/>
            </a:xfrm>
            <a:custGeom>
              <a:avLst/>
              <a:gdLst>
                <a:gd name="T0" fmla="*/ 0 w 3009"/>
                <a:gd name="T1" fmla="*/ 0 h 1013"/>
                <a:gd name="T2" fmla="*/ 0 w 3009"/>
                <a:gd name="T3" fmla="*/ 0 h 1013"/>
                <a:gd name="T4" fmla="*/ 0 w 3009"/>
                <a:gd name="T5" fmla="*/ 0 h 1013"/>
                <a:gd name="T6" fmla="*/ 0 w 3009"/>
                <a:gd name="T7" fmla="*/ 0 h 1013"/>
                <a:gd name="T8" fmla="*/ 0 w 3009"/>
                <a:gd name="T9" fmla="*/ 0 h 1013"/>
                <a:gd name="T10" fmla="*/ 0 w 3009"/>
                <a:gd name="T11" fmla="*/ 0 h 1013"/>
                <a:gd name="T12" fmla="*/ 0 w 3009"/>
                <a:gd name="T13" fmla="*/ 0 h 1013"/>
                <a:gd name="T14" fmla="*/ 0 w 3009"/>
                <a:gd name="T15" fmla="*/ 0 h 1013"/>
                <a:gd name="T16" fmla="*/ 0 w 3009"/>
                <a:gd name="T17" fmla="*/ 0 h 1013"/>
                <a:gd name="T18" fmla="*/ 0 w 3009"/>
                <a:gd name="T19" fmla="*/ 0 h 1013"/>
                <a:gd name="T20" fmla="*/ 0 w 3009"/>
                <a:gd name="T21" fmla="*/ 0 h 1013"/>
                <a:gd name="T22" fmla="*/ 0 w 3009"/>
                <a:gd name="T23" fmla="*/ 0 h 1013"/>
                <a:gd name="T24" fmla="*/ 0 w 3009"/>
                <a:gd name="T25" fmla="*/ 0 h 1013"/>
                <a:gd name="T26" fmla="*/ 0 w 3009"/>
                <a:gd name="T27" fmla="*/ 0 h 1013"/>
                <a:gd name="T28" fmla="*/ 0 w 3009"/>
                <a:gd name="T29" fmla="*/ 0 h 10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9" h="1013">
                  <a:moveTo>
                    <a:pt x="0" y="454"/>
                  </a:moveTo>
                  <a:cubicBezTo>
                    <a:pt x="57" y="609"/>
                    <a:pt x="114" y="764"/>
                    <a:pt x="182" y="771"/>
                  </a:cubicBezTo>
                  <a:cubicBezTo>
                    <a:pt x="250" y="778"/>
                    <a:pt x="334" y="484"/>
                    <a:pt x="409" y="499"/>
                  </a:cubicBezTo>
                  <a:cubicBezTo>
                    <a:pt x="484" y="514"/>
                    <a:pt x="560" y="847"/>
                    <a:pt x="635" y="862"/>
                  </a:cubicBezTo>
                  <a:cubicBezTo>
                    <a:pt x="710" y="877"/>
                    <a:pt x="786" y="575"/>
                    <a:pt x="862" y="590"/>
                  </a:cubicBezTo>
                  <a:cubicBezTo>
                    <a:pt x="938" y="605"/>
                    <a:pt x="1006" y="938"/>
                    <a:pt x="1089" y="953"/>
                  </a:cubicBezTo>
                  <a:cubicBezTo>
                    <a:pt x="1172" y="968"/>
                    <a:pt x="1278" y="674"/>
                    <a:pt x="1361" y="681"/>
                  </a:cubicBezTo>
                  <a:cubicBezTo>
                    <a:pt x="1444" y="688"/>
                    <a:pt x="1512" y="1013"/>
                    <a:pt x="1588" y="998"/>
                  </a:cubicBezTo>
                  <a:cubicBezTo>
                    <a:pt x="1664" y="983"/>
                    <a:pt x="1724" y="620"/>
                    <a:pt x="1815" y="590"/>
                  </a:cubicBezTo>
                  <a:cubicBezTo>
                    <a:pt x="1906" y="560"/>
                    <a:pt x="2064" y="840"/>
                    <a:pt x="2132" y="817"/>
                  </a:cubicBezTo>
                  <a:cubicBezTo>
                    <a:pt x="2200" y="794"/>
                    <a:pt x="2147" y="484"/>
                    <a:pt x="2223" y="454"/>
                  </a:cubicBezTo>
                  <a:cubicBezTo>
                    <a:pt x="2299" y="424"/>
                    <a:pt x="2518" y="665"/>
                    <a:pt x="2586" y="635"/>
                  </a:cubicBezTo>
                  <a:cubicBezTo>
                    <a:pt x="2654" y="605"/>
                    <a:pt x="2571" y="310"/>
                    <a:pt x="2631" y="272"/>
                  </a:cubicBezTo>
                  <a:cubicBezTo>
                    <a:pt x="2691" y="234"/>
                    <a:pt x="2889" y="454"/>
                    <a:pt x="2949" y="409"/>
                  </a:cubicBezTo>
                  <a:cubicBezTo>
                    <a:pt x="3009" y="364"/>
                    <a:pt x="3001" y="182"/>
                    <a:pt x="2994"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13</a:t>
            </a:fld>
            <a:endParaRPr kumimoji="1" lang="ja-JP" altLang="en-US"/>
          </a:p>
        </p:txBody>
      </p:sp>
    </p:spTree>
    <p:extLst>
      <p:ext uri="{BB962C8B-B14F-4D97-AF65-F5344CB8AC3E}">
        <p14:creationId xmlns:p14="http://schemas.microsoft.com/office/powerpoint/2010/main" val="311427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50" fill="hold">
                                          <p:stCondLst>
                                            <p:cond delay="0"/>
                                          </p:stCondLst>
                                        </p:cTn>
                                        <p:tgtEl>
                                          <p:spTgt spid="17"/>
                                        </p:tgtEl>
                                        <p:attrNameLst>
                                          <p:attrName>r</p:attrName>
                                        </p:attrNameLst>
                                      </p:cBhvr>
                                    </p:animRot>
                                    <p:animRot by="-240000">
                                      <p:cBhvr>
                                        <p:cTn id="7" dur="100" fill="hold">
                                          <p:stCondLst>
                                            <p:cond delay="100"/>
                                          </p:stCondLst>
                                        </p:cTn>
                                        <p:tgtEl>
                                          <p:spTgt spid="17"/>
                                        </p:tgtEl>
                                        <p:attrNameLst>
                                          <p:attrName>r</p:attrName>
                                        </p:attrNameLst>
                                      </p:cBhvr>
                                    </p:animRot>
                                    <p:animRot by="240000">
                                      <p:cBhvr>
                                        <p:cTn id="8" dur="100" fill="hold">
                                          <p:stCondLst>
                                            <p:cond delay="200"/>
                                          </p:stCondLst>
                                        </p:cTn>
                                        <p:tgtEl>
                                          <p:spTgt spid="17"/>
                                        </p:tgtEl>
                                        <p:attrNameLst>
                                          <p:attrName>r</p:attrName>
                                        </p:attrNameLst>
                                      </p:cBhvr>
                                    </p:animRot>
                                    <p:animRot by="-240000">
                                      <p:cBhvr>
                                        <p:cTn id="9" dur="100" fill="hold">
                                          <p:stCondLst>
                                            <p:cond delay="300"/>
                                          </p:stCondLst>
                                        </p:cTn>
                                        <p:tgtEl>
                                          <p:spTgt spid="17"/>
                                        </p:tgtEl>
                                        <p:attrNameLst>
                                          <p:attrName>r</p:attrName>
                                        </p:attrNameLst>
                                      </p:cBhvr>
                                    </p:animRot>
                                    <p:animRot by="120000">
                                      <p:cBhvr>
                                        <p:cTn id="10" dur="100" fill="hold">
                                          <p:stCondLst>
                                            <p:cond delay="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501317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smtClean="0"/>
              <a:t>心室細動</a:t>
            </a:r>
            <a:endParaRPr lang="en-US" altLang="ja-JP" sz="4000" dirty="0" smtClean="0"/>
          </a:p>
          <a:p>
            <a:endParaRPr lang="en-US" altLang="ja-JP" sz="4000" dirty="0"/>
          </a:p>
          <a:p>
            <a:pPr marL="0" indent="0">
              <a:buFont typeface="Wingdings"/>
              <a:buNone/>
            </a:pPr>
            <a:r>
              <a:rPr lang="ja-JP" altLang="en-US" sz="4000" dirty="0" smtClean="0"/>
              <a:t>　</a:t>
            </a:r>
            <a:endParaRPr lang="en-US" altLang="ja-JP" sz="4000" dirty="0" smtClean="0"/>
          </a:p>
          <a:p>
            <a:pPr marL="0" indent="0">
              <a:buFont typeface="Wingdings"/>
              <a:buNone/>
            </a:pPr>
            <a:endParaRPr lang="en-US" altLang="ja-JP" sz="4000" dirty="0" smtClean="0"/>
          </a:p>
          <a:p>
            <a:pPr marL="0" indent="0">
              <a:buNone/>
            </a:pPr>
            <a:r>
              <a:rPr lang="ja-JP" altLang="en-US" sz="4000" dirty="0"/>
              <a:t>・</a:t>
            </a:r>
            <a:r>
              <a:rPr lang="ja-JP" altLang="en-US" sz="3600" dirty="0"/>
              <a:t>心臓の筋肉全体がブルブルと</a:t>
            </a:r>
            <a:r>
              <a:rPr lang="ja-JP" altLang="en-US" sz="3600" dirty="0" smtClean="0"/>
              <a:t>震えている</a:t>
            </a:r>
            <a:endParaRPr lang="en-US" altLang="ja-JP" sz="3600" dirty="0" smtClean="0"/>
          </a:p>
          <a:p>
            <a:pPr marL="0" indent="0">
              <a:buNone/>
            </a:pPr>
            <a:r>
              <a:rPr lang="ja-JP" altLang="en-US" sz="3600" dirty="0" smtClean="0"/>
              <a:t>状態</a:t>
            </a:r>
            <a:r>
              <a:rPr lang="ja-JP" altLang="en-US" sz="3600" dirty="0"/>
              <a:t>で</a:t>
            </a:r>
            <a:r>
              <a:rPr lang="ja-JP" altLang="en-US" sz="3600" dirty="0" smtClean="0"/>
              <a:t>、血液</a:t>
            </a:r>
            <a:r>
              <a:rPr lang="ja-JP" altLang="en-US" sz="3600" dirty="0"/>
              <a:t>が</a:t>
            </a:r>
            <a:r>
              <a:rPr lang="ja-JP" altLang="en-US" sz="3600" dirty="0" smtClean="0"/>
              <a:t>送り出せません。</a:t>
            </a:r>
            <a:endParaRPr lang="en-US" altLang="ja-JP" sz="3600" dirty="0" smtClean="0"/>
          </a:p>
          <a:p>
            <a:pPr marL="0" indent="0">
              <a:buNone/>
            </a:pPr>
            <a:r>
              <a:rPr lang="ja-JP" altLang="en-US" sz="3600" dirty="0" smtClean="0">
                <a:solidFill>
                  <a:srgbClr val="FF0000"/>
                </a:solidFill>
              </a:rPr>
              <a:t>心臓のけいれん</a:t>
            </a:r>
            <a:r>
              <a:rPr lang="ja-JP" altLang="en-US" sz="3600" dirty="0">
                <a:solidFill>
                  <a:srgbClr val="FF0000"/>
                </a:solidFill>
              </a:rPr>
              <a:t>状態</a:t>
            </a:r>
            <a:r>
              <a:rPr lang="ja-JP" altLang="en-US" sz="3600" dirty="0"/>
              <a:t>です。</a:t>
            </a:r>
          </a:p>
        </p:txBody>
      </p:sp>
      <p:pic>
        <p:nvPicPr>
          <p:cNvPr id="8" name="Picture 8" descr="005心室細動の心電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2408"/>
            <a:ext cx="8556935" cy="176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14</a:t>
            </a:fld>
            <a:endParaRPr kumimoji="1" lang="ja-JP" altLang="en-US"/>
          </a:p>
        </p:txBody>
      </p:sp>
    </p:spTree>
    <p:extLst>
      <p:ext uri="{BB962C8B-B14F-4D97-AF65-F5344CB8AC3E}">
        <p14:creationId xmlns:p14="http://schemas.microsoft.com/office/powerpoint/2010/main" val="27630762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292494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smtClean="0"/>
              <a:t>除細動　</a:t>
            </a:r>
            <a:endParaRPr lang="en-US" altLang="ja-JP" sz="4000" dirty="0" smtClean="0"/>
          </a:p>
          <a:p>
            <a:pPr marL="0" indent="0">
              <a:buNone/>
            </a:pPr>
            <a:r>
              <a:rPr lang="ja-JP" altLang="en-US" sz="4000" dirty="0" smtClean="0"/>
              <a:t>　・</a:t>
            </a:r>
            <a:r>
              <a:rPr lang="ja-JP" altLang="en-US" sz="3600" dirty="0"/>
              <a:t>心臓のけいれん状態である「</a:t>
            </a:r>
            <a:r>
              <a:rPr lang="ja-JP" altLang="en-US" sz="3600" dirty="0" smtClean="0"/>
              <a:t>心室細</a:t>
            </a:r>
            <a:endParaRPr lang="en-US" altLang="ja-JP" sz="3600" dirty="0" smtClean="0"/>
          </a:p>
          <a:p>
            <a:pPr marL="0" indent="0">
              <a:buNone/>
            </a:pPr>
            <a:r>
              <a:rPr lang="ja-JP" altLang="en-US" sz="3600" dirty="0"/>
              <a:t>　</a:t>
            </a:r>
            <a:r>
              <a:rPr lang="ja-JP" altLang="en-US" sz="3600" dirty="0" smtClean="0"/>
              <a:t>動</a:t>
            </a:r>
            <a:r>
              <a:rPr lang="ja-JP" altLang="en-US" sz="3600" dirty="0"/>
              <a:t>」に対して、心臓に電気ショックを与え</a:t>
            </a:r>
            <a:r>
              <a:rPr lang="ja-JP" altLang="en-US" sz="3600" dirty="0" smtClean="0"/>
              <a:t>、</a:t>
            </a:r>
            <a:endParaRPr lang="en-US" altLang="ja-JP" sz="3600" dirty="0" smtClean="0"/>
          </a:p>
          <a:p>
            <a:pPr marL="0" indent="0">
              <a:buNone/>
            </a:pPr>
            <a:r>
              <a:rPr lang="ja-JP" altLang="en-US" sz="3600" dirty="0"/>
              <a:t>　</a:t>
            </a:r>
            <a:r>
              <a:rPr lang="ja-JP" altLang="en-US" sz="3600" dirty="0" smtClean="0">
                <a:solidFill>
                  <a:srgbClr val="FF0000"/>
                </a:solidFill>
              </a:rPr>
              <a:t>けいれん</a:t>
            </a:r>
            <a:r>
              <a:rPr lang="ja-JP" altLang="en-US" sz="3600" dirty="0">
                <a:solidFill>
                  <a:srgbClr val="FF0000"/>
                </a:solidFill>
              </a:rPr>
              <a:t>状態を取り除く</a:t>
            </a:r>
            <a:r>
              <a:rPr lang="ja-JP" altLang="en-US" sz="3600" dirty="0"/>
              <a:t>ことです。</a:t>
            </a:r>
          </a:p>
        </p:txBody>
      </p:sp>
      <p:grpSp>
        <p:nvGrpSpPr>
          <p:cNvPr id="7" name="Group 4"/>
          <p:cNvGrpSpPr>
            <a:grpSpLocks/>
          </p:cNvGrpSpPr>
          <p:nvPr/>
        </p:nvGrpSpPr>
        <p:grpSpPr bwMode="auto">
          <a:xfrm>
            <a:off x="3436456" y="4330699"/>
            <a:ext cx="1966912" cy="2255838"/>
            <a:chOff x="295" y="2840"/>
            <a:chExt cx="1239" cy="1421"/>
          </a:xfrm>
        </p:grpSpPr>
        <p:pic>
          <p:nvPicPr>
            <p:cNvPr id="10" name="Picture 5" descr="GUM06_CL2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840"/>
              <a:ext cx="1170"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6"/>
            <p:cNvSpPr>
              <a:spLocks/>
            </p:cNvSpPr>
            <p:nvPr/>
          </p:nvSpPr>
          <p:spPr bwMode="auto">
            <a:xfrm>
              <a:off x="1338" y="3430"/>
              <a:ext cx="196" cy="454"/>
            </a:xfrm>
            <a:custGeom>
              <a:avLst/>
              <a:gdLst>
                <a:gd name="T0" fmla="*/ 0 w 423"/>
                <a:gd name="T1" fmla="*/ 1 h 704"/>
                <a:gd name="T2" fmla="*/ 0 w 423"/>
                <a:gd name="T3" fmla="*/ 1 h 704"/>
                <a:gd name="T4" fmla="*/ 0 w 423"/>
                <a:gd name="T5" fmla="*/ 1 h 704"/>
                <a:gd name="T6" fmla="*/ 0 w 423"/>
                <a:gd name="T7" fmla="*/ 1 h 704"/>
                <a:gd name="T8" fmla="*/ 0 w 423"/>
                <a:gd name="T9" fmla="*/ 1 h 704"/>
                <a:gd name="T10" fmla="*/ 0 w 423"/>
                <a:gd name="T11" fmla="*/ 1 h 704"/>
                <a:gd name="T12" fmla="*/ 0 w 423"/>
                <a:gd name="T13" fmla="*/ 1 h 704"/>
                <a:gd name="T14" fmla="*/ 0 w 423"/>
                <a:gd name="T15" fmla="*/ 1 h 704"/>
                <a:gd name="T16" fmla="*/ 0 w 423"/>
                <a:gd name="T17" fmla="*/ 1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 h="704">
                  <a:moveTo>
                    <a:pt x="0" y="23"/>
                  </a:moveTo>
                  <a:cubicBezTo>
                    <a:pt x="60" y="11"/>
                    <a:pt x="121" y="0"/>
                    <a:pt x="136" y="23"/>
                  </a:cubicBezTo>
                  <a:cubicBezTo>
                    <a:pt x="151" y="46"/>
                    <a:pt x="76" y="137"/>
                    <a:pt x="91" y="160"/>
                  </a:cubicBezTo>
                  <a:cubicBezTo>
                    <a:pt x="106" y="183"/>
                    <a:pt x="212" y="130"/>
                    <a:pt x="227" y="160"/>
                  </a:cubicBezTo>
                  <a:cubicBezTo>
                    <a:pt x="242" y="190"/>
                    <a:pt x="167" y="311"/>
                    <a:pt x="182" y="341"/>
                  </a:cubicBezTo>
                  <a:cubicBezTo>
                    <a:pt x="197" y="371"/>
                    <a:pt x="303" y="311"/>
                    <a:pt x="318" y="341"/>
                  </a:cubicBezTo>
                  <a:cubicBezTo>
                    <a:pt x="333" y="371"/>
                    <a:pt x="257" y="492"/>
                    <a:pt x="272" y="522"/>
                  </a:cubicBezTo>
                  <a:cubicBezTo>
                    <a:pt x="287" y="552"/>
                    <a:pt x="393" y="492"/>
                    <a:pt x="408" y="522"/>
                  </a:cubicBezTo>
                  <a:cubicBezTo>
                    <a:pt x="423" y="552"/>
                    <a:pt x="370" y="674"/>
                    <a:pt x="363" y="7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Freeform 7"/>
            <p:cNvSpPr>
              <a:spLocks/>
            </p:cNvSpPr>
            <p:nvPr/>
          </p:nvSpPr>
          <p:spPr bwMode="auto">
            <a:xfrm>
              <a:off x="748" y="4110"/>
              <a:ext cx="681" cy="151"/>
            </a:xfrm>
            <a:custGeom>
              <a:avLst/>
              <a:gdLst>
                <a:gd name="T0" fmla="*/ 0 w 3009"/>
                <a:gd name="T1" fmla="*/ 0 h 1013"/>
                <a:gd name="T2" fmla="*/ 0 w 3009"/>
                <a:gd name="T3" fmla="*/ 0 h 1013"/>
                <a:gd name="T4" fmla="*/ 0 w 3009"/>
                <a:gd name="T5" fmla="*/ 0 h 1013"/>
                <a:gd name="T6" fmla="*/ 0 w 3009"/>
                <a:gd name="T7" fmla="*/ 0 h 1013"/>
                <a:gd name="T8" fmla="*/ 0 w 3009"/>
                <a:gd name="T9" fmla="*/ 0 h 1013"/>
                <a:gd name="T10" fmla="*/ 0 w 3009"/>
                <a:gd name="T11" fmla="*/ 0 h 1013"/>
                <a:gd name="T12" fmla="*/ 0 w 3009"/>
                <a:gd name="T13" fmla="*/ 0 h 1013"/>
                <a:gd name="T14" fmla="*/ 0 w 3009"/>
                <a:gd name="T15" fmla="*/ 0 h 1013"/>
                <a:gd name="T16" fmla="*/ 0 w 3009"/>
                <a:gd name="T17" fmla="*/ 0 h 1013"/>
                <a:gd name="T18" fmla="*/ 0 w 3009"/>
                <a:gd name="T19" fmla="*/ 0 h 1013"/>
                <a:gd name="T20" fmla="*/ 0 w 3009"/>
                <a:gd name="T21" fmla="*/ 0 h 1013"/>
                <a:gd name="T22" fmla="*/ 0 w 3009"/>
                <a:gd name="T23" fmla="*/ 0 h 1013"/>
                <a:gd name="T24" fmla="*/ 0 w 3009"/>
                <a:gd name="T25" fmla="*/ 0 h 1013"/>
                <a:gd name="T26" fmla="*/ 0 w 3009"/>
                <a:gd name="T27" fmla="*/ 0 h 1013"/>
                <a:gd name="T28" fmla="*/ 0 w 3009"/>
                <a:gd name="T29" fmla="*/ 0 h 10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9" h="1013">
                  <a:moveTo>
                    <a:pt x="0" y="454"/>
                  </a:moveTo>
                  <a:cubicBezTo>
                    <a:pt x="57" y="609"/>
                    <a:pt x="114" y="764"/>
                    <a:pt x="182" y="771"/>
                  </a:cubicBezTo>
                  <a:cubicBezTo>
                    <a:pt x="250" y="778"/>
                    <a:pt x="334" y="484"/>
                    <a:pt x="409" y="499"/>
                  </a:cubicBezTo>
                  <a:cubicBezTo>
                    <a:pt x="484" y="514"/>
                    <a:pt x="560" y="847"/>
                    <a:pt x="635" y="862"/>
                  </a:cubicBezTo>
                  <a:cubicBezTo>
                    <a:pt x="710" y="877"/>
                    <a:pt x="786" y="575"/>
                    <a:pt x="862" y="590"/>
                  </a:cubicBezTo>
                  <a:cubicBezTo>
                    <a:pt x="938" y="605"/>
                    <a:pt x="1006" y="938"/>
                    <a:pt x="1089" y="953"/>
                  </a:cubicBezTo>
                  <a:cubicBezTo>
                    <a:pt x="1172" y="968"/>
                    <a:pt x="1278" y="674"/>
                    <a:pt x="1361" y="681"/>
                  </a:cubicBezTo>
                  <a:cubicBezTo>
                    <a:pt x="1444" y="688"/>
                    <a:pt x="1512" y="1013"/>
                    <a:pt x="1588" y="998"/>
                  </a:cubicBezTo>
                  <a:cubicBezTo>
                    <a:pt x="1664" y="983"/>
                    <a:pt x="1724" y="620"/>
                    <a:pt x="1815" y="590"/>
                  </a:cubicBezTo>
                  <a:cubicBezTo>
                    <a:pt x="1906" y="560"/>
                    <a:pt x="2064" y="840"/>
                    <a:pt x="2132" y="817"/>
                  </a:cubicBezTo>
                  <a:cubicBezTo>
                    <a:pt x="2200" y="794"/>
                    <a:pt x="2147" y="484"/>
                    <a:pt x="2223" y="454"/>
                  </a:cubicBezTo>
                  <a:cubicBezTo>
                    <a:pt x="2299" y="424"/>
                    <a:pt x="2518" y="665"/>
                    <a:pt x="2586" y="635"/>
                  </a:cubicBezTo>
                  <a:cubicBezTo>
                    <a:pt x="2654" y="605"/>
                    <a:pt x="2571" y="310"/>
                    <a:pt x="2631" y="272"/>
                  </a:cubicBezTo>
                  <a:cubicBezTo>
                    <a:pt x="2691" y="234"/>
                    <a:pt x="2889" y="454"/>
                    <a:pt x="2949" y="409"/>
                  </a:cubicBezTo>
                  <a:cubicBezTo>
                    <a:pt x="3009" y="364"/>
                    <a:pt x="3001" y="182"/>
                    <a:pt x="2994"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4" name="AutoShape 9"/>
          <p:cNvSpPr>
            <a:spLocks noChangeArrowheads="1"/>
          </p:cNvSpPr>
          <p:nvPr/>
        </p:nvSpPr>
        <p:spPr bwMode="auto">
          <a:xfrm rot="-1547670">
            <a:off x="3117771" y="4480471"/>
            <a:ext cx="1174750" cy="2124075"/>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15</a:t>
            </a:fld>
            <a:endParaRPr kumimoji="1" lang="ja-JP" altLang="en-US"/>
          </a:p>
        </p:txBody>
      </p:sp>
    </p:spTree>
    <p:extLst>
      <p:ext uri="{BB962C8B-B14F-4D97-AF65-F5344CB8AC3E}">
        <p14:creationId xmlns:p14="http://schemas.microsoft.com/office/powerpoint/2010/main" val="50315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357301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a:t>ＡＥＤは誰が使用できるの？</a:t>
            </a:r>
          </a:p>
          <a:p>
            <a:pPr marL="0" indent="0">
              <a:buNone/>
            </a:pPr>
            <a:r>
              <a:rPr lang="ja-JP" altLang="en-US" sz="4000" dirty="0" smtClean="0"/>
              <a:t>　・救命</a:t>
            </a:r>
            <a:r>
              <a:rPr lang="ja-JP" altLang="en-US" sz="4000" dirty="0"/>
              <a:t>の現場に居合わせた人</a:t>
            </a:r>
          </a:p>
          <a:p>
            <a:r>
              <a:rPr lang="ja-JP" altLang="en-US" sz="4000" dirty="0"/>
              <a:t>ＡＥＤを使用する対象者は？</a:t>
            </a:r>
          </a:p>
          <a:p>
            <a:pPr marL="0" indent="0">
              <a:buNone/>
            </a:pPr>
            <a:r>
              <a:rPr lang="ja-JP" altLang="en-US" sz="4000" dirty="0" smtClean="0"/>
              <a:t>　・「</a:t>
            </a:r>
            <a:r>
              <a:rPr lang="ja-JP" altLang="en-US" sz="4000" dirty="0"/>
              <a:t>意識なし</a:t>
            </a:r>
            <a:r>
              <a:rPr lang="ja-JP" altLang="en-US" sz="4000" dirty="0" smtClean="0"/>
              <a:t>」「</a:t>
            </a:r>
            <a:r>
              <a:rPr lang="ja-JP" altLang="en-US" sz="4000" dirty="0"/>
              <a:t>呼吸なし</a:t>
            </a:r>
            <a:r>
              <a:rPr lang="ja-JP" altLang="en-US" sz="4000" dirty="0" smtClean="0"/>
              <a:t>」の傷病者</a:t>
            </a:r>
          </a:p>
          <a:p>
            <a:pPr marL="0" indent="0">
              <a:buNone/>
            </a:pPr>
            <a:r>
              <a:rPr lang="ja-JP" altLang="en-US" sz="4000" dirty="0" smtClean="0"/>
              <a:t>　・年齢制限なし</a:t>
            </a:r>
            <a:endParaRPr lang="ja-JP" altLang="en-US" sz="3600" dirty="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16</a:t>
            </a:fld>
            <a:endParaRPr kumimoji="1" lang="ja-JP" altLang="en-US"/>
          </a:p>
        </p:txBody>
      </p:sp>
    </p:spTree>
    <p:extLst>
      <p:ext uri="{BB962C8B-B14F-4D97-AF65-F5344CB8AC3E}">
        <p14:creationId xmlns:p14="http://schemas.microsoft.com/office/powerpoint/2010/main" val="37708938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158875"/>
          </a:xfrm>
        </p:spPr>
        <p:txBody>
          <a:bodyPr>
            <a:noAutofit/>
          </a:bodyPr>
          <a:lstStyle/>
          <a:p>
            <a:pPr eaLnBrk="1" hangingPunct="1"/>
            <a:r>
              <a:rPr lang="ja-JP" altLang="en-US" sz="3600" dirty="0" smtClean="0"/>
              <a:t>急変した傷病者を</a:t>
            </a:r>
            <a:r>
              <a:rPr lang="ja-JP" altLang="en-US" sz="3600" dirty="0" smtClean="0">
                <a:solidFill>
                  <a:srgbClr val="FF0000"/>
                </a:solidFill>
              </a:rPr>
              <a:t>救命</a:t>
            </a:r>
            <a:r>
              <a:rPr lang="ja-JP" altLang="en-US" sz="3600" dirty="0" smtClean="0"/>
              <a:t>し、</a:t>
            </a:r>
            <a:r>
              <a:rPr lang="ja-JP" altLang="en-US" sz="3600" dirty="0" smtClean="0">
                <a:solidFill>
                  <a:srgbClr val="FF0000"/>
                </a:solidFill>
              </a:rPr>
              <a:t>社会復帰</a:t>
            </a:r>
            <a:r>
              <a:rPr lang="ja-JP" altLang="en-US" sz="3600" dirty="0" smtClean="0"/>
              <a:t>させ</a:t>
            </a:r>
            <a:endParaRPr lang="en-US" altLang="ja-JP" sz="3600" dirty="0" smtClean="0"/>
          </a:p>
          <a:p>
            <a:pPr marL="0" indent="0" eaLnBrk="1" hangingPunct="1">
              <a:buNone/>
            </a:pPr>
            <a:r>
              <a:rPr lang="ja-JP" altLang="en-US" sz="3600" dirty="0" smtClean="0"/>
              <a:t>　</a:t>
            </a:r>
            <a:r>
              <a:rPr lang="ja-JP" altLang="en-US" sz="3600" dirty="0" err="1" smtClean="0"/>
              <a:t>る</a:t>
            </a:r>
            <a:r>
              <a:rPr lang="ja-JP" altLang="en-US" sz="3600" dirty="0" smtClean="0"/>
              <a:t>ために必要となる一連の行い</a:t>
            </a:r>
          </a:p>
        </p:txBody>
      </p:sp>
      <p:sp>
        <p:nvSpPr>
          <p:cNvPr id="14340" name="正方形/長方形 1"/>
          <p:cNvSpPr>
            <a:spLocks noChangeArrowheads="1"/>
          </p:cNvSpPr>
          <p:nvPr/>
        </p:nvSpPr>
        <p:spPr bwMode="auto">
          <a:xfrm>
            <a:off x="1573213" y="5530850"/>
            <a:ext cx="5218112" cy="13271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sp>
        <p:nvSpPr>
          <p:cNvPr id="15" name="Text Box 7"/>
          <p:cNvSpPr txBox="1">
            <a:spLocks noChangeArrowheads="1"/>
          </p:cNvSpPr>
          <p:nvPr/>
        </p:nvSpPr>
        <p:spPr bwMode="auto">
          <a:xfrm>
            <a:off x="6666190" y="4992057"/>
            <a:ext cx="2074654"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1800" b="1" dirty="0">
                <a:solidFill>
                  <a:schemeClr val="bg1"/>
                </a:solidFill>
                <a:latin typeface="+mn-ea"/>
                <a:ea typeface="+mn-ea"/>
              </a:rPr>
              <a:t>二次救命処置と</a:t>
            </a:r>
          </a:p>
          <a:p>
            <a:pPr eaLnBrk="1" hangingPunct="1">
              <a:spcBef>
                <a:spcPct val="0"/>
              </a:spcBef>
              <a:buClrTx/>
              <a:buSzTx/>
              <a:buFontTx/>
              <a:buNone/>
            </a:pPr>
            <a:r>
              <a:rPr lang="ja-JP" altLang="en-US" sz="1800" b="1" dirty="0">
                <a:solidFill>
                  <a:schemeClr val="bg1"/>
                </a:solidFill>
                <a:latin typeface="+mn-ea"/>
                <a:ea typeface="+mn-ea"/>
              </a:rPr>
              <a:t>心拍再開後の</a:t>
            </a:r>
            <a:r>
              <a:rPr lang="ja-JP" altLang="en-US" sz="1800" b="1" dirty="0" smtClean="0">
                <a:solidFill>
                  <a:schemeClr val="bg1"/>
                </a:solidFill>
                <a:latin typeface="+mn-ea"/>
                <a:ea typeface="+mn-ea"/>
              </a:rPr>
              <a:t>集中</a:t>
            </a:r>
            <a:endParaRPr lang="ja-JP" altLang="en-US" sz="1800" b="1" dirty="0">
              <a:solidFill>
                <a:schemeClr val="bg1"/>
              </a:solidFill>
              <a:latin typeface="+mn-ea"/>
              <a:ea typeface="+mn-ea"/>
            </a:endParaRP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a:t>
            </a:fld>
            <a:endParaRPr kumimoji="1" lang="ja-JP" altLang="en-US"/>
          </a:p>
        </p:txBody>
      </p:sp>
      <p:pic>
        <p:nvPicPr>
          <p:cNvPr id="13" name="図 12"/>
          <p:cNvPicPr>
            <a:picLocks noChangeAspect="1"/>
          </p:cNvPicPr>
          <p:nvPr/>
        </p:nvPicPr>
        <p:blipFill>
          <a:blip r:embed="rId3"/>
          <a:stretch>
            <a:fillRect/>
          </a:stretch>
        </p:blipFill>
        <p:spPr>
          <a:xfrm>
            <a:off x="179512" y="2873704"/>
            <a:ext cx="8410724" cy="2692027"/>
          </a:xfrm>
          <a:prstGeom prst="rect">
            <a:avLst/>
          </a:prstGeom>
        </p:spPr>
      </p:pic>
    </p:spTree>
    <p:extLst>
      <p:ext uri="{BB962C8B-B14F-4D97-AF65-F5344CB8AC3E}">
        <p14:creationId xmlns:p14="http://schemas.microsoft.com/office/powerpoint/2010/main" val="18742114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smtClean="0"/>
              <a:t>１つ目の輪</a:t>
            </a:r>
            <a:endParaRPr lang="en-US" altLang="ja-JP" sz="4000" dirty="0" smtClean="0"/>
          </a:p>
          <a:p>
            <a:pPr marL="0" indent="0" eaLnBrk="1" hangingPunct="1">
              <a:buNone/>
            </a:pPr>
            <a:r>
              <a:rPr lang="ja-JP" altLang="en-US" sz="3600" dirty="0" smtClean="0"/>
              <a:t>～　心停止の予防　～</a:t>
            </a:r>
            <a:endParaRPr lang="en-US" altLang="ja-JP" sz="3600" dirty="0" smtClean="0"/>
          </a:p>
          <a:p>
            <a:pPr marL="0" indent="0" eaLnBrk="1" hangingPunct="1">
              <a:buNone/>
            </a:pP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pic>
        <p:nvPicPr>
          <p:cNvPr id="2050" name="Picture 2" descr="C:\Users\kiyo\Desktop\応急手当講習新スライド案\イラスト\心停止の原因子ども.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488" y="4341428"/>
            <a:ext cx="2084165" cy="25413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iyo\Desktop\応急手当講習新スライド案\イラスト\心停止の原因成人.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9952" y="3212976"/>
            <a:ext cx="2543159" cy="310098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
          <p:cNvSpPr>
            <a:spLocks noGrp="1" noChangeArrowheads="1"/>
          </p:cNvSpPr>
          <p:nvPr>
            <p:ph type="title"/>
          </p:nvPr>
        </p:nvSpPr>
        <p:spPr>
          <a:xfrm>
            <a:off x="456888" y="2384884"/>
            <a:ext cx="8229600" cy="1656184"/>
          </a:xfrm>
        </p:spPr>
        <p:txBody>
          <a:bodyPr>
            <a:noAutofit/>
          </a:bodyPr>
          <a:lstStyle/>
          <a:p>
            <a:pPr eaLnBrk="1" hangingPunct="1"/>
            <a:r>
              <a:rPr lang="ja-JP" altLang="en-US" sz="3600" dirty="0" smtClean="0"/>
              <a:t>心停止の主な原因は、成人と子どもで</a:t>
            </a:r>
            <a:r>
              <a:rPr lang="en-US" altLang="ja-JP" sz="3600" dirty="0" smtClean="0"/>
              <a:t/>
            </a:r>
            <a:br>
              <a:rPr lang="en-US" altLang="ja-JP" sz="3600" dirty="0" smtClean="0"/>
            </a:br>
            <a:r>
              <a:rPr lang="ja-JP" altLang="en-US" sz="3600" dirty="0" smtClean="0"/>
              <a:t>は異なります。</a:t>
            </a: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a:t>
            </a:fld>
            <a:endParaRPr kumimoji="1" lang="ja-JP" altLang="en-US"/>
          </a:p>
        </p:txBody>
      </p:sp>
    </p:spTree>
    <p:extLst>
      <p:ext uri="{BB962C8B-B14F-4D97-AF65-F5344CB8AC3E}">
        <p14:creationId xmlns:p14="http://schemas.microsoft.com/office/powerpoint/2010/main" val="7004567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559793"/>
            <a:ext cx="8229600" cy="703983"/>
          </a:xfrm>
        </p:spPr>
        <p:txBody>
          <a:bodyPr>
            <a:noAutofit/>
          </a:bodyPr>
          <a:lstStyle/>
          <a:p>
            <a:pPr eaLnBrk="1" hangingPunct="1"/>
            <a:r>
              <a:rPr lang="ja-JP" altLang="en-US" sz="4000" dirty="0" smtClean="0"/>
              <a:t>子どもの突然死とその予防</a:t>
            </a:r>
          </a:p>
        </p:txBody>
      </p:sp>
      <p:sp>
        <p:nvSpPr>
          <p:cNvPr id="16387" name="Rectangle 3"/>
          <p:cNvSpPr>
            <a:spLocks noGrp="1" noChangeArrowheads="1"/>
          </p:cNvSpPr>
          <p:nvPr>
            <p:ph type="body" idx="1"/>
          </p:nvPr>
        </p:nvSpPr>
        <p:spPr>
          <a:xfrm>
            <a:off x="473075" y="2224088"/>
            <a:ext cx="8131373" cy="2833983"/>
          </a:xfrm>
        </p:spPr>
        <p:txBody>
          <a:bodyPr>
            <a:normAutofit/>
          </a:bodyPr>
          <a:lstStyle/>
          <a:p>
            <a:pPr eaLnBrk="1" hangingPunct="1"/>
            <a:r>
              <a:rPr lang="ja-JP" altLang="en-US" sz="3600" dirty="0" smtClean="0"/>
              <a:t>子どもの心停止の主な原因は、</a:t>
            </a:r>
            <a:r>
              <a:rPr lang="ja-JP" altLang="en-US" sz="3600" dirty="0">
                <a:solidFill>
                  <a:srgbClr val="FF0000"/>
                </a:solidFill>
              </a:rPr>
              <a:t>けが</a:t>
            </a:r>
            <a:r>
              <a:rPr lang="ja-JP" altLang="en-US" sz="3600" dirty="0" smtClean="0"/>
              <a:t>や</a:t>
            </a:r>
            <a:endParaRPr lang="en-US" altLang="ja-JP" sz="3600" dirty="0" smtClean="0"/>
          </a:p>
          <a:p>
            <a:pPr marL="0" indent="0" eaLnBrk="1" hangingPunct="1">
              <a:buNone/>
            </a:pPr>
            <a:r>
              <a:rPr lang="ja-JP" altLang="en-US" sz="3600" dirty="0"/>
              <a:t>　</a:t>
            </a:r>
            <a:r>
              <a:rPr lang="ja-JP" altLang="en-US" sz="3600" dirty="0" smtClean="0">
                <a:solidFill>
                  <a:srgbClr val="FF0000"/>
                </a:solidFill>
              </a:rPr>
              <a:t>おぼれ</a:t>
            </a:r>
            <a:r>
              <a:rPr lang="ja-JP" altLang="en-US" sz="3600" dirty="0" smtClean="0"/>
              <a:t>、</a:t>
            </a:r>
            <a:r>
              <a:rPr lang="ja-JP" altLang="en-US" sz="3600" dirty="0" smtClean="0">
                <a:solidFill>
                  <a:srgbClr val="FF0000"/>
                </a:solidFill>
              </a:rPr>
              <a:t>窒息</a:t>
            </a:r>
            <a:r>
              <a:rPr lang="ja-JP" altLang="en-US" sz="3600" dirty="0" smtClean="0"/>
              <a:t>などの</a:t>
            </a:r>
            <a:r>
              <a:rPr lang="ja-JP" altLang="en-US" sz="3600" dirty="0" smtClean="0">
                <a:solidFill>
                  <a:srgbClr val="FF0000"/>
                </a:solidFill>
              </a:rPr>
              <a:t>不慮の事故</a:t>
            </a:r>
          </a:p>
          <a:p>
            <a:pPr eaLnBrk="1" hangingPunct="1"/>
            <a:r>
              <a:rPr lang="ja-JP" altLang="en-US" sz="3600" dirty="0" smtClean="0"/>
              <a:t>いずれも</a:t>
            </a:r>
            <a:r>
              <a:rPr lang="ja-JP" altLang="en-US" sz="3600" dirty="0" smtClean="0">
                <a:solidFill>
                  <a:srgbClr val="FF0000"/>
                </a:solidFill>
              </a:rPr>
              <a:t>予防</a:t>
            </a:r>
            <a:r>
              <a:rPr lang="ja-JP" altLang="en-US" sz="3600" dirty="0" smtClean="0"/>
              <a:t>が可能なので、未然に防</a:t>
            </a:r>
            <a:endParaRPr lang="en-US" altLang="ja-JP" sz="3600" dirty="0" smtClean="0"/>
          </a:p>
          <a:p>
            <a:pPr marL="0" indent="0" eaLnBrk="1" hangingPunct="1">
              <a:buNone/>
            </a:pPr>
            <a:r>
              <a:rPr lang="ja-JP" altLang="en-US" sz="3600" dirty="0"/>
              <a:t>　</a:t>
            </a:r>
            <a:r>
              <a:rPr lang="ja-JP" altLang="en-US" sz="3600" dirty="0" err="1" smtClean="0"/>
              <a:t>ぐ</a:t>
            </a:r>
            <a:r>
              <a:rPr lang="ja-JP" altLang="en-US" sz="3600" dirty="0" smtClean="0"/>
              <a:t>ことが何よりも大事</a:t>
            </a:r>
            <a:endParaRPr lang="en-US" altLang="ja-JP" sz="2400" dirty="0" smtClean="0"/>
          </a:p>
        </p:txBody>
      </p:sp>
      <p:pic>
        <p:nvPicPr>
          <p:cNvPr id="16388" name="Picture 10" descr="http://www.city.maebashi.gunma.jp/kurashi/188/189/190/p001846_d/img/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767748"/>
            <a:ext cx="2052775" cy="170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0320" y="5058071"/>
            <a:ext cx="2416696" cy="156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2" name="グループ化 2"/>
          <p:cNvGrpSpPr>
            <a:grpSpLocks/>
          </p:cNvGrpSpPr>
          <p:nvPr/>
        </p:nvGrpSpPr>
        <p:grpSpPr bwMode="auto">
          <a:xfrm>
            <a:off x="5799143" y="4902707"/>
            <a:ext cx="1836465" cy="1439174"/>
            <a:chOff x="5321300" y="4522788"/>
            <a:chExt cx="2714625" cy="2289175"/>
          </a:xfrm>
        </p:grpSpPr>
        <p:pic>
          <p:nvPicPr>
            <p:cNvPr id="1639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1300" y="4522788"/>
              <a:ext cx="2714625" cy="228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6394" name="図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76888" y="6277470"/>
              <a:ext cx="847619" cy="4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4</a:t>
            </a:fld>
            <a:endParaRPr kumimoji="1" lang="ja-JP" altLang="en-US"/>
          </a:p>
        </p:txBody>
      </p:sp>
    </p:spTree>
    <p:extLst>
      <p:ext uri="{BB962C8B-B14F-4D97-AF65-F5344CB8AC3E}">
        <p14:creationId xmlns:p14="http://schemas.microsoft.com/office/powerpoint/2010/main" val="691543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559793"/>
            <a:ext cx="8229600" cy="703983"/>
          </a:xfrm>
        </p:spPr>
        <p:txBody>
          <a:bodyPr>
            <a:noAutofit/>
          </a:bodyPr>
          <a:lstStyle/>
          <a:p>
            <a:pPr eaLnBrk="1" hangingPunct="1"/>
            <a:r>
              <a:rPr lang="ja-JP" altLang="en-US" sz="4000" dirty="0" smtClean="0"/>
              <a:t>成人の突然死とその予防</a:t>
            </a:r>
          </a:p>
        </p:txBody>
      </p:sp>
      <p:sp>
        <p:nvSpPr>
          <p:cNvPr id="16387" name="Rectangle 3"/>
          <p:cNvSpPr>
            <a:spLocks noGrp="1" noChangeArrowheads="1"/>
          </p:cNvSpPr>
          <p:nvPr>
            <p:ph type="body" idx="1"/>
          </p:nvPr>
        </p:nvSpPr>
        <p:spPr>
          <a:xfrm>
            <a:off x="483116" y="2348880"/>
            <a:ext cx="8131373" cy="3941216"/>
          </a:xfrm>
        </p:spPr>
        <p:txBody>
          <a:bodyPr>
            <a:normAutofit/>
          </a:bodyPr>
          <a:lstStyle/>
          <a:p>
            <a:pPr eaLnBrk="1" hangingPunct="1"/>
            <a:r>
              <a:rPr lang="ja-JP" altLang="en-US" sz="3600" dirty="0" smtClean="0"/>
              <a:t>成人の心停止の主な原因は、</a:t>
            </a:r>
            <a:r>
              <a:rPr lang="ja-JP" altLang="en-US" sz="3600" dirty="0" smtClean="0">
                <a:solidFill>
                  <a:srgbClr val="FF0000"/>
                </a:solidFill>
              </a:rPr>
              <a:t>急性心筋</a:t>
            </a:r>
            <a:endParaRPr lang="en-US" altLang="ja-JP" sz="3600" dirty="0" smtClean="0">
              <a:solidFill>
                <a:srgbClr val="FF0000"/>
              </a:solidFill>
            </a:endParaRPr>
          </a:p>
          <a:p>
            <a:pPr marL="0" indent="0" eaLnBrk="1" hangingPunct="1">
              <a:buNone/>
            </a:pPr>
            <a:r>
              <a:rPr lang="ja-JP" altLang="en-US" sz="3600" dirty="0" smtClean="0"/>
              <a:t>　</a:t>
            </a:r>
            <a:r>
              <a:rPr lang="ja-JP" altLang="en-US" sz="3600" dirty="0" smtClean="0">
                <a:solidFill>
                  <a:srgbClr val="FF0000"/>
                </a:solidFill>
              </a:rPr>
              <a:t>梗塞</a:t>
            </a:r>
            <a:r>
              <a:rPr lang="ja-JP" altLang="en-US" sz="3600" dirty="0" smtClean="0"/>
              <a:t>や</a:t>
            </a:r>
            <a:r>
              <a:rPr lang="ja-JP" altLang="en-US" sz="3600" dirty="0" smtClean="0">
                <a:solidFill>
                  <a:srgbClr val="FF0000"/>
                </a:solidFill>
              </a:rPr>
              <a:t>脳卒中</a:t>
            </a:r>
            <a:endParaRPr lang="en-US" altLang="ja-JP" sz="3600" dirty="0" smtClean="0">
              <a:solidFill>
                <a:srgbClr val="FF0000"/>
              </a:solidFill>
            </a:endParaRPr>
          </a:p>
          <a:p>
            <a:pPr eaLnBrk="1" hangingPunct="1"/>
            <a:r>
              <a:rPr lang="ja-JP" altLang="en-US" sz="3600" dirty="0"/>
              <a:t>これら</a:t>
            </a:r>
            <a:r>
              <a:rPr lang="ja-JP" altLang="en-US" sz="3600" dirty="0" smtClean="0"/>
              <a:t>は、生活習慣病ともいわれ、がん</a:t>
            </a:r>
            <a:endParaRPr lang="en-US" altLang="ja-JP" sz="3600" dirty="0" smtClean="0"/>
          </a:p>
          <a:p>
            <a:pPr marL="0" indent="0" eaLnBrk="1" hangingPunct="1">
              <a:buNone/>
            </a:pPr>
            <a:r>
              <a:rPr lang="ja-JP" altLang="en-US" sz="3600" dirty="0" smtClean="0"/>
              <a:t>　とともに日本人の主な死因</a:t>
            </a:r>
            <a:endParaRPr lang="en-US" altLang="ja-JP" sz="3600" dirty="0" smtClean="0"/>
          </a:p>
          <a:p>
            <a:pPr eaLnBrk="1" hangingPunct="1"/>
            <a:r>
              <a:rPr lang="ja-JP" altLang="en-US" sz="3600" dirty="0" smtClean="0"/>
              <a:t>生活習慣病になるリスクを低下させること</a:t>
            </a:r>
            <a:endParaRPr lang="en-US" altLang="ja-JP" sz="3600" dirty="0" smtClean="0"/>
          </a:p>
          <a:p>
            <a:pPr marL="0" indent="0" eaLnBrk="1" hangingPunct="1">
              <a:buNone/>
            </a:pPr>
            <a:r>
              <a:rPr lang="ja-JP" altLang="en-US" sz="3600" dirty="0"/>
              <a:t>　</a:t>
            </a:r>
            <a:r>
              <a:rPr lang="ja-JP" altLang="en-US" sz="3600" dirty="0" smtClean="0"/>
              <a:t>も重要ですが・・・</a:t>
            </a: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5</a:t>
            </a:fld>
            <a:endParaRPr kumimoji="1" lang="ja-JP" altLang="en-US"/>
          </a:p>
        </p:txBody>
      </p:sp>
    </p:spTree>
    <p:extLst>
      <p:ext uri="{BB962C8B-B14F-4D97-AF65-F5344CB8AC3E}">
        <p14:creationId xmlns:p14="http://schemas.microsoft.com/office/powerpoint/2010/main" val="1863097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559793"/>
            <a:ext cx="8229600" cy="703983"/>
          </a:xfrm>
        </p:spPr>
        <p:txBody>
          <a:bodyPr>
            <a:noAutofit/>
          </a:bodyPr>
          <a:lstStyle/>
          <a:p>
            <a:pPr eaLnBrk="1" hangingPunct="1"/>
            <a:r>
              <a:rPr lang="ja-JP" altLang="en-US" sz="4000" dirty="0" smtClean="0"/>
              <a:t>救命の連鎖における「心停止の予防」</a:t>
            </a:r>
          </a:p>
        </p:txBody>
      </p:sp>
      <p:sp>
        <p:nvSpPr>
          <p:cNvPr id="16387" name="Rectangle 3"/>
          <p:cNvSpPr>
            <a:spLocks noGrp="1" noChangeArrowheads="1"/>
          </p:cNvSpPr>
          <p:nvPr>
            <p:ph type="body" idx="1"/>
          </p:nvPr>
        </p:nvSpPr>
        <p:spPr>
          <a:xfrm>
            <a:off x="457200" y="2348880"/>
            <a:ext cx="8131373" cy="2573064"/>
          </a:xfrm>
        </p:spPr>
        <p:txBody>
          <a:bodyPr>
            <a:normAutofit/>
          </a:bodyPr>
          <a:lstStyle/>
          <a:p>
            <a:pPr eaLnBrk="1" hangingPunct="1"/>
            <a:r>
              <a:rPr lang="ja-JP" altLang="en-US" sz="3600" dirty="0" smtClean="0"/>
              <a:t>急性心筋梗塞や脳卒中の初期症状に</a:t>
            </a:r>
            <a:endParaRPr lang="en-US" altLang="ja-JP" sz="3600" dirty="0" smtClean="0"/>
          </a:p>
          <a:p>
            <a:pPr marL="0" indent="0" eaLnBrk="1" hangingPunct="1">
              <a:buNone/>
            </a:pPr>
            <a:r>
              <a:rPr lang="ja-JP" altLang="en-US" sz="3600" dirty="0" smtClean="0"/>
              <a:t>　早く気づき救急車を要請すること。</a:t>
            </a:r>
            <a:endParaRPr lang="en-US" altLang="ja-JP" sz="3600" dirty="0" smtClean="0"/>
          </a:p>
          <a:p>
            <a:pPr eaLnBrk="1" hangingPunct="1"/>
            <a:r>
              <a:rPr lang="ja-JP" altLang="en-US" sz="3600" dirty="0" smtClean="0">
                <a:solidFill>
                  <a:srgbClr val="FF0000"/>
                </a:solidFill>
              </a:rPr>
              <a:t>早い通報により、心停止に至る前に治療</a:t>
            </a:r>
            <a:endParaRPr lang="en-US" altLang="ja-JP" sz="3600" dirty="0" smtClean="0">
              <a:solidFill>
                <a:srgbClr val="FF0000"/>
              </a:solidFill>
            </a:endParaRPr>
          </a:p>
          <a:p>
            <a:pPr marL="0" indent="0" eaLnBrk="1" hangingPunct="1">
              <a:buNone/>
            </a:pPr>
            <a:r>
              <a:rPr lang="ja-JP" altLang="en-US" sz="3600" dirty="0" smtClean="0">
                <a:solidFill>
                  <a:srgbClr val="FF0000"/>
                </a:solidFill>
              </a:rPr>
              <a:t>　を開始することが可能</a:t>
            </a:r>
            <a:r>
              <a:rPr lang="ja-JP" altLang="en-US" sz="3600" dirty="0" smtClean="0"/>
              <a:t>となる。</a:t>
            </a: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6</a:t>
            </a:fld>
            <a:endParaRPr kumimoji="1" lang="ja-JP" altLang="en-US"/>
          </a:p>
        </p:txBody>
      </p:sp>
    </p:spTree>
    <p:extLst>
      <p:ext uri="{BB962C8B-B14F-4D97-AF65-F5344CB8AC3E}">
        <p14:creationId xmlns:p14="http://schemas.microsoft.com/office/powerpoint/2010/main" val="1769762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a:t>２</a:t>
            </a:r>
            <a:r>
              <a:rPr lang="ja-JP" altLang="en-US" sz="4000" dirty="0" smtClean="0"/>
              <a:t>つ目の輪</a:t>
            </a:r>
            <a:endParaRPr lang="en-US" altLang="ja-JP" sz="4000" dirty="0" smtClean="0"/>
          </a:p>
          <a:p>
            <a:pPr marL="0" indent="0" eaLnBrk="1" hangingPunct="1">
              <a:buNone/>
            </a:pPr>
            <a:r>
              <a:rPr lang="ja-JP" altLang="en-US" sz="3600" dirty="0" smtClean="0"/>
              <a:t>～　早期認識と通報　～</a:t>
            </a:r>
            <a:endParaRPr lang="en-US" altLang="ja-JP" sz="3600" dirty="0" smtClean="0"/>
          </a:p>
          <a:p>
            <a:pPr marL="0" indent="0" eaLnBrk="1" hangingPunct="1">
              <a:buNone/>
            </a:pP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5427826" y="452511"/>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9" name="Rectangle 3"/>
          <p:cNvSpPr txBox="1">
            <a:spLocks noChangeArrowheads="1"/>
          </p:cNvSpPr>
          <p:nvPr/>
        </p:nvSpPr>
        <p:spPr>
          <a:xfrm>
            <a:off x="457200" y="2780928"/>
            <a:ext cx="8281740" cy="396044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3600" dirty="0" smtClean="0"/>
              <a:t>突然倒れた人や反応の無い人を見たら、</a:t>
            </a:r>
            <a:endParaRPr lang="en-US" altLang="ja-JP" sz="3600" dirty="0" smtClean="0"/>
          </a:p>
          <a:p>
            <a:pPr marL="0" indent="0">
              <a:buNone/>
            </a:pPr>
            <a:r>
              <a:rPr lang="ja-JP" altLang="en-US" sz="3600" dirty="0"/>
              <a:t>　</a:t>
            </a:r>
            <a:r>
              <a:rPr lang="ja-JP" altLang="en-US" sz="3600" dirty="0" smtClean="0"/>
              <a:t>ただちに心停止を疑う。</a:t>
            </a:r>
            <a:endParaRPr lang="en-US" altLang="ja-JP" sz="3600" dirty="0" smtClean="0"/>
          </a:p>
          <a:p>
            <a:r>
              <a:rPr lang="ja-JP" altLang="en-US" sz="3600" dirty="0" smtClean="0"/>
              <a:t>心停止の可能性を認識したら、大声で叫</a:t>
            </a:r>
            <a:endParaRPr lang="en-US" altLang="ja-JP" sz="3600" dirty="0" smtClean="0"/>
          </a:p>
          <a:p>
            <a:pPr marL="0" indent="0">
              <a:buNone/>
            </a:pPr>
            <a:r>
              <a:rPr lang="ja-JP" altLang="en-US" sz="3600" dirty="0"/>
              <a:t>　</a:t>
            </a:r>
            <a:r>
              <a:rPr lang="ja-JP" altLang="en-US" sz="3600" dirty="0" err="1" smtClean="0"/>
              <a:t>んで</a:t>
            </a:r>
            <a:r>
              <a:rPr lang="ja-JP" altLang="en-US" sz="3600" dirty="0" smtClean="0"/>
              <a:t>応援を呼び、</a:t>
            </a:r>
            <a:r>
              <a:rPr lang="en-US" altLang="ja-JP" sz="3600" dirty="0" smtClean="0"/>
              <a:t>119</a:t>
            </a:r>
            <a:r>
              <a:rPr lang="ja-JP" altLang="en-US" sz="3600" dirty="0" smtClean="0"/>
              <a:t>番通報を行って、</a:t>
            </a:r>
            <a:endParaRPr lang="en-US" altLang="ja-JP" sz="3600" dirty="0" smtClean="0"/>
          </a:p>
          <a:p>
            <a:pPr marL="0" indent="0">
              <a:buNone/>
            </a:pPr>
            <a:r>
              <a:rPr lang="ja-JP" altLang="en-US" sz="3600" dirty="0"/>
              <a:t>　</a:t>
            </a:r>
            <a:r>
              <a:rPr lang="ja-JP" altLang="en-US" sz="3600" dirty="0" smtClean="0"/>
              <a:t>ＡＥＤや救急隊が早く到着する</a:t>
            </a:r>
            <a:endParaRPr lang="en-US" altLang="ja-JP" sz="3600" dirty="0" smtClean="0"/>
          </a:p>
          <a:p>
            <a:pPr marL="0" indent="0">
              <a:buNone/>
            </a:pPr>
            <a:r>
              <a:rPr lang="ja-JP" altLang="en-US" sz="3600" dirty="0"/>
              <a:t>　</a:t>
            </a:r>
            <a:r>
              <a:rPr lang="ja-JP" altLang="en-US" sz="3600" dirty="0" smtClean="0"/>
              <a:t>ように努めます。</a:t>
            </a:r>
            <a:endParaRPr lang="en-US" altLang="ja-JP" sz="3600" dirty="0" smtClean="0"/>
          </a:p>
        </p:txBody>
      </p:sp>
      <p:pic>
        <p:nvPicPr>
          <p:cNvPr id="10" name="図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5207884"/>
            <a:ext cx="1296144" cy="165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7</a:t>
            </a:fld>
            <a:endParaRPr kumimoji="1" lang="ja-JP" altLang="en-US"/>
          </a:p>
        </p:txBody>
      </p:sp>
    </p:spTree>
    <p:extLst>
      <p:ext uri="{BB962C8B-B14F-4D97-AF65-F5344CB8AC3E}">
        <p14:creationId xmlns:p14="http://schemas.microsoft.com/office/powerpoint/2010/main" val="173952579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smtClean="0"/>
              <a:t>３つ目の輪</a:t>
            </a:r>
            <a:endParaRPr lang="en-US" altLang="ja-JP" sz="4000" dirty="0" smtClean="0"/>
          </a:p>
          <a:p>
            <a:pPr marL="0" indent="0" eaLnBrk="1" hangingPunct="1">
              <a:buNone/>
            </a:pPr>
            <a:r>
              <a:rPr lang="ja-JP" altLang="en-US" sz="3600" dirty="0" smtClean="0"/>
              <a:t>～　一次救命処置　～</a:t>
            </a:r>
            <a:endParaRPr lang="en-US" altLang="ja-JP" sz="3600" dirty="0" smtClean="0"/>
          </a:p>
          <a:p>
            <a:pPr marL="0" indent="0" eaLnBrk="1" hangingPunct="1">
              <a:buNone/>
            </a:pP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6454686" y="453812"/>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9" name="Rectangle 3"/>
          <p:cNvSpPr txBox="1">
            <a:spLocks noChangeArrowheads="1"/>
          </p:cNvSpPr>
          <p:nvPr/>
        </p:nvSpPr>
        <p:spPr>
          <a:xfrm>
            <a:off x="457200" y="2780928"/>
            <a:ext cx="8281740" cy="396044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3600" dirty="0" smtClean="0">
                <a:solidFill>
                  <a:srgbClr val="FF0000"/>
                </a:solidFill>
              </a:rPr>
              <a:t>心肺蘇生</a:t>
            </a:r>
            <a:r>
              <a:rPr lang="ja-JP" altLang="en-US" sz="3600" dirty="0" smtClean="0"/>
              <a:t>（胸骨圧迫＋人工呼吸）、</a:t>
            </a:r>
            <a:r>
              <a:rPr lang="ja-JP" altLang="en-US" sz="3600" dirty="0" smtClean="0">
                <a:solidFill>
                  <a:srgbClr val="FF0000"/>
                </a:solidFill>
              </a:rPr>
              <a:t>ＡＥＤ</a:t>
            </a:r>
            <a:endParaRPr lang="en-US" altLang="ja-JP" sz="3600" dirty="0" smtClean="0">
              <a:solidFill>
                <a:srgbClr val="FF0000"/>
              </a:solidFill>
            </a:endParaRPr>
          </a:p>
          <a:p>
            <a:pPr marL="0" indent="0">
              <a:buNone/>
            </a:pPr>
            <a:r>
              <a:rPr lang="ja-JP" altLang="en-US" sz="3600" dirty="0">
                <a:solidFill>
                  <a:srgbClr val="FF0000"/>
                </a:solidFill>
              </a:rPr>
              <a:t>　</a:t>
            </a:r>
            <a:r>
              <a:rPr lang="ja-JP" altLang="en-US" sz="3600" dirty="0" smtClean="0"/>
              <a:t>を使用した電気ショック、</a:t>
            </a:r>
            <a:r>
              <a:rPr lang="ja-JP" altLang="en-US" sz="3600" dirty="0" smtClean="0">
                <a:solidFill>
                  <a:srgbClr val="FF0000"/>
                </a:solidFill>
              </a:rPr>
              <a:t>気道異物除去</a:t>
            </a:r>
            <a:endParaRPr lang="en-US" altLang="ja-JP" sz="3600" dirty="0" smtClean="0">
              <a:solidFill>
                <a:srgbClr val="FF0000"/>
              </a:solidFill>
            </a:endParaRPr>
          </a:p>
          <a:p>
            <a:pPr marL="0" indent="0">
              <a:buNone/>
            </a:pPr>
            <a:r>
              <a:rPr lang="ja-JP" altLang="en-US" sz="3600" dirty="0">
                <a:solidFill>
                  <a:srgbClr val="FF0000"/>
                </a:solidFill>
              </a:rPr>
              <a:t>　</a:t>
            </a:r>
            <a:r>
              <a:rPr lang="ja-JP" altLang="en-US" sz="3600" dirty="0" smtClean="0"/>
              <a:t>の３つを</a:t>
            </a:r>
            <a:r>
              <a:rPr lang="ja-JP" altLang="en-US" sz="3600" dirty="0" smtClean="0">
                <a:solidFill>
                  <a:srgbClr val="FF0000"/>
                </a:solidFill>
              </a:rPr>
              <a:t>一次救命処置</a:t>
            </a:r>
            <a:r>
              <a:rPr lang="ja-JP" altLang="en-US" sz="3600" dirty="0" smtClean="0"/>
              <a:t>という</a:t>
            </a:r>
            <a:endParaRPr lang="en-US" altLang="ja-JP" sz="3600" dirty="0" smtClean="0"/>
          </a:p>
          <a:p>
            <a:r>
              <a:rPr lang="ja-JP" altLang="en-US" sz="3600" dirty="0"/>
              <a:t>ＡＥＤ</a:t>
            </a:r>
            <a:r>
              <a:rPr lang="ja-JP" altLang="en-US" sz="3600" dirty="0" smtClean="0"/>
              <a:t>や感染防護具などの簡単な器具以</a:t>
            </a:r>
            <a:endParaRPr lang="en-US" altLang="ja-JP" sz="3600" dirty="0" smtClean="0"/>
          </a:p>
          <a:p>
            <a:pPr marL="0" indent="0">
              <a:buNone/>
            </a:pPr>
            <a:r>
              <a:rPr lang="ja-JP" altLang="en-US" sz="3600" dirty="0" smtClean="0"/>
              <a:t>　外には特殊な医療器具を必要とせず、</a:t>
            </a:r>
            <a:endParaRPr lang="en-US" altLang="ja-JP" sz="3600" dirty="0" smtClean="0"/>
          </a:p>
          <a:p>
            <a:pPr marL="0" indent="0">
              <a:buNone/>
            </a:pPr>
            <a:r>
              <a:rPr lang="ja-JP" altLang="en-US" sz="3600" dirty="0" smtClean="0"/>
              <a:t>　特別な資格が無くても誰でも出来る。</a:t>
            </a:r>
            <a:endParaRPr lang="en-US" altLang="ja-JP" sz="3600" dirty="0" smtClean="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8</a:t>
            </a:fld>
            <a:endParaRPr kumimoji="1" lang="ja-JP" altLang="en-US"/>
          </a:p>
        </p:txBody>
      </p:sp>
    </p:spTree>
    <p:extLst>
      <p:ext uri="{BB962C8B-B14F-4D97-AF65-F5344CB8AC3E}">
        <p14:creationId xmlns:p14="http://schemas.microsoft.com/office/powerpoint/2010/main" val="7846328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323528" y="1484784"/>
            <a:ext cx="8820472" cy="1944216"/>
          </a:xfrm>
        </p:spPr>
        <p:txBody>
          <a:bodyPr>
            <a:noAutofit/>
          </a:bodyPr>
          <a:lstStyle/>
          <a:p>
            <a:pPr marL="0" indent="0" eaLnBrk="1" hangingPunct="1">
              <a:buNone/>
            </a:pPr>
            <a:r>
              <a:rPr lang="ja-JP" altLang="en-US" sz="4000" dirty="0"/>
              <a:t>４</a:t>
            </a:r>
            <a:r>
              <a:rPr lang="ja-JP" altLang="en-US" sz="4000" dirty="0" smtClean="0"/>
              <a:t>つ目の輪</a:t>
            </a:r>
            <a:endParaRPr lang="en-US" altLang="ja-JP" sz="4000" dirty="0" smtClean="0"/>
          </a:p>
          <a:p>
            <a:pPr marL="0" indent="0" eaLnBrk="1" hangingPunct="1">
              <a:buNone/>
            </a:pPr>
            <a:r>
              <a:rPr lang="ja-JP" altLang="en-US" sz="3600" dirty="0" smtClean="0"/>
              <a:t>～二次救命処置と心拍再開後の集中治療～</a:t>
            </a: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7499608" y="47039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9" name="Rectangle 3"/>
          <p:cNvSpPr txBox="1">
            <a:spLocks noChangeArrowheads="1"/>
          </p:cNvSpPr>
          <p:nvPr/>
        </p:nvSpPr>
        <p:spPr>
          <a:xfrm>
            <a:off x="539552" y="2924944"/>
            <a:ext cx="8281740" cy="393305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3600" dirty="0" smtClean="0"/>
              <a:t>二次救命処置とは、救急救命士や医師</a:t>
            </a:r>
            <a:endParaRPr lang="en-US" altLang="ja-JP" sz="3600" dirty="0" smtClean="0"/>
          </a:p>
          <a:p>
            <a:pPr marL="0" indent="0">
              <a:buNone/>
            </a:pPr>
            <a:r>
              <a:rPr lang="ja-JP" altLang="en-US" sz="3600" dirty="0"/>
              <a:t>　</a:t>
            </a:r>
            <a:r>
              <a:rPr lang="ja-JP" altLang="en-US" sz="3600" dirty="0" smtClean="0"/>
              <a:t>が一次救命処置と並行して、薬剤や気</a:t>
            </a:r>
            <a:endParaRPr lang="en-US" altLang="ja-JP" sz="3600" dirty="0" smtClean="0"/>
          </a:p>
          <a:p>
            <a:pPr marL="0" indent="0">
              <a:buNone/>
            </a:pPr>
            <a:r>
              <a:rPr lang="ja-JP" altLang="en-US" sz="3600" dirty="0"/>
              <a:t>　</a:t>
            </a:r>
            <a:r>
              <a:rPr lang="ja-JP" altLang="en-US" sz="3600" dirty="0" smtClean="0"/>
              <a:t>道確保器具などを利用した救命処置</a:t>
            </a:r>
            <a:endParaRPr lang="en-US" altLang="ja-JP" sz="3600" dirty="0" smtClean="0"/>
          </a:p>
          <a:p>
            <a:r>
              <a:rPr lang="ja-JP" altLang="en-US" sz="3600" dirty="0" smtClean="0"/>
              <a:t>心臓が再び拍動することを目指す</a:t>
            </a:r>
            <a:endParaRPr lang="en-US" altLang="ja-JP" sz="3600" dirty="0" smtClean="0"/>
          </a:p>
          <a:p>
            <a:r>
              <a:rPr lang="ja-JP" altLang="en-US" sz="3600" dirty="0" smtClean="0"/>
              <a:t>心拍が再開したら、専門科による集中</a:t>
            </a:r>
            <a:endParaRPr lang="en-US" altLang="ja-JP" sz="3600" dirty="0" smtClean="0"/>
          </a:p>
          <a:p>
            <a:pPr marL="0" indent="0">
              <a:buNone/>
            </a:pPr>
            <a:r>
              <a:rPr lang="ja-JP" altLang="en-US" sz="3600" dirty="0"/>
              <a:t>　</a:t>
            </a:r>
            <a:r>
              <a:rPr lang="ja-JP" altLang="en-US" sz="3600" dirty="0" smtClean="0"/>
              <a:t>治療を行い、社会復帰を目指す</a:t>
            </a:r>
            <a:endParaRPr lang="en-US" altLang="ja-JP" sz="3600" dirty="0" smtClean="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9</a:t>
            </a:fld>
            <a:endParaRPr kumimoji="1" lang="ja-JP" altLang="en-US"/>
          </a:p>
        </p:txBody>
      </p:sp>
    </p:spTree>
    <p:extLst>
      <p:ext uri="{BB962C8B-B14F-4D97-AF65-F5344CB8AC3E}">
        <p14:creationId xmlns:p14="http://schemas.microsoft.com/office/powerpoint/2010/main" val="3851352462"/>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1030</TotalTime>
  <Words>1742</Words>
  <Application>Microsoft Office PowerPoint</Application>
  <PresentationFormat>画面に合わせる (4:3)</PresentationFormat>
  <Paragraphs>156</Paragraphs>
  <Slides>16</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ＭＳ Ｐゴシック</vt:lpstr>
      <vt:lpstr>ＭＳ Ｐ明朝</vt:lpstr>
      <vt:lpstr>Arial</vt:lpstr>
      <vt:lpstr>Calibri</vt:lpstr>
      <vt:lpstr>Century Schoolbook</vt:lpstr>
      <vt:lpstr>Wingdings</vt:lpstr>
      <vt:lpstr>Wingdings 2</vt:lpstr>
      <vt:lpstr>スパイス</vt:lpstr>
      <vt:lpstr>応急手当講習</vt:lpstr>
      <vt:lpstr>PowerPoint プレゼンテーション</vt:lpstr>
      <vt:lpstr>心停止の主な原因は、成人と子どもで は異なります。</vt:lpstr>
      <vt:lpstr>子どもの突然死とその予防</vt:lpstr>
      <vt:lpstr>成人の突然死とその予防</vt:lpstr>
      <vt:lpstr>救命の連鎖における「心停止の予防」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普通救命講習Ⅰ</dc:title>
  <dc:creator>kiyo</dc:creator>
  <cp:lastModifiedBy>さいたま市</cp:lastModifiedBy>
  <cp:revision>71</cp:revision>
  <cp:lastPrinted>2018-05-21T04:41:37Z</cp:lastPrinted>
  <dcterms:created xsi:type="dcterms:W3CDTF">2018-04-29T18:54:37Z</dcterms:created>
  <dcterms:modified xsi:type="dcterms:W3CDTF">2023-02-07T04:23:07Z</dcterms:modified>
</cp:coreProperties>
</file>