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0"/>
  </p:notesMasterIdLst>
  <p:sldIdLst>
    <p:sldId id="256" r:id="rId2"/>
    <p:sldId id="257" r:id="rId3"/>
    <p:sldId id="258" r:id="rId4"/>
    <p:sldId id="262" r:id="rId5"/>
    <p:sldId id="263" r:id="rId6"/>
    <p:sldId id="259" r:id="rId7"/>
    <p:sldId id="264" r:id="rId8"/>
    <p:sldId id="267" r:id="rId9"/>
    <p:sldId id="268" r:id="rId10"/>
    <p:sldId id="269" r:id="rId11"/>
    <p:sldId id="271" r:id="rId12"/>
    <p:sldId id="270" r:id="rId13"/>
    <p:sldId id="272" r:id="rId14"/>
    <p:sldId id="273" r:id="rId15"/>
    <p:sldId id="274" r:id="rId16"/>
    <p:sldId id="277" r:id="rId17"/>
    <p:sldId id="289" r:id="rId18"/>
    <p:sldId id="292" r:id="rId19"/>
    <p:sldId id="293" r:id="rId20"/>
    <p:sldId id="294" r:id="rId21"/>
    <p:sldId id="295" r:id="rId22"/>
    <p:sldId id="296" r:id="rId23"/>
    <p:sldId id="317" r:id="rId24"/>
    <p:sldId id="318" r:id="rId25"/>
    <p:sldId id="322" r:id="rId26"/>
    <p:sldId id="319" r:id="rId27"/>
    <p:sldId id="297" r:id="rId28"/>
    <p:sldId id="298" r:id="rId29"/>
    <p:sldId id="300" r:id="rId30"/>
    <p:sldId id="309" r:id="rId31"/>
    <p:sldId id="310" r:id="rId32"/>
    <p:sldId id="311" r:id="rId33"/>
    <p:sldId id="313" r:id="rId34"/>
    <p:sldId id="305" r:id="rId35"/>
    <p:sldId id="306" r:id="rId36"/>
    <p:sldId id="314" r:id="rId37"/>
    <p:sldId id="315" r:id="rId38"/>
    <p:sldId id="316" r:id="rId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1084" autoAdjust="0"/>
  </p:normalViewPr>
  <p:slideViewPr>
    <p:cSldViewPr>
      <p:cViewPr varScale="1">
        <p:scale>
          <a:sx n="83" d="100"/>
          <a:sy n="83" d="100"/>
        </p:scale>
        <p:origin x="854"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3F479-A2F4-4FD5-BF47-4F9A882D613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CE641DB9-68B8-4D16-962F-82E4EAF4F0EF}">
      <dgm:prSet phldrT="[テキスト]"/>
      <dgm:spPr/>
      <dgm:t>
        <a:bodyPr/>
        <a:lstStyle/>
        <a:p>
          <a:r>
            <a:rPr kumimoji="1" lang="ja-JP" altLang="en-US" dirty="0" smtClean="0"/>
            <a:t>救急蘇生法</a:t>
          </a:r>
          <a:endParaRPr kumimoji="1" lang="ja-JP" altLang="en-US" dirty="0"/>
        </a:p>
      </dgm:t>
    </dgm:pt>
    <dgm:pt modelId="{B894B767-1A64-469D-9DAF-23512DF1E9F9}" type="parTrans" cxnId="{E0614626-BCC5-4E17-B403-012F9EBB9547}">
      <dgm:prSet/>
      <dgm:spPr/>
      <dgm:t>
        <a:bodyPr/>
        <a:lstStyle/>
        <a:p>
          <a:endParaRPr kumimoji="1" lang="ja-JP" altLang="en-US"/>
        </a:p>
      </dgm:t>
    </dgm:pt>
    <dgm:pt modelId="{77B690A0-FC65-4B54-88AA-1B33565C2700}" type="sibTrans" cxnId="{E0614626-BCC5-4E17-B403-012F9EBB9547}">
      <dgm:prSet/>
      <dgm:spPr/>
      <dgm:t>
        <a:bodyPr/>
        <a:lstStyle/>
        <a:p>
          <a:endParaRPr kumimoji="1" lang="ja-JP" altLang="en-US"/>
        </a:p>
      </dgm:t>
    </dgm:pt>
    <dgm:pt modelId="{B2F63D45-1508-4B6A-BE0D-99074EE9C4D4}">
      <dgm:prSet phldrT="[テキスト]"/>
      <dgm:spPr/>
      <dgm:t>
        <a:bodyPr/>
        <a:lstStyle/>
        <a:p>
          <a:r>
            <a:rPr kumimoji="1" lang="ja-JP" altLang="en-US" dirty="0" smtClean="0"/>
            <a:t>一次救命処置</a:t>
          </a:r>
          <a:endParaRPr kumimoji="1" lang="ja-JP" altLang="en-US" dirty="0"/>
        </a:p>
      </dgm:t>
    </dgm:pt>
    <dgm:pt modelId="{6CDD6597-9561-4720-B073-C8BB1A83E193}" type="parTrans" cxnId="{E19B6FA6-6DBF-4F26-B3CD-AC9AB1DE4B02}">
      <dgm:prSet/>
      <dgm:spPr/>
      <dgm:t>
        <a:bodyPr/>
        <a:lstStyle/>
        <a:p>
          <a:endParaRPr kumimoji="1" lang="ja-JP" altLang="en-US"/>
        </a:p>
      </dgm:t>
    </dgm:pt>
    <dgm:pt modelId="{24374AE2-D464-4928-8DF6-B911D4BA6CEE}" type="sibTrans" cxnId="{E19B6FA6-6DBF-4F26-B3CD-AC9AB1DE4B02}">
      <dgm:prSet/>
      <dgm:spPr/>
      <dgm:t>
        <a:bodyPr/>
        <a:lstStyle/>
        <a:p>
          <a:endParaRPr kumimoji="1" lang="ja-JP" altLang="en-US"/>
        </a:p>
      </dgm:t>
    </dgm:pt>
    <dgm:pt modelId="{3C70539D-A755-4A57-8BE0-858277213F98}">
      <dgm:prSet phldrT="[テキスト]"/>
      <dgm:spPr/>
      <dgm:t>
        <a:bodyPr/>
        <a:lstStyle/>
        <a:p>
          <a:r>
            <a:rPr kumimoji="1" lang="ja-JP" altLang="en-US" dirty="0" smtClean="0"/>
            <a:t>ファーストエイド</a:t>
          </a:r>
          <a:endParaRPr kumimoji="1" lang="ja-JP" altLang="en-US" dirty="0"/>
        </a:p>
      </dgm:t>
    </dgm:pt>
    <dgm:pt modelId="{6ED433BB-0AD4-409C-96C5-6EF5781916E8}" type="parTrans" cxnId="{656CE2FB-87C3-440D-BF9F-94E9CE97B4D2}">
      <dgm:prSet/>
      <dgm:spPr/>
      <dgm:t>
        <a:bodyPr/>
        <a:lstStyle/>
        <a:p>
          <a:endParaRPr kumimoji="1" lang="ja-JP" altLang="en-US"/>
        </a:p>
      </dgm:t>
    </dgm:pt>
    <dgm:pt modelId="{553CB54F-9063-4331-BB36-5FF66ADE319B}" type="sibTrans" cxnId="{656CE2FB-87C3-440D-BF9F-94E9CE97B4D2}">
      <dgm:prSet/>
      <dgm:spPr/>
      <dgm:t>
        <a:bodyPr/>
        <a:lstStyle/>
        <a:p>
          <a:endParaRPr kumimoji="1" lang="ja-JP" altLang="en-US"/>
        </a:p>
      </dgm:t>
    </dgm:pt>
    <dgm:pt modelId="{635288CF-487A-4CFE-82CF-B1CC5490073D}" type="pres">
      <dgm:prSet presAssocID="{24C3F479-A2F4-4FD5-BF47-4F9A882D6138}" presName="hierChild1" presStyleCnt="0">
        <dgm:presLayoutVars>
          <dgm:chPref val="1"/>
          <dgm:dir/>
          <dgm:animOne val="branch"/>
          <dgm:animLvl val="lvl"/>
          <dgm:resizeHandles/>
        </dgm:presLayoutVars>
      </dgm:prSet>
      <dgm:spPr/>
      <dgm:t>
        <a:bodyPr/>
        <a:lstStyle/>
        <a:p>
          <a:endParaRPr kumimoji="1" lang="ja-JP" altLang="en-US"/>
        </a:p>
      </dgm:t>
    </dgm:pt>
    <dgm:pt modelId="{5F7203B7-9DF0-4263-8A1A-EAACD61B6FFF}" type="pres">
      <dgm:prSet presAssocID="{CE641DB9-68B8-4D16-962F-82E4EAF4F0EF}" presName="hierRoot1" presStyleCnt="0"/>
      <dgm:spPr/>
    </dgm:pt>
    <dgm:pt modelId="{5C79F760-02AF-47A5-90CC-77C0B78FA201}" type="pres">
      <dgm:prSet presAssocID="{CE641DB9-68B8-4D16-962F-82E4EAF4F0EF}" presName="composite" presStyleCnt="0"/>
      <dgm:spPr/>
    </dgm:pt>
    <dgm:pt modelId="{0213D452-4E8C-422A-BD11-F40BF08BECC8}" type="pres">
      <dgm:prSet presAssocID="{CE641DB9-68B8-4D16-962F-82E4EAF4F0EF}" presName="background" presStyleLbl="node0" presStyleIdx="0" presStyleCnt="1"/>
      <dgm:spPr/>
    </dgm:pt>
    <dgm:pt modelId="{65120BF0-99CB-44C5-95E5-450F7D35247E}" type="pres">
      <dgm:prSet presAssocID="{CE641DB9-68B8-4D16-962F-82E4EAF4F0EF}" presName="text" presStyleLbl="fgAcc0" presStyleIdx="0" presStyleCnt="1" custScaleX="172878">
        <dgm:presLayoutVars>
          <dgm:chPref val="3"/>
        </dgm:presLayoutVars>
      </dgm:prSet>
      <dgm:spPr/>
      <dgm:t>
        <a:bodyPr/>
        <a:lstStyle/>
        <a:p>
          <a:endParaRPr kumimoji="1" lang="ja-JP" altLang="en-US"/>
        </a:p>
      </dgm:t>
    </dgm:pt>
    <dgm:pt modelId="{531E4F28-FF68-4526-892B-F228E4479481}" type="pres">
      <dgm:prSet presAssocID="{CE641DB9-68B8-4D16-962F-82E4EAF4F0EF}" presName="hierChild2" presStyleCnt="0"/>
      <dgm:spPr/>
    </dgm:pt>
    <dgm:pt modelId="{186336BD-C10C-4E91-A12F-D31D320DD629}" type="pres">
      <dgm:prSet presAssocID="{6CDD6597-9561-4720-B073-C8BB1A83E193}" presName="Name10" presStyleLbl="parChTrans1D2" presStyleIdx="0" presStyleCnt="2"/>
      <dgm:spPr/>
      <dgm:t>
        <a:bodyPr/>
        <a:lstStyle/>
        <a:p>
          <a:endParaRPr kumimoji="1" lang="ja-JP" altLang="en-US"/>
        </a:p>
      </dgm:t>
    </dgm:pt>
    <dgm:pt modelId="{5C73E0CA-5253-44B7-8A4A-32B9A91D522A}" type="pres">
      <dgm:prSet presAssocID="{B2F63D45-1508-4B6A-BE0D-99074EE9C4D4}" presName="hierRoot2" presStyleCnt="0"/>
      <dgm:spPr/>
    </dgm:pt>
    <dgm:pt modelId="{7EE72F2F-512B-4C31-BD02-5C54C43EC28D}" type="pres">
      <dgm:prSet presAssocID="{B2F63D45-1508-4B6A-BE0D-99074EE9C4D4}" presName="composite2" presStyleCnt="0"/>
      <dgm:spPr/>
    </dgm:pt>
    <dgm:pt modelId="{E2643398-E61C-49FB-96F5-3072696E5226}" type="pres">
      <dgm:prSet presAssocID="{B2F63D45-1508-4B6A-BE0D-99074EE9C4D4}" presName="background2" presStyleLbl="node2" presStyleIdx="0" presStyleCnt="2"/>
      <dgm:spPr/>
    </dgm:pt>
    <dgm:pt modelId="{C4DDC02C-B23F-4B9C-9FCC-BD99D1B3B114}" type="pres">
      <dgm:prSet presAssocID="{B2F63D45-1508-4B6A-BE0D-99074EE9C4D4}" presName="text2" presStyleLbl="fgAcc2" presStyleIdx="0" presStyleCnt="2" custScaleX="215341">
        <dgm:presLayoutVars>
          <dgm:chPref val="3"/>
        </dgm:presLayoutVars>
      </dgm:prSet>
      <dgm:spPr/>
      <dgm:t>
        <a:bodyPr/>
        <a:lstStyle/>
        <a:p>
          <a:endParaRPr kumimoji="1" lang="ja-JP" altLang="en-US"/>
        </a:p>
      </dgm:t>
    </dgm:pt>
    <dgm:pt modelId="{B62265A8-64B0-445A-9555-31F38D6DF3BF}" type="pres">
      <dgm:prSet presAssocID="{B2F63D45-1508-4B6A-BE0D-99074EE9C4D4}" presName="hierChild3" presStyleCnt="0"/>
      <dgm:spPr/>
    </dgm:pt>
    <dgm:pt modelId="{5F6C6F49-82C9-417F-8899-7246DEF9658E}" type="pres">
      <dgm:prSet presAssocID="{6ED433BB-0AD4-409C-96C5-6EF5781916E8}" presName="Name10" presStyleLbl="parChTrans1D2" presStyleIdx="1" presStyleCnt="2"/>
      <dgm:spPr/>
      <dgm:t>
        <a:bodyPr/>
        <a:lstStyle/>
        <a:p>
          <a:endParaRPr kumimoji="1" lang="ja-JP" altLang="en-US"/>
        </a:p>
      </dgm:t>
    </dgm:pt>
    <dgm:pt modelId="{1A78BD40-2734-4BB8-BBA4-403D75B45C73}" type="pres">
      <dgm:prSet presAssocID="{3C70539D-A755-4A57-8BE0-858277213F98}" presName="hierRoot2" presStyleCnt="0"/>
      <dgm:spPr/>
    </dgm:pt>
    <dgm:pt modelId="{92CBC522-40E9-4333-9CB0-BA64DC43B8EE}" type="pres">
      <dgm:prSet presAssocID="{3C70539D-A755-4A57-8BE0-858277213F98}" presName="composite2" presStyleCnt="0"/>
      <dgm:spPr/>
    </dgm:pt>
    <dgm:pt modelId="{77F93740-F784-4130-B3F2-94151E3BA30A}" type="pres">
      <dgm:prSet presAssocID="{3C70539D-A755-4A57-8BE0-858277213F98}" presName="background2" presStyleLbl="node2" presStyleIdx="1" presStyleCnt="2"/>
      <dgm:spPr/>
    </dgm:pt>
    <dgm:pt modelId="{5739A098-FE66-43D9-AEB1-0ED87100B5FD}" type="pres">
      <dgm:prSet presAssocID="{3C70539D-A755-4A57-8BE0-858277213F98}" presName="text2" presStyleLbl="fgAcc2" presStyleIdx="1" presStyleCnt="2" custScaleX="199638">
        <dgm:presLayoutVars>
          <dgm:chPref val="3"/>
        </dgm:presLayoutVars>
      </dgm:prSet>
      <dgm:spPr/>
      <dgm:t>
        <a:bodyPr/>
        <a:lstStyle/>
        <a:p>
          <a:endParaRPr kumimoji="1" lang="ja-JP" altLang="en-US"/>
        </a:p>
      </dgm:t>
    </dgm:pt>
    <dgm:pt modelId="{86F0E7A5-BA89-4CF7-8E05-A4C202CD0D4B}" type="pres">
      <dgm:prSet presAssocID="{3C70539D-A755-4A57-8BE0-858277213F98}" presName="hierChild3" presStyleCnt="0"/>
      <dgm:spPr/>
    </dgm:pt>
  </dgm:ptLst>
  <dgm:cxnLst>
    <dgm:cxn modelId="{E19B6FA6-6DBF-4F26-B3CD-AC9AB1DE4B02}" srcId="{CE641DB9-68B8-4D16-962F-82E4EAF4F0EF}" destId="{B2F63D45-1508-4B6A-BE0D-99074EE9C4D4}" srcOrd="0" destOrd="0" parTransId="{6CDD6597-9561-4720-B073-C8BB1A83E193}" sibTransId="{24374AE2-D464-4928-8DF6-B911D4BA6CEE}"/>
    <dgm:cxn modelId="{A4D0A90D-C788-486D-97E9-A2486EC17AA3}" type="presOf" srcId="{24C3F479-A2F4-4FD5-BF47-4F9A882D6138}" destId="{635288CF-487A-4CFE-82CF-B1CC5490073D}" srcOrd="0" destOrd="0" presId="urn:microsoft.com/office/officeart/2005/8/layout/hierarchy1"/>
    <dgm:cxn modelId="{9F5F0E9F-833F-415E-A290-B93F38448A6A}" type="presOf" srcId="{B2F63D45-1508-4B6A-BE0D-99074EE9C4D4}" destId="{C4DDC02C-B23F-4B9C-9FCC-BD99D1B3B114}" srcOrd="0" destOrd="0" presId="urn:microsoft.com/office/officeart/2005/8/layout/hierarchy1"/>
    <dgm:cxn modelId="{1C6D444A-6652-4180-8A0C-45D0BDC82034}" type="presOf" srcId="{6ED433BB-0AD4-409C-96C5-6EF5781916E8}" destId="{5F6C6F49-82C9-417F-8899-7246DEF9658E}" srcOrd="0" destOrd="0" presId="urn:microsoft.com/office/officeart/2005/8/layout/hierarchy1"/>
    <dgm:cxn modelId="{B9212315-9DE4-4813-85DE-F84BBE39EEDE}" type="presOf" srcId="{3C70539D-A755-4A57-8BE0-858277213F98}" destId="{5739A098-FE66-43D9-AEB1-0ED87100B5FD}" srcOrd="0" destOrd="0" presId="urn:microsoft.com/office/officeart/2005/8/layout/hierarchy1"/>
    <dgm:cxn modelId="{656CE2FB-87C3-440D-BF9F-94E9CE97B4D2}" srcId="{CE641DB9-68B8-4D16-962F-82E4EAF4F0EF}" destId="{3C70539D-A755-4A57-8BE0-858277213F98}" srcOrd="1" destOrd="0" parTransId="{6ED433BB-0AD4-409C-96C5-6EF5781916E8}" sibTransId="{553CB54F-9063-4331-BB36-5FF66ADE319B}"/>
    <dgm:cxn modelId="{6AFCA1CB-C2EB-4304-86B9-696AEE762BBC}" type="presOf" srcId="{6CDD6597-9561-4720-B073-C8BB1A83E193}" destId="{186336BD-C10C-4E91-A12F-D31D320DD629}" srcOrd="0" destOrd="0" presId="urn:microsoft.com/office/officeart/2005/8/layout/hierarchy1"/>
    <dgm:cxn modelId="{A34D9024-559A-4803-9865-A5964545C89E}" type="presOf" srcId="{CE641DB9-68B8-4D16-962F-82E4EAF4F0EF}" destId="{65120BF0-99CB-44C5-95E5-450F7D35247E}" srcOrd="0" destOrd="0" presId="urn:microsoft.com/office/officeart/2005/8/layout/hierarchy1"/>
    <dgm:cxn modelId="{E0614626-BCC5-4E17-B403-012F9EBB9547}" srcId="{24C3F479-A2F4-4FD5-BF47-4F9A882D6138}" destId="{CE641DB9-68B8-4D16-962F-82E4EAF4F0EF}" srcOrd="0" destOrd="0" parTransId="{B894B767-1A64-469D-9DAF-23512DF1E9F9}" sibTransId="{77B690A0-FC65-4B54-88AA-1B33565C2700}"/>
    <dgm:cxn modelId="{6B1B960B-9A7D-4005-B403-360C64245415}" type="presParOf" srcId="{635288CF-487A-4CFE-82CF-B1CC5490073D}" destId="{5F7203B7-9DF0-4263-8A1A-EAACD61B6FFF}" srcOrd="0" destOrd="0" presId="urn:microsoft.com/office/officeart/2005/8/layout/hierarchy1"/>
    <dgm:cxn modelId="{F6FCF037-FF05-44A1-ACB6-218014974276}" type="presParOf" srcId="{5F7203B7-9DF0-4263-8A1A-EAACD61B6FFF}" destId="{5C79F760-02AF-47A5-90CC-77C0B78FA201}" srcOrd="0" destOrd="0" presId="urn:microsoft.com/office/officeart/2005/8/layout/hierarchy1"/>
    <dgm:cxn modelId="{6AB21B08-687B-42A0-87F4-28B10A211459}" type="presParOf" srcId="{5C79F760-02AF-47A5-90CC-77C0B78FA201}" destId="{0213D452-4E8C-422A-BD11-F40BF08BECC8}" srcOrd="0" destOrd="0" presId="urn:microsoft.com/office/officeart/2005/8/layout/hierarchy1"/>
    <dgm:cxn modelId="{EC357048-4C0F-4E98-B1D6-8EE6D717DD16}" type="presParOf" srcId="{5C79F760-02AF-47A5-90CC-77C0B78FA201}" destId="{65120BF0-99CB-44C5-95E5-450F7D35247E}" srcOrd="1" destOrd="0" presId="urn:microsoft.com/office/officeart/2005/8/layout/hierarchy1"/>
    <dgm:cxn modelId="{05C8AE81-4B7D-4DA8-86D9-E28DBFD4661D}" type="presParOf" srcId="{5F7203B7-9DF0-4263-8A1A-EAACD61B6FFF}" destId="{531E4F28-FF68-4526-892B-F228E4479481}" srcOrd="1" destOrd="0" presId="urn:microsoft.com/office/officeart/2005/8/layout/hierarchy1"/>
    <dgm:cxn modelId="{C8F7C7D6-B6CD-4976-8BCC-EDB6575A847A}" type="presParOf" srcId="{531E4F28-FF68-4526-892B-F228E4479481}" destId="{186336BD-C10C-4E91-A12F-D31D320DD629}" srcOrd="0" destOrd="0" presId="urn:microsoft.com/office/officeart/2005/8/layout/hierarchy1"/>
    <dgm:cxn modelId="{A1D5A75B-4B4C-4706-A6F2-0B3A4755C9EC}" type="presParOf" srcId="{531E4F28-FF68-4526-892B-F228E4479481}" destId="{5C73E0CA-5253-44B7-8A4A-32B9A91D522A}" srcOrd="1" destOrd="0" presId="urn:microsoft.com/office/officeart/2005/8/layout/hierarchy1"/>
    <dgm:cxn modelId="{6211A5D3-9332-4D0D-BC5E-D810AE23744B}" type="presParOf" srcId="{5C73E0CA-5253-44B7-8A4A-32B9A91D522A}" destId="{7EE72F2F-512B-4C31-BD02-5C54C43EC28D}" srcOrd="0" destOrd="0" presId="urn:microsoft.com/office/officeart/2005/8/layout/hierarchy1"/>
    <dgm:cxn modelId="{CAFBF310-759F-42B6-BC02-79051F30546B}" type="presParOf" srcId="{7EE72F2F-512B-4C31-BD02-5C54C43EC28D}" destId="{E2643398-E61C-49FB-96F5-3072696E5226}" srcOrd="0" destOrd="0" presId="urn:microsoft.com/office/officeart/2005/8/layout/hierarchy1"/>
    <dgm:cxn modelId="{B3D5CD22-DB7C-4144-9459-1E8CAC5F93F3}" type="presParOf" srcId="{7EE72F2F-512B-4C31-BD02-5C54C43EC28D}" destId="{C4DDC02C-B23F-4B9C-9FCC-BD99D1B3B114}" srcOrd="1" destOrd="0" presId="urn:microsoft.com/office/officeart/2005/8/layout/hierarchy1"/>
    <dgm:cxn modelId="{5384D24F-3EEB-4495-98D9-0F4D2AB64B83}" type="presParOf" srcId="{5C73E0CA-5253-44B7-8A4A-32B9A91D522A}" destId="{B62265A8-64B0-445A-9555-31F38D6DF3BF}" srcOrd="1" destOrd="0" presId="urn:microsoft.com/office/officeart/2005/8/layout/hierarchy1"/>
    <dgm:cxn modelId="{80AC0704-47ED-444F-9B73-ED5EE31896DC}" type="presParOf" srcId="{531E4F28-FF68-4526-892B-F228E4479481}" destId="{5F6C6F49-82C9-417F-8899-7246DEF9658E}" srcOrd="2" destOrd="0" presId="urn:microsoft.com/office/officeart/2005/8/layout/hierarchy1"/>
    <dgm:cxn modelId="{5BF76560-DEC3-46BB-B7CC-0E55353653F4}" type="presParOf" srcId="{531E4F28-FF68-4526-892B-F228E4479481}" destId="{1A78BD40-2734-4BB8-BBA4-403D75B45C73}" srcOrd="3" destOrd="0" presId="urn:microsoft.com/office/officeart/2005/8/layout/hierarchy1"/>
    <dgm:cxn modelId="{AD302EE9-668E-4BCB-9812-2CB9404FB75E}" type="presParOf" srcId="{1A78BD40-2734-4BB8-BBA4-403D75B45C73}" destId="{92CBC522-40E9-4333-9CB0-BA64DC43B8EE}" srcOrd="0" destOrd="0" presId="urn:microsoft.com/office/officeart/2005/8/layout/hierarchy1"/>
    <dgm:cxn modelId="{EC44E36E-3A31-44DA-89EC-3C0D4B0419B0}" type="presParOf" srcId="{92CBC522-40E9-4333-9CB0-BA64DC43B8EE}" destId="{77F93740-F784-4130-B3F2-94151E3BA30A}" srcOrd="0" destOrd="0" presId="urn:microsoft.com/office/officeart/2005/8/layout/hierarchy1"/>
    <dgm:cxn modelId="{77CEF80F-EBDB-4B1E-B549-DC617F4AA221}" type="presParOf" srcId="{92CBC522-40E9-4333-9CB0-BA64DC43B8EE}" destId="{5739A098-FE66-43D9-AEB1-0ED87100B5FD}" srcOrd="1" destOrd="0" presId="urn:microsoft.com/office/officeart/2005/8/layout/hierarchy1"/>
    <dgm:cxn modelId="{DE39248D-4976-4E5C-A806-7A37A3FEA708}" type="presParOf" srcId="{1A78BD40-2734-4BB8-BBA4-403D75B45C73}" destId="{86F0E7A5-BA89-4CF7-8E05-A4C202CD0D4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3F479-A2F4-4FD5-BF47-4F9A882D613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CE641DB9-68B8-4D16-962F-82E4EAF4F0EF}">
      <dgm:prSet phldrT="[テキスト]"/>
      <dgm:spPr/>
      <dgm:t>
        <a:bodyPr/>
        <a:lstStyle/>
        <a:p>
          <a:r>
            <a:rPr kumimoji="1" lang="ja-JP" altLang="en-US" dirty="0" smtClean="0"/>
            <a:t>救急蘇生法</a:t>
          </a:r>
          <a:endParaRPr kumimoji="1" lang="ja-JP" altLang="en-US" dirty="0"/>
        </a:p>
      </dgm:t>
    </dgm:pt>
    <dgm:pt modelId="{B894B767-1A64-469D-9DAF-23512DF1E9F9}" type="parTrans" cxnId="{E0614626-BCC5-4E17-B403-012F9EBB9547}">
      <dgm:prSet/>
      <dgm:spPr/>
      <dgm:t>
        <a:bodyPr/>
        <a:lstStyle/>
        <a:p>
          <a:endParaRPr kumimoji="1" lang="ja-JP" altLang="en-US"/>
        </a:p>
      </dgm:t>
    </dgm:pt>
    <dgm:pt modelId="{77B690A0-FC65-4B54-88AA-1B33565C2700}" type="sibTrans" cxnId="{E0614626-BCC5-4E17-B403-012F9EBB9547}">
      <dgm:prSet/>
      <dgm:spPr/>
      <dgm:t>
        <a:bodyPr/>
        <a:lstStyle/>
        <a:p>
          <a:endParaRPr kumimoji="1" lang="ja-JP" altLang="en-US"/>
        </a:p>
      </dgm:t>
    </dgm:pt>
    <dgm:pt modelId="{B2F63D45-1508-4B6A-BE0D-99074EE9C4D4}">
      <dgm:prSet phldrT="[テキスト]"/>
      <dgm:spPr/>
      <dgm:t>
        <a:bodyPr/>
        <a:lstStyle/>
        <a:p>
          <a:r>
            <a:rPr kumimoji="1" lang="ja-JP" altLang="en-US" dirty="0" smtClean="0"/>
            <a:t>一次救命処置</a:t>
          </a:r>
          <a:endParaRPr kumimoji="1" lang="ja-JP" altLang="en-US" dirty="0"/>
        </a:p>
      </dgm:t>
    </dgm:pt>
    <dgm:pt modelId="{6CDD6597-9561-4720-B073-C8BB1A83E193}" type="parTrans" cxnId="{E19B6FA6-6DBF-4F26-B3CD-AC9AB1DE4B02}">
      <dgm:prSet/>
      <dgm:spPr/>
      <dgm:t>
        <a:bodyPr/>
        <a:lstStyle/>
        <a:p>
          <a:endParaRPr kumimoji="1" lang="ja-JP" altLang="en-US"/>
        </a:p>
      </dgm:t>
    </dgm:pt>
    <dgm:pt modelId="{24374AE2-D464-4928-8DF6-B911D4BA6CEE}" type="sibTrans" cxnId="{E19B6FA6-6DBF-4F26-B3CD-AC9AB1DE4B02}">
      <dgm:prSet/>
      <dgm:spPr/>
      <dgm:t>
        <a:bodyPr/>
        <a:lstStyle/>
        <a:p>
          <a:endParaRPr kumimoji="1" lang="ja-JP" altLang="en-US"/>
        </a:p>
      </dgm:t>
    </dgm:pt>
    <dgm:pt modelId="{3C70539D-A755-4A57-8BE0-858277213F98}">
      <dgm:prSet phldrT="[テキスト]"/>
      <dgm:spPr/>
      <dgm:t>
        <a:bodyPr/>
        <a:lstStyle/>
        <a:p>
          <a:r>
            <a:rPr kumimoji="1" lang="ja-JP" altLang="en-US" dirty="0" smtClean="0"/>
            <a:t>ファーストエイド</a:t>
          </a:r>
          <a:endParaRPr kumimoji="1" lang="ja-JP" altLang="en-US" dirty="0"/>
        </a:p>
      </dgm:t>
    </dgm:pt>
    <dgm:pt modelId="{6ED433BB-0AD4-409C-96C5-6EF5781916E8}" type="parTrans" cxnId="{656CE2FB-87C3-440D-BF9F-94E9CE97B4D2}">
      <dgm:prSet/>
      <dgm:spPr/>
      <dgm:t>
        <a:bodyPr/>
        <a:lstStyle/>
        <a:p>
          <a:endParaRPr kumimoji="1" lang="ja-JP" altLang="en-US"/>
        </a:p>
      </dgm:t>
    </dgm:pt>
    <dgm:pt modelId="{553CB54F-9063-4331-BB36-5FF66ADE319B}" type="sibTrans" cxnId="{656CE2FB-87C3-440D-BF9F-94E9CE97B4D2}">
      <dgm:prSet/>
      <dgm:spPr/>
      <dgm:t>
        <a:bodyPr/>
        <a:lstStyle/>
        <a:p>
          <a:endParaRPr kumimoji="1" lang="ja-JP" altLang="en-US"/>
        </a:p>
      </dgm:t>
    </dgm:pt>
    <dgm:pt modelId="{E6135A0C-E09D-40C2-BBB3-C5E4D620AD0C}">
      <dgm:prSet/>
      <dgm:spPr/>
      <dgm:t>
        <a:bodyPr/>
        <a:lstStyle/>
        <a:p>
          <a:r>
            <a:rPr kumimoji="1" lang="ja-JP" altLang="en-US" dirty="0" smtClean="0"/>
            <a:t>心肺蘇生</a:t>
          </a:r>
          <a:endParaRPr kumimoji="1" lang="ja-JP" altLang="en-US" dirty="0"/>
        </a:p>
      </dgm:t>
    </dgm:pt>
    <dgm:pt modelId="{88F1DA93-2E36-4C7D-B326-AC55F5CF3D77}" type="parTrans" cxnId="{37A5F5E6-7C0D-4073-81F5-F77EB066D5C0}">
      <dgm:prSet/>
      <dgm:spPr/>
      <dgm:t>
        <a:bodyPr/>
        <a:lstStyle/>
        <a:p>
          <a:endParaRPr kumimoji="1" lang="ja-JP" altLang="en-US"/>
        </a:p>
      </dgm:t>
    </dgm:pt>
    <dgm:pt modelId="{99DF4898-C82F-47DD-A816-EE8E01943A40}" type="sibTrans" cxnId="{37A5F5E6-7C0D-4073-81F5-F77EB066D5C0}">
      <dgm:prSet/>
      <dgm:spPr/>
      <dgm:t>
        <a:bodyPr/>
        <a:lstStyle/>
        <a:p>
          <a:endParaRPr kumimoji="1" lang="ja-JP" altLang="en-US"/>
        </a:p>
      </dgm:t>
    </dgm:pt>
    <dgm:pt modelId="{97B20FE0-9E8D-4BA7-A3FB-80C7F9C8B4D2}">
      <dgm:prSet/>
      <dgm:spPr/>
      <dgm:t>
        <a:bodyPr/>
        <a:lstStyle/>
        <a:p>
          <a:r>
            <a:rPr kumimoji="1" lang="ja-JP" altLang="en-US" dirty="0" smtClean="0"/>
            <a:t>ＡＥＤ</a:t>
          </a:r>
          <a:endParaRPr kumimoji="1" lang="ja-JP" altLang="en-US" dirty="0"/>
        </a:p>
      </dgm:t>
    </dgm:pt>
    <dgm:pt modelId="{80AF1C8B-1447-4054-879C-3E765D77027D}" type="parTrans" cxnId="{9798EBEA-748A-4680-BD95-A469DDA9E30B}">
      <dgm:prSet/>
      <dgm:spPr/>
      <dgm:t>
        <a:bodyPr/>
        <a:lstStyle/>
        <a:p>
          <a:endParaRPr kumimoji="1" lang="ja-JP" altLang="en-US"/>
        </a:p>
      </dgm:t>
    </dgm:pt>
    <dgm:pt modelId="{E46492A7-B887-4F65-B389-DB06FED763F5}" type="sibTrans" cxnId="{9798EBEA-748A-4680-BD95-A469DDA9E30B}">
      <dgm:prSet/>
      <dgm:spPr/>
      <dgm:t>
        <a:bodyPr/>
        <a:lstStyle/>
        <a:p>
          <a:endParaRPr kumimoji="1" lang="ja-JP" altLang="en-US"/>
        </a:p>
      </dgm:t>
    </dgm:pt>
    <dgm:pt modelId="{9493271A-F678-43B1-82C9-C640EAA81A9F}">
      <dgm:prSet/>
      <dgm:spPr/>
      <dgm:t>
        <a:bodyPr/>
        <a:lstStyle/>
        <a:p>
          <a:r>
            <a:rPr kumimoji="1" lang="ja-JP" altLang="en-US" dirty="0" smtClean="0"/>
            <a:t>気道異物除去</a:t>
          </a:r>
          <a:endParaRPr kumimoji="1" lang="ja-JP" altLang="en-US" dirty="0"/>
        </a:p>
      </dgm:t>
    </dgm:pt>
    <dgm:pt modelId="{6B51FBA7-740A-434B-9AA1-C6777264D393}" type="parTrans" cxnId="{7D803E02-7A30-4348-8311-9290BB324794}">
      <dgm:prSet/>
      <dgm:spPr/>
      <dgm:t>
        <a:bodyPr/>
        <a:lstStyle/>
        <a:p>
          <a:endParaRPr kumimoji="1" lang="ja-JP" altLang="en-US"/>
        </a:p>
      </dgm:t>
    </dgm:pt>
    <dgm:pt modelId="{63D60E01-A376-4563-8613-FBF9DE400FD4}" type="sibTrans" cxnId="{7D803E02-7A30-4348-8311-9290BB324794}">
      <dgm:prSet/>
      <dgm:spPr/>
      <dgm:t>
        <a:bodyPr/>
        <a:lstStyle/>
        <a:p>
          <a:endParaRPr kumimoji="1" lang="ja-JP" altLang="en-US"/>
        </a:p>
      </dgm:t>
    </dgm:pt>
    <dgm:pt modelId="{36246AA0-BD2C-4A10-8FCA-2BD1F08A0A3F}">
      <dgm:prSet/>
      <dgm:spPr/>
      <dgm:t>
        <a:bodyPr/>
        <a:lstStyle/>
        <a:p>
          <a:r>
            <a:rPr kumimoji="1" lang="ja-JP" altLang="en-US" dirty="0" smtClean="0"/>
            <a:t>胸骨圧迫</a:t>
          </a:r>
          <a:endParaRPr kumimoji="1" lang="ja-JP" altLang="en-US" dirty="0"/>
        </a:p>
      </dgm:t>
    </dgm:pt>
    <dgm:pt modelId="{20F1FFB6-8317-433F-9E23-29A01021071F}" type="parTrans" cxnId="{EA4F0F02-07D7-4DC2-8E35-0D98945AF9B9}">
      <dgm:prSet/>
      <dgm:spPr/>
      <dgm:t>
        <a:bodyPr/>
        <a:lstStyle/>
        <a:p>
          <a:endParaRPr kumimoji="1" lang="ja-JP" altLang="en-US"/>
        </a:p>
      </dgm:t>
    </dgm:pt>
    <dgm:pt modelId="{246D3166-69FA-4E6E-8F57-C54B144906FD}" type="sibTrans" cxnId="{EA4F0F02-07D7-4DC2-8E35-0D98945AF9B9}">
      <dgm:prSet/>
      <dgm:spPr/>
      <dgm:t>
        <a:bodyPr/>
        <a:lstStyle/>
        <a:p>
          <a:endParaRPr kumimoji="1" lang="ja-JP" altLang="en-US"/>
        </a:p>
      </dgm:t>
    </dgm:pt>
    <dgm:pt modelId="{F993DAA5-8BAD-4D7C-8991-27E829CE8209}">
      <dgm:prSet/>
      <dgm:spPr/>
      <dgm:t>
        <a:bodyPr/>
        <a:lstStyle/>
        <a:p>
          <a:r>
            <a:rPr kumimoji="1" lang="ja-JP" altLang="en-US" dirty="0" smtClean="0"/>
            <a:t>人工呼吸</a:t>
          </a:r>
          <a:endParaRPr kumimoji="1" lang="ja-JP" altLang="en-US" dirty="0"/>
        </a:p>
      </dgm:t>
    </dgm:pt>
    <dgm:pt modelId="{40FC9841-D43B-47F4-A02B-79261805A44B}" type="parTrans" cxnId="{5BC08212-16E1-4D92-B4E5-7F795BD15169}">
      <dgm:prSet/>
      <dgm:spPr/>
      <dgm:t>
        <a:bodyPr/>
        <a:lstStyle/>
        <a:p>
          <a:endParaRPr kumimoji="1" lang="ja-JP" altLang="en-US"/>
        </a:p>
      </dgm:t>
    </dgm:pt>
    <dgm:pt modelId="{A3754B65-D265-4256-9368-ACFFB9B2B2F5}" type="sibTrans" cxnId="{5BC08212-16E1-4D92-B4E5-7F795BD15169}">
      <dgm:prSet/>
      <dgm:spPr/>
      <dgm:t>
        <a:bodyPr/>
        <a:lstStyle/>
        <a:p>
          <a:endParaRPr kumimoji="1" lang="ja-JP" altLang="en-US"/>
        </a:p>
      </dgm:t>
    </dgm:pt>
    <dgm:pt modelId="{635288CF-487A-4CFE-82CF-B1CC5490073D}" type="pres">
      <dgm:prSet presAssocID="{24C3F479-A2F4-4FD5-BF47-4F9A882D6138}" presName="hierChild1" presStyleCnt="0">
        <dgm:presLayoutVars>
          <dgm:chPref val="1"/>
          <dgm:dir/>
          <dgm:animOne val="branch"/>
          <dgm:animLvl val="lvl"/>
          <dgm:resizeHandles/>
        </dgm:presLayoutVars>
      </dgm:prSet>
      <dgm:spPr/>
      <dgm:t>
        <a:bodyPr/>
        <a:lstStyle/>
        <a:p>
          <a:endParaRPr kumimoji="1" lang="ja-JP" altLang="en-US"/>
        </a:p>
      </dgm:t>
    </dgm:pt>
    <dgm:pt modelId="{5F7203B7-9DF0-4263-8A1A-EAACD61B6FFF}" type="pres">
      <dgm:prSet presAssocID="{CE641DB9-68B8-4D16-962F-82E4EAF4F0EF}" presName="hierRoot1" presStyleCnt="0"/>
      <dgm:spPr/>
    </dgm:pt>
    <dgm:pt modelId="{5C79F760-02AF-47A5-90CC-77C0B78FA201}" type="pres">
      <dgm:prSet presAssocID="{CE641DB9-68B8-4D16-962F-82E4EAF4F0EF}" presName="composite" presStyleCnt="0"/>
      <dgm:spPr/>
    </dgm:pt>
    <dgm:pt modelId="{0213D452-4E8C-422A-BD11-F40BF08BECC8}" type="pres">
      <dgm:prSet presAssocID="{CE641DB9-68B8-4D16-962F-82E4EAF4F0EF}" presName="background" presStyleLbl="node0" presStyleIdx="0" presStyleCnt="1"/>
      <dgm:spPr/>
    </dgm:pt>
    <dgm:pt modelId="{65120BF0-99CB-44C5-95E5-450F7D35247E}" type="pres">
      <dgm:prSet presAssocID="{CE641DB9-68B8-4D16-962F-82E4EAF4F0EF}" presName="text" presStyleLbl="fgAcc0" presStyleIdx="0" presStyleCnt="1" custScaleX="172878">
        <dgm:presLayoutVars>
          <dgm:chPref val="3"/>
        </dgm:presLayoutVars>
      </dgm:prSet>
      <dgm:spPr/>
      <dgm:t>
        <a:bodyPr/>
        <a:lstStyle/>
        <a:p>
          <a:endParaRPr kumimoji="1" lang="ja-JP" altLang="en-US"/>
        </a:p>
      </dgm:t>
    </dgm:pt>
    <dgm:pt modelId="{531E4F28-FF68-4526-892B-F228E4479481}" type="pres">
      <dgm:prSet presAssocID="{CE641DB9-68B8-4D16-962F-82E4EAF4F0EF}" presName="hierChild2" presStyleCnt="0"/>
      <dgm:spPr/>
    </dgm:pt>
    <dgm:pt modelId="{186336BD-C10C-4E91-A12F-D31D320DD629}" type="pres">
      <dgm:prSet presAssocID="{6CDD6597-9561-4720-B073-C8BB1A83E193}" presName="Name10" presStyleLbl="parChTrans1D2" presStyleIdx="0" presStyleCnt="2"/>
      <dgm:spPr/>
      <dgm:t>
        <a:bodyPr/>
        <a:lstStyle/>
        <a:p>
          <a:endParaRPr kumimoji="1" lang="ja-JP" altLang="en-US"/>
        </a:p>
      </dgm:t>
    </dgm:pt>
    <dgm:pt modelId="{5C73E0CA-5253-44B7-8A4A-32B9A91D522A}" type="pres">
      <dgm:prSet presAssocID="{B2F63D45-1508-4B6A-BE0D-99074EE9C4D4}" presName="hierRoot2" presStyleCnt="0"/>
      <dgm:spPr/>
    </dgm:pt>
    <dgm:pt modelId="{7EE72F2F-512B-4C31-BD02-5C54C43EC28D}" type="pres">
      <dgm:prSet presAssocID="{B2F63D45-1508-4B6A-BE0D-99074EE9C4D4}" presName="composite2" presStyleCnt="0"/>
      <dgm:spPr/>
    </dgm:pt>
    <dgm:pt modelId="{E2643398-E61C-49FB-96F5-3072696E5226}" type="pres">
      <dgm:prSet presAssocID="{B2F63D45-1508-4B6A-BE0D-99074EE9C4D4}" presName="background2" presStyleLbl="node2" presStyleIdx="0" presStyleCnt="2"/>
      <dgm:spPr/>
    </dgm:pt>
    <dgm:pt modelId="{C4DDC02C-B23F-4B9C-9FCC-BD99D1B3B114}" type="pres">
      <dgm:prSet presAssocID="{B2F63D45-1508-4B6A-BE0D-99074EE9C4D4}" presName="text2" presStyleLbl="fgAcc2" presStyleIdx="0" presStyleCnt="2" custScaleX="215341">
        <dgm:presLayoutVars>
          <dgm:chPref val="3"/>
        </dgm:presLayoutVars>
      </dgm:prSet>
      <dgm:spPr/>
      <dgm:t>
        <a:bodyPr/>
        <a:lstStyle/>
        <a:p>
          <a:endParaRPr kumimoji="1" lang="ja-JP" altLang="en-US"/>
        </a:p>
      </dgm:t>
    </dgm:pt>
    <dgm:pt modelId="{B62265A8-64B0-445A-9555-31F38D6DF3BF}" type="pres">
      <dgm:prSet presAssocID="{B2F63D45-1508-4B6A-BE0D-99074EE9C4D4}" presName="hierChild3" presStyleCnt="0"/>
      <dgm:spPr/>
    </dgm:pt>
    <dgm:pt modelId="{86BB0308-CFAD-42F7-B417-7D97300D7D81}" type="pres">
      <dgm:prSet presAssocID="{88F1DA93-2E36-4C7D-B326-AC55F5CF3D77}" presName="Name17" presStyleLbl="parChTrans1D3" presStyleIdx="0" presStyleCnt="3"/>
      <dgm:spPr/>
      <dgm:t>
        <a:bodyPr/>
        <a:lstStyle/>
        <a:p>
          <a:endParaRPr kumimoji="1" lang="ja-JP" altLang="en-US"/>
        </a:p>
      </dgm:t>
    </dgm:pt>
    <dgm:pt modelId="{16CB4827-5471-4E60-872D-B25362F7EC61}" type="pres">
      <dgm:prSet presAssocID="{E6135A0C-E09D-40C2-BBB3-C5E4D620AD0C}" presName="hierRoot3" presStyleCnt="0"/>
      <dgm:spPr/>
    </dgm:pt>
    <dgm:pt modelId="{49578A5F-5BAF-4CF0-8029-4F92ECF79E6D}" type="pres">
      <dgm:prSet presAssocID="{E6135A0C-E09D-40C2-BBB3-C5E4D620AD0C}" presName="composite3" presStyleCnt="0"/>
      <dgm:spPr/>
    </dgm:pt>
    <dgm:pt modelId="{B45CFB5D-B150-42B1-B7E9-0057D2146621}" type="pres">
      <dgm:prSet presAssocID="{E6135A0C-E09D-40C2-BBB3-C5E4D620AD0C}" presName="background3" presStyleLbl="node3" presStyleIdx="0" presStyleCnt="3"/>
      <dgm:spPr/>
    </dgm:pt>
    <dgm:pt modelId="{6EEA66F1-1CA4-453E-ACDB-032B3D023223}" type="pres">
      <dgm:prSet presAssocID="{E6135A0C-E09D-40C2-BBB3-C5E4D620AD0C}" presName="text3" presStyleLbl="fgAcc3" presStyleIdx="0" presStyleCnt="3">
        <dgm:presLayoutVars>
          <dgm:chPref val="3"/>
        </dgm:presLayoutVars>
      </dgm:prSet>
      <dgm:spPr/>
      <dgm:t>
        <a:bodyPr/>
        <a:lstStyle/>
        <a:p>
          <a:endParaRPr kumimoji="1" lang="ja-JP" altLang="en-US"/>
        </a:p>
      </dgm:t>
    </dgm:pt>
    <dgm:pt modelId="{72FCD524-2A3B-43F5-80CF-502742A5DDDB}" type="pres">
      <dgm:prSet presAssocID="{E6135A0C-E09D-40C2-BBB3-C5E4D620AD0C}" presName="hierChild4" presStyleCnt="0"/>
      <dgm:spPr/>
    </dgm:pt>
    <dgm:pt modelId="{233B0949-8010-4ABD-91BA-DC5D4BA2CED0}" type="pres">
      <dgm:prSet presAssocID="{20F1FFB6-8317-433F-9E23-29A01021071F}" presName="Name23" presStyleLbl="parChTrans1D4" presStyleIdx="0" presStyleCnt="2"/>
      <dgm:spPr/>
      <dgm:t>
        <a:bodyPr/>
        <a:lstStyle/>
        <a:p>
          <a:endParaRPr kumimoji="1" lang="ja-JP" altLang="en-US"/>
        </a:p>
      </dgm:t>
    </dgm:pt>
    <dgm:pt modelId="{64BA4F66-CEF2-49A0-9CD2-036B8821134F}" type="pres">
      <dgm:prSet presAssocID="{36246AA0-BD2C-4A10-8FCA-2BD1F08A0A3F}" presName="hierRoot4" presStyleCnt="0"/>
      <dgm:spPr/>
    </dgm:pt>
    <dgm:pt modelId="{361C4A9B-4C4D-4815-A0B6-309C41EB3079}" type="pres">
      <dgm:prSet presAssocID="{36246AA0-BD2C-4A10-8FCA-2BD1F08A0A3F}" presName="composite4" presStyleCnt="0"/>
      <dgm:spPr/>
    </dgm:pt>
    <dgm:pt modelId="{C4E0141B-8F00-4733-85A9-F9C42963C0F7}" type="pres">
      <dgm:prSet presAssocID="{36246AA0-BD2C-4A10-8FCA-2BD1F08A0A3F}" presName="background4" presStyleLbl="node4" presStyleIdx="0" presStyleCnt="2"/>
      <dgm:spPr/>
    </dgm:pt>
    <dgm:pt modelId="{0FE65B65-0905-41DF-8117-609212F44E2B}" type="pres">
      <dgm:prSet presAssocID="{36246AA0-BD2C-4A10-8FCA-2BD1F08A0A3F}" presName="text4" presStyleLbl="fgAcc4" presStyleIdx="0" presStyleCnt="2">
        <dgm:presLayoutVars>
          <dgm:chPref val="3"/>
        </dgm:presLayoutVars>
      </dgm:prSet>
      <dgm:spPr/>
      <dgm:t>
        <a:bodyPr/>
        <a:lstStyle/>
        <a:p>
          <a:endParaRPr kumimoji="1" lang="ja-JP" altLang="en-US"/>
        </a:p>
      </dgm:t>
    </dgm:pt>
    <dgm:pt modelId="{BA0D733E-016A-4C70-B4B8-FC0EA683A6CB}" type="pres">
      <dgm:prSet presAssocID="{36246AA0-BD2C-4A10-8FCA-2BD1F08A0A3F}" presName="hierChild5" presStyleCnt="0"/>
      <dgm:spPr/>
    </dgm:pt>
    <dgm:pt modelId="{B799E60D-1A3A-4E33-8E45-38E5173D8187}" type="pres">
      <dgm:prSet presAssocID="{40FC9841-D43B-47F4-A02B-79261805A44B}" presName="Name23" presStyleLbl="parChTrans1D4" presStyleIdx="1" presStyleCnt="2"/>
      <dgm:spPr/>
      <dgm:t>
        <a:bodyPr/>
        <a:lstStyle/>
        <a:p>
          <a:endParaRPr kumimoji="1" lang="ja-JP" altLang="en-US"/>
        </a:p>
      </dgm:t>
    </dgm:pt>
    <dgm:pt modelId="{9947A62F-5C89-424E-9D85-BCBBBBF00D7B}" type="pres">
      <dgm:prSet presAssocID="{F993DAA5-8BAD-4D7C-8991-27E829CE8209}" presName="hierRoot4" presStyleCnt="0"/>
      <dgm:spPr/>
    </dgm:pt>
    <dgm:pt modelId="{419D57B7-6273-4BEB-8CD1-BBB0F89ACD62}" type="pres">
      <dgm:prSet presAssocID="{F993DAA5-8BAD-4D7C-8991-27E829CE8209}" presName="composite4" presStyleCnt="0"/>
      <dgm:spPr/>
    </dgm:pt>
    <dgm:pt modelId="{ACA01DA5-1E3D-4313-8B65-7DFD39917070}" type="pres">
      <dgm:prSet presAssocID="{F993DAA5-8BAD-4D7C-8991-27E829CE8209}" presName="background4" presStyleLbl="node4" presStyleIdx="1" presStyleCnt="2"/>
      <dgm:spPr/>
    </dgm:pt>
    <dgm:pt modelId="{8F5C6824-A09E-4E38-B179-B7BBD5B342D7}" type="pres">
      <dgm:prSet presAssocID="{F993DAA5-8BAD-4D7C-8991-27E829CE8209}" presName="text4" presStyleLbl="fgAcc4" presStyleIdx="1" presStyleCnt="2">
        <dgm:presLayoutVars>
          <dgm:chPref val="3"/>
        </dgm:presLayoutVars>
      </dgm:prSet>
      <dgm:spPr/>
      <dgm:t>
        <a:bodyPr/>
        <a:lstStyle/>
        <a:p>
          <a:endParaRPr kumimoji="1" lang="ja-JP" altLang="en-US"/>
        </a:p>
      </dgm:t>
    </dgm:pt>
    <dgm:pt modelId="{2865B954-6784-4A35-9AA2-04DD54165E9A}" type="pres">
      <dgm:prSet presAssocID="{F993DAA5-8BAD-4D7C-8991-27E829CE8209}" presName="hierChild5" presStyleCnt="0"/>
      <dgm:spPr/>
    </dgm:pt>
    <dgm:pt modelId="{6D092E89-F196-4039-81C8-3A57924B9DBE}" type="pres">
      <dgm:prSet presAssocID="{80AF1C8B-1447-4054-879C-3E765D77027D}" presName="Name17" presStyleLbl="parChTrans1D3" presStyleIdx="1" presStyleCnt="3"/>
      <dgm:spPr/>
      <dgm:t>
        <a:bodyPr/>
        <a:lstStyle/>
        <a:p>
          <a:endParaRPr kumimoji="1" lang="ja-JP" altLang="en-US"/>
        </a:p>
      </dgm:t>
    </dgm:pt>
    <dgm:pt modelId="{ADF8AA53-1545-4ACC-9B31-FA556308A904}" type="pres">
      <dgm:prSet presAssocID="{97B20FE0-9E8D-4BA7-A3FB-80C7F9C8B4D2}" presName="hierRoot3" presStyleCnt="0"/>
      <dgm:spPr/>
    </dgm:pt>
    <dgm:pt modelId="{8144E042-E1D8-4BDD-8B9F-E1145BD58156}" type="pres">
      <dgm:prSet presAssocID="{97B20FE0-9E8D-4BA7-A3FB-80C7F9C8B4D2}" presName="composite3" presStyleCnt="0"/>
      <dgm:spPr/>
    </dgm:pt>
    <dgm:pt modelId="{91C3BA19-86D0-4C61-8CFC-5A4FE1CEB494}" type="pres">
      <dgm:prSet presAssocID="{97B20FE0-9E8D-4BA7-A3FB-80C7F9C8B4D2}" presName="background3" presStyleLbl="node3" presStyleIdx="1" presStyleCnt="3"/>
      <dgm:spPr/>
    </dgm:pt>
    <dgm:pt modelId="{DD738B76-5A18-41D1-B821-D14F2DB2192E}" type="pres">
      <dgm:prSet presAssocID="{97B20FE0-9E8D-4BA7-A3FB-80C7F9C8B4D2}" presName="text3" presStyleLbl="fgAcc3" presStyleIdx="1" presStyleCnt="3">
        <dgm:presLayoutVars>
          <dgm:chPref val="3"/>
        </dgm:presLayoutVars>
      </dgm:prSet>
      <dgm:spPr/>
      <dgm:t>
        <a:bodyPr/>
        <a:lstStyle/>
        <a:p>
          <a:endParaRPr kumimoji="1" lang="ja-JP" altLang="en-US"/>
        </a:p>
      </dgm:t>
    </dgm:pt>
    <dgm:pt modelId="{A8D5D8FC-113B-4062-9B9A-E5B537C34F1A}" type="pres">
      <dgm:prSet presAssocID="{97B20FE0-9E8D-4BA7-A3FB-80C7F9C8B4D2}" presName="hierChild4" presStyleCnt="0"/>
      <dgm:spPr/>
    </dgm:pt>
    <dgm:pt modelId="{17584A7E-BFD3-4277-9CD2-96865ABAB565}" type="pres">
      <dgm:prSet presAssocID="{6B51FBA7-740A-434B-9AA1-C6777264D393}" presName="Name17" presStyleLbl="parChTrans1D3" presStyleIdx="2" presStyleCnt="3"/>
      <dgm:spPr/>
      <dgm:t>
        <a:bodyPr/>
        <a:lstStyle/>
        <a:p>
          <a:endParaRPr kumimoji="1" lang="ja-JP" altLang="en-US"/>
        </a:p>
      </dgm:t>
    </dgm:pt>
    <dgm:pt modelId="{E157FA45-F669-4258-BD67-AEEBD9DBAB59}" type="pres">
      <dgm:prSet presAssocID="{9493271A-F678-43B1-82C9-C640EAA81A9F}" presName="hierRoot3" presStyleCnt="0"/>
      <dgm:spPr/>
    </dgm:pt>
    <dgm:pt modelId="{7AB26888-10E3-49F7-ABF6-E533D3707F9B}" type="pres">
      <dgm:prSet presAssocID="{9493271A-F678-43B1-82C9-C640EAA81A9F}" presName="composite3" presStyleCnt="0"/>
      <dgm:spPr/>
    </dgm:pt>
    <dgm:pt modelId="{0AF5AF1E-E8CF-473B-91BF-900903009E50}" type="pres">
      <dgm:prSet presAssocID="{9493271A-F678-43B1-82C9-C640EAA81A9F}" presName="background3" presStyleLbl="node3" presStyleIdx="2" presStyleCnt="3"/>
      <dgm:spPr/>
    </dgm:pt>
    <dgm:pt modelId="{43F6555F-5D9D-42D6-82D8-EF914E9D969D}" type="pres">
      <dgm:prSet presAssocID="{9493271A-F678-43B1-82C9-C640EAA81A9F}" presName="text3" presStyleLbl="fgAcc3" presStyleIdx="2" presStyleCnt="3" custScaleX="159748">
        <dgm:presLayoutVars>
          <dgm:chPref val="3"/>
        </dgm:presLayoutVars>
      </dgm:prSet>
      <dgm:spPr/>
      <dgm:t>
        <a:bodyPr/>
        <a:lstStyle/>
        <a:p>
          <a:endParaRPr kumimoji="1" lang="ja-JP" altLang="en-US"/>
        </a:p>
      </dgm:t>
    </dgm:pt>
    <dgm:pt modelId="{76FB5D82-07B0-49B4-8FFF-F7BED7A9BF4D}" type="pres">
      <dgm:prSet presAssocID="{9493271A-F678-43B1-82C9-C640EAA81A9F}" presName="hierChild4" presStyleCnt="0"/>
      <dgm:spPr/>
    </dgm:pt>
    <dgm:pt modelId="{5F6C6F49-82C9-417F-8899-7246DEF9658E}" type="pres">
      <dgm:prSet presAssocID="{6ED433BB-0AD4-409C-96C5-6EF5781916E8}" presName="Name10" presStyleLbl="parChTrans1D2" presStyleIdx="1" presStyleCnt="2"/>
      <dgm:spPr/>
      <dgm:t>
        <a:bodyPr/>
        <a:lstStyle/>
        <a:p>
          <a:endParaRPr kumimoji="1" lang="ja-JP" altLang="en-US"/>
        </a:p>
      </dgm:t>
    </dgm:pt>
    <dgm:pt modelId="{1A78BD40-2734-4BB8-BBA4-403D75B45C73}" type="pres">
      <dgm:prSet presAssocID="{3C70539D-A755-4A57-8BE0-858277213F98}" presName="hierRoot2" presStyleCnt="0"/>
      <dgm:spPr/>
    </dgm:pt>
    <dgm:pt modelId="{92CBC522-40E9-4333-9CB0-BA64DC43B8EE}" type="pres">
      <dgm:prSet presAssocID="{3C70539D-A755-4A57-8BE0-858277213F98}" presName="composite2" presStyleCnt="0"/>
      <dgm:spPr/>
    </dgm:pt>
    <dgm:pt modelId="{77F93740-F784-4130-B3F2-94151E3BA30A}" type="pres">
      <dgm:prSet presAssocID="{3C70539D-A755-4A57-8BE0-858277213F98}" presName="background2" presStyleLbl="node2" presStyleIdx="1" presStyleCnt="2"/>
      <dgm:spPr/>
    </dgm:pt>
    <dgm:pt modelId="{5739A098-FE66-43D9-AEB1-0ED87100B5FD}" type="pres">
      <dgm:prSet presAssocID="{3C70539D-A755-4A57-8BE0-858277213F98}" presName="text2" presStyleLbl="fgAcc2" presStyleIdx="1" presStyleCnt="2" custScaleX="199638">
        <dgm:presLayoutVars>
          <dgm:chPref val="3"/>
        </dgm:presLayoutVars>
      </dgm:prSet>
      <dgm:spPr/>
      <dgm:t>
        <a:bodyPr/>
        <a:lstStyle/>
        <a:p>
          <a:endParaRPr kumimoji="1" lang="ja-JP" altLang="en-US"/>
        </a:p>
      </dgm:t>
    </dgm:pt>
    <dgm:pt modelId="{86F0E7A5-BA89-4CF7-8E05-A4C202CD0D4B}" type="pres">
      <dgm:prSet presAssocID="{3C70539D-A755-4A57-8BE0-858277213F98}" presName="hierChild3" presStyleCnt="0"/>
      <dgm:spPr/>
    </dgm:pt>
  </dgm:ptLst>
  <dgm:cxnLst>
    <dgm:cxn modelId="{A4A3E74A-ABD2-44BC-835B-01F260E3A187}" type="presOf" srcId="{6B51FBA7-740A-434B-9AA1-C6777264D393}" destId="{17584A7E-BFD3-4277-9CD2-96865ABAB565}" srcOrd="0" destOrd="0" presId="urn:microsoft.com/office/officeart/2005/8/layout/hierarchy1"/>
    <dgm:cxn modelId="{656CE2FB-87C3-440D-BF9F-94E9CE97B4D2}" srcId="{CE641DB9-68B8-4D16-962F-82E4EAF4F0EF}" destId="{3C70539D-A755-4A57-8BE0-858277213F98}" srcOrd="1" destOrd="0" parTransId="{6ED433BB-0AD4-409C-96C5-6EF5781916E8}" sibTransId="{553CB54F-9063-4331-BB36-5FF66ADE319B}"/>
    <dgm:cxn modelId="{E0614626-BCC5-4E17-B403-012F9EBB9547}" srcId="{24C3F479-A2F4-4FD5-BF47-4F9A882D6138}" destId="{CE641DB9-68B8-4D16-962F-82E4EAF4F0EF}" srcOrd="0" destOrd="0" parTransId="{B894B767-1A64-469D-9DAF-23512DF1E9F9}" sibTransId="{77B690A0-FC65-4B54-88AA-1B33565C2700}"/>
    <dgm:cxn modelId="{7BFD6278-29AC-4326-9F2F-1BE6FB5B3DA7}" type="presOf" srcId="{88F1DA93-2E36-4C7D-B326-AC55F5CF3D77}" destId="{86BB0308-CFAD-42F7-B417-7D97300D7D81}" srcOrd="0" destOrd="0" presId="urn:microsoft.com/office/officeart/2005/8/layout/hierarchy1"/>
    <dgm:cxn modelId="{37A5F5E6-7C0D-4073-81F5-F77EB066D5C0}" srcId="{B2F63D45-1508-4B6A-BE0D-99074EE9C4D4}" destId="{E6135A0C-E09D-40C2-BBB3-C5E4D620AD0C}" srcOrd="0" destOrd="0" parTransId="{88F1DA93-2E36-4C7D-B326-AC55F5CF3D77}" sibTransId="{99DF4898-C82F-47DD-A816-EE8E01943A40}"/>
    <dgm:cxn modelId="{BEA79A9B-99E1-4036-965A-E0DFFE452D85}" type="presOf" srcId="{6CDD6597-9561-4720-B073-C8BB1A83E193}" destId="{186336BD-C10C-4E91-A12F-D31D320DD629}" srcOrd="0" destOrd="0" presId="urn:microsoft.com/office/officeart/2005/8/layout/hierarchy1"/>
    <dgm:cxn modelId="{5DE40D73-7C4A-431A-8BFA-8D38A0169A2A}" type="presOf" srcId="{36246AA0-BD2C-4A10-8FCA-2BD1F08A0A3F}" destId="{0FE65B65-0905-41DF-8117-609212F44E2B}" srcOrd="0" destOrd="0" presId="urn:microsoft.com/office/officeart/2005/8/layout/hierarchy1"/>
    <dgm:cxn modelId="{DD662445-1295-4954-91DB-74C7B860DD87}" type="presOf" srcId="{3C70539D-A755-4A57-8BE0-858277213F98}" destId="{5739A098-FE66-43D9-AEB1-0ED87100B5FD}" srcOrd="0" destOrd="0" presId="urn:microsoft.com/office/officeart/2005/8/layout/hierarchy1"/>
    <dgm:cxn modelId="{B20C2EEE-6301-4CC1-9C2D-BE4D8CCA2466}" type="presOf" srcId="{20F1FFB6-8317-433F-9E23-29A01021071F}" destId="{233B0949-8010-4ABD-91BA-DC5D4BA2CED0}" srcOrd="0" destOrd="0" presId="urn:microsoft.com/office/officeart/2005/8/layout/hierarchy1"/>
    <dgm:cxn modelId="{CF59ABC3-7514-457E-AC32-2918E2B73DFD}" type="presOf" srcId="{F993DAA5-8BAD-4D7C-8991-27E829CE8209}" destId="{8F5C6824-A09E-4E38-B179-B7BBD5B342D7}" srcOrd="0" destOrd="0" presId="urn:microsoft.com/office/officeart/2005/8/layout/hierarchy1"/>
    <dgm:cxn modelId="{9798EBEA-748A-4680-BD95-A469DDA9E30B}" srcId="{B2F63D45-1508-4B6A-BE0D-99074EE9C4D4}" destId="{97B20FE0-9E8D-4BA7-A3FB-80C7F9C8B4D2}" srcOrd="1" destOrd="0" parTransId="{80AF1C8B-1447-4054-879C-3E765D77027D}" sibTransId="{E46492A7-B887-4F65-B389-DB06FED763F5}"/>
    <dgm:cxn modelId="{63C4DC7E-35DE-43F1-869E-261C190AAB18}" type="presOf" srcId="{E6135A0C-E09D-40C2-BBB3-C5E4D620AD0C}" destId="{6EEA66F1-1CA4-453E-ACDB-032B3D023223}" srcOrd="0" destOrd="0" presId="urn:microsoft.com/office/officeart/2005/8/layout/hierarchy1"/>
    <dgm:cxn modelId="{3AF4DC4D-F85C-46D6-9187-EE4DD07B4313}" type="presOf" srcId="{6ED433BB-0AD4-409C-96C5-6EF5781916E8}" destId="{5F6C6F49-82C9-417F-8899-7246DEF9658E}" srcOrd="0" destOrd="0" presId="urn:microsoft.com/office/officeart/2005/8/layout/hierarchy1"/>
    <dgm:cxn modelId="{729A091D-EED4-4EEF-A11E-5776E2FACA8A}" type="presOf" srcId="{97B20FE0-9E8D-4BA7-A3FB-80C7F9C8B4D2}" destId="{DD738B76-5A18-41D1-B821-D14F2DB2192E}" srcOrd="0" destOrd="0" presId="urn:microsoft.com/office/officeart/2005/8/layout/hierarchy1"/>
    <dgm:cxn modelId="{EA4F0F02-07D7-4DC2-8E35-0D98945AF9B9}" srcId="{E6135A0C-E09D-40C2-BBB3-C5E4D620AD0C}" destId="{36246AA0-BD2C-4A10-8FCA-2BD1F08A0A3F}" srcOrd="0" destOrd="0" parTransId="{20F1FFB6-8317-433F-9E23-29A01021071F}" sibTransId="{246D3166-69FA-4E6E-8F57-C54B144906FD}"/>
    <dgm:cxn modelId="{45CC2BF4-3DCD-4606-82F0-CCAD642EE256}" type="presOf" srcId="{B2F63D45-1508-4B6A-BE0D-99074EE9C4D4}" destId="{C4DDC02C-B23F-4B9C-9FCC-BD99D1B3B114}" srcOrd="0" destOrd="0" presId="urn:microsoft.com/office/officeart/2005/8/layout/hierarchy1"/>
    <dgm:cxn modelId="{E4AF6D0E-66F6-42D6-81D9-D71B9DF9F545}" type="presOf" srcId="{CE641DB9-68B8-4D16-962F-82E4EAF4F0EF}" destId="{65120BF0-99CB-44C5-95E5-450F7D35247E}" srcOrd="0" destOrd="0" presId="urn:microsoft.com/office/officeart/2005/8/layout/hierarchy1"/>
    <dgm:cxn modelId="{CC14EEB8-A33C-4BCE-BD59-34EFF2B86F39}" type="presOf" srcId="{80AF1C8B-1447-4054-879C-3E765D77027D}" destId="{6D092E89-F196-4039-81C8-3A57924B9DBE}" srcOrd="0" destOrd="0" presId="urn:microsoft.com/office/officeart/2005/8/layout/hierarchy1"/>
    <dgm:cxn modelId="{3A77F34B-38F0-4D7B-B19C-AFB7B8D689D8}" type="presOf" srcId="{9493271A-F678-43B1-82C9-C640EAA81A9F}" destId="{43F6555F-5D9D-42D6-82D8-EF914E9D969D}" srcOrd="0" destOrd="0" presId="urn:microsoft.com/office/officeart/2005/8/layout/hierarchy1"/>
    <dgm:cxn modelId="{60BE8E8A-D067-49DA-8F14-83C826B24A8F}" type="presOf" srcId="{40FC9841-D43B-47F4-A02B-79261805A44B}" destId="{B799E60D-1A3A-4E33-8E45-38E5173D8187}" srcOrd="0" destOrd="0" presId="urn:microsoft.com/office/officeart/2005/8/layout/hierarchy1"/>
    <dgm:cxn modelId="{5BC08212-16E1-4D92-B4E5-7F795BD15169}" srcId="{E6135A0C-E09D-40C2-BBB3-C5E4D620AD0C}" destId="{F993DAA5-8BAD-4D7C-8991-27E829CE8209}" srcOrd="1" destOrd="0" parTransId="{40FC9841-D43B-47F4-A02B-79261805A44B}" sibTransId="{A3754B65-D265-4256-9368-ACFFB9B2B2F5}"/>
    <dgm:cxn modelId="{7D803E02-7A30-4348-8311-9290BB324794}" srcId="{B2F63D45-1508-4B6A-BE0D-99074EE9C4D4}" destId="{9493271A-F678-43B1-82C9-C640EAA81A9F}" srcOrd="2" destOrd="0" parTransId="{6B51FBA7-740A-434B-9AA1-C6777264D393}" sibTransId="{63D60E01-A376-4563-8613-FBF9DE400FD4}"/>
    <dgm:cxn modelId="{7F026725-A7BE-4E21-A782-41EEDAD4DCB5}" type="presOf" srcId="{24C3F479-A2F4-4FD5-BF47-4F9A882D6138}" destId="{635288CF-487A-4CFE-82CF-B1CC5490073D}" srcOrd="0" destOrd="0" presId="urn:microsoft.com/office/officeart/2005/8/layout/hierarchy1"/>
    <dgm:cxn modelId="{E19B6FA6-6DBF-4F26-B3CD-AC9AB1DE4B02}" srcId="{CE641DB9-68B8-4D16-962F-82E4EAF4F0EF}" destId="{B2F63D45-1508-4B6A-BE0D-99074EE9C4D4}" srcOrd="0" destOrd="0" parTransId="{6CDD6597-9561-4720-B073-C8BB1A83E193}" sibTransId="{24374AE2-D464-4928-8DF6-B911D4BA6CEE}"/>
    <dgm:cxn modelId="{962B2A0F-8674-4BBE-9A53-2C923A033099}" type="presParOf" srcId="{635288CF-487A-4CFE-82CF-B1CC5490073D}" destId="{5F7203B7-9DF0-4263-8A1A-EAACD61B6FFF}" srcOrd="0" destOrd="0" presId="urn:microsoft.com/office/officeart/2005/8/layout/hierarchy1"/>
    <dgm:cxn modelId="{99EC3E7D-213E-4D48-86D1-6F554AC70403}" type="presParOf" srcId="{5F7203B7-9DF0-4263-8A1A-EAACD61B6FFF}" destId="{5C79F760-02AF-47A5-90CC-77C0B78FA201}" srcOrd="0" destOrd="0" presId="urn:microsoft.com/office/officeart/2005/8/layout/hierarchy1"/>
    <dgm:cxn modelId="{85D5BD79-3EB0-413F-BFB7-0CDC76DCE38B}" type="presParOf" srcId="{5C79F760-02AF-47A5-90CC-77C0B78FA201}" destId="{0213D452-4E8C-422A-BD11-F40BF08BECC8}" srcOrd="0" destOrd="0" presId="urn:microsoft.com/office/officeart/2005/8/layout/hierarchy1"/>
    <dgm:cxn modelId="{7623A4B1-B1EC-4E1F-AD8E-01712EC31E27}" type="presParOf" srcId="{5C79F760-02AF-47A5-90CC-77C0B78FA201}" destId="{65120BF0-99CB-44C5-95E5-450F7D35247E}" srcOrd="1" destOrd="0" presId="urn:microsoft.com/office/officeart/2005/8/layout/hierarchy1"/>
    <dgm:cxn modelId="{978A667D-B874-4CEB-8C96-18E6F2C14EB6}" type="presParOf" srcId="{5F7203B7-9DF0-4263-8A1A-EAACD61B6FFF}" destId="{531E4F28-FF68-4526-892B-F228E4479481}" srcOrd="1" destOrd="0" presId="urn:microsoft.com/office/officeart/2005/8/layout/hierarchy1"/>
    <dgm:cxn modelId="{2E8A3A76-1347-4FA1-BA2C-4C9EEC8778D0}" type="presParOf" srcId="{531E4F28-FF68-4526-892B-F228E4479481}" destId="{186336BD-C10C-4E91-A12F-D31D320DD629}" srcOrd="0" destOrd="0" presId="urn:microsoft.com/office/officeart/2005/8/layout/hierarchy1"/>
    <dgm:cxn modelId="{C37C9200-F8CC-402A-B7EB-CFEEDBE337E2}" type="presParOf" srcId="{531E4F28-FF68-4526-892B-F228E4479481}" destId="{5C73E0CA-5253-44B7-8A4A-32B9A91D522A}" srcOrd="1" destOrd="0" presId="urn:microsoft.com/office/officeart/2005/8/layout/hierarchy1"/>
    <dgm:cxn modelId="{E5E6111B-26E9-4FCF-BD2B-06E5C3476D51}" type="presParOf" srcId="{5C73E0CA-5253-44B7-8A4A-32B9A91D522A}" destId="{7EE72F2F-512B-4C31-BD02-5C54C43EC28D}" srcOrd="0" destOrd="0" presId="urn:microsoft.com/office/officeart/2005/8/layout/hierarchy1"/>
    <dgm:cxn modelId="{0B3BAB30-C3D8-4E60-AD75-D1CDB959EBCF}" type="presParOf" srcId="{7EE72F2F-512B-4C31-BD02-5C54C43EC28D}" destId="{E2643398-E61C-49FB-96F5-3072696E5226}" srcOrd="0" destOrd="0" presId="urn:microsoft.com/office/officeart/2005/8/layout/hierarchy1"/>
    <dgm:cxn modelId="{B14C276B-12C1-412C-B66C-989C0596E493}" type="presParOf" srcId="{7EE72F2F-512B-4C31-BD02-5C54C43EC28D}" destId="{C4DDC02C-B23F-4B9C-9FCC-BD99D1B3B114}" srcOrd="1" destOrd="0" presId="urn:microsoft.com/office/officeart/2005/8/layout/hierarchy1"/>
    <dgm:cxn modelId="{FF93E3D2-1F52-431E-9357-4DAD6524F7D9}" type="presParOf" srcId="{5C73E0CA-5253-44B7-8A4A-32B9A91D522A}" destId="{B62265A8-64B0-445A-9555-31F38D6DF3BF}" srcOrd="1" destOrd="0" presId="urn:microsoft.com/office/officeart/2005/8/layout/hierarchy1"/>
    <dgm:cxn modelId="{6E88D6D7-4810-4E2B-958C-8EB8FDD313DE}" type="presParOf" srcId="{B62265A8-64B0-445A-9555-31F38D6DF3BF}" destId="{86BB0308-CFAD-42F7-B417-7D97300D7D81}" srcOrd="0" destOrd="0" presId="urn:microsoft.com/office/officeart/2005/8/layout/hierarchy1"/>
    <dgm:cxn modelId="{5B925502-4A7F-4EEE-8D60-E2A21BA6545B}" type="presParOf" srcId="{B62265A8-64B0-445A-9555-31F38D6DF3BF}" destId="{16CB4827-5471-4E60-872D-B25362F7EC61}" srcOrd="1" destOrd="0" presId="urn:microsoft.com/office/officeart/2005/8/layout/hierarchy1"/>
    <dgm:cxn modelId="{46455E5D-13DF-4C19-A40B-AB508AB60F56}" type="presParOf" srcId="{16CB4827-5471-4E60-872D-B25362F7EC61}" destId="{49578A5F-5BAF-4CF0-8029-4F92ECF79E6D}" srcOrd="0" destOrd="0" presId="urn:microsoft.com/office/officeart/2005/8/layout/hierarchy1"/>
    <dgm:cxn modelId="{A3F571A0-6649-4424-BAB3-D0C2CD818380}" type="presParOf" srcId="{49578A5F-5BAF-4CF0-8029-4F92ECF79E6D}" destId="{B45CFB5D-B150-42B1-B7E9-0057D2146621}" srcOrd="0" destOrd="0" presId="urn:microsoft.com/office/officeart/2005/8/layout/hierarchy1"/>
    <dgm:cxn modelId="{CC34CF2D-26AB-4C16-A96A-6300AA5262E3}" type="presParOf" srcId="{49578A5F-5BAF-4CF0-8029-4F92ECF79E6D}" destId="{6EEA66F1-1CA4-453E-ACDB-032B3D023223}" srcOrd="1" destOrd="0" presId="urn:microsoft.com/office/officeart/2005/8/layout/hierarchy1"/>
    <dgm:cxn modelId="{0260D44A-866F-45FC-B32A-E3265BBEBCC3}" type="presParOf" srcId="{16CB4827-5471-4E60-872D-B25362F7EC61}" destId="{72FCD524-2A3B-43F5-80CF-502742A5DDDB}" srcOrd="1" destOrd="0" presId="urn:microsoft.com/office/officeart/2005/8/layout/hierarchy1"/>
    <dgm:cxn modelId="{51A858F9-BC49-458F-BCD7-5D1CCE9614A5}" type="presParOf" srcId="{72FCD524-2A3B-43F5-80CF-502742A5DDDB}" destId="{233B0949-8010-4ABD-91BA-DC5D4BA2CED0}" srcOrd="0" destOrd="0" presId="urn:microsoft.com/office/officeart/2005/8/layout/hierarchy1"/>
    <dgm:cxn modelId="{1C173E51-9398-42C6-932C-C853F97CE161}" type="presParOf" srcId="{72FCD524-2A3B-43F5-80CF-502742A5DDDB}" destId="{64BA4F66-CEF2-49A0-9CD2-036B8821134F}" srcOrd="1" destOrd="0" presId="urn:microsoft.com/office/officeart/2005/8/layout/hierarchy1"/>
    <dgm:cxn modelId="{B2DE5F79-BACE-4D2E-B8C0-92603018EAFE}" type="presParOf" srcId="{64BA4F66-CEF2-49A0-9CD2-036B8821134F}" destId="{361C4A9B-4C4D-4815-A0B6-309C41EB3079}" srcOrd="0" destOrd="0" presId="urn:microsoft.com/office/officeart/2005/8/layout/hierarchy1"/>
    <dgm:cxn modelId="{BCD36FDA-8BB2-497E-AF22-F96184D76FDC}" type="presParOf" srcId="{361C4A9B-4C4D-4815-A0B6-309C41EB3079}" destId="{C4E0141B-8F00-4733-85A9-F9C42963C0F7}" srcOrd="0" destOrd="0" presId="urn:microsoft.com/office/officeart/2005/8/layout/hierarchy1"/>
    <dgm:cxn modelId="{77295D21-7438-4BAA-9914-89B8B0491EA0}" type="presParOf" srcId="{361C4A9B-4C4D-4815-A0B6-309C41EB3079}" destId="{0FE65B65-0905-41DF-8117-609212F44E2B}" srcOrd="1" destOrd="0" presId="urn:microsoft.com/office/officeart/2005/8/layout/hierarchy1"/>
    <dgm:cxn modelId="{472F737D-B0DA-4A7C-A5CB-39DF6EBB3314}" type="presParOf" srcId="{64BA4F66-CEF2-49A0-9CD2-036B8821134F}" destId="{BA0D733E-016A-4C70-B4B8-FC0EA683A6CB}" srcOrd="1" destOrd="0" presId="urn:microsoft.com/office/officeart/2005/8/layout/hierarchy1"/>
    <dgm:cxn modelId="{A633E939-04A8-4184-8371-AE920AF59472}" type="presParOf" srcId="{72FCD524-2A3B-43F5-80CF-502742A5DDDB}" destId="{B799E60D-1A3A-4E33-8E45-38E5173D8187}" srcOrd="2" destOrd="0" presId="urn:microsoft.com/office/officeart/2005/8/layout/hierarchy1"/>
    <dgm:cxn modelId="{B835B93B-2EFC-4BCA-AA99-AADB4B040300}" type="presParOf" srcId="{72FCD524-2A3B-43F5-80CF-502742A5DDDB}" destId="{9947A62F-5C89-424E-9D85-BCBBBBF00D7B}" srcOrd="3" destOrd="0" presId="urn:microsoft.com/office/officeart/2005/8/layout/hierarchy1"/>
    <dgm:cxn modelId="{AE69B1A1-E84F-40F2-BDA3-FECAAEE1BAD8}" type="presParOf" srcId="{9947A62F-5C89-424E-9D85-BCBBBBF00D7B}" destId="{419D57B7-6273-4BEB-8CD1-BBB0F89ACD62}" srcOrd="0" destOrd="0" presId="urn:microsoft.com/office/officeart/2005/8/layout/hierarchy1"/>
    <dgm:cxn modelId="{353B7928-60D2-4337-AA11-75892A60C1F9}" type="presParOf" srcId="{419D57B7-6273-4BEB-8CD1-BBB0F89ACD62}" destId="{ACA01DA5-1E3D-4313-8B65-7DFD39917070}" srcOrd="0" destOrd="0" presId="urn:microsoft.com/office/officeart/2005/8/layout/hierarchy1"/>
    <dgm:cxn modelId="{A34E64F9-1E54-4EA5-BD26-0AF486D7C9CB}" type="presParOf" srcId="{419D57B7-6273-4BEB-8CD1-BBB0F89ACD62}" destId="{8F5C6824-A09E-4E38-B179-B7BBD5B342D7}" srcOrd="1" destOrd="0" presId="urn:microsoft.com/office/officeart/2005/8/layout/hierarchy1"/>
    <dgm:cxn modelId="{59206706-0307-44FA-BBA4-DF9D92663516}" type="presParOf" srcId="{9947A62F-5C89-424E-9D85-BCBBBBF00D7B}" destId="{2865B954-6784-4A35-9AA2-04DD54165E9A}" srcOrd="1" destOrd="0" presId="urn:microsoft.com/office/officeart/2005/8/layout/hierarchy1"/>
    <dgm:cxn modelId="{9581D962-CBD9-48C2-A85D-83D2283513EC}" type="presParOf" srcId="{B62265A8-64B0-445A-9555-31F38D6DF3BF}" destId="{6D092E89-F196-4039-81C8-3A57924B9DBE}" srcOrd="2" destOrd="0" presId="urn:microsoft.com/office/officeart/2005/8/layout/hierarchy1"/>
    <dgm:cxn modelId="{25ACFD45-323A-4260-BFC4-243875FD5AB1}" type="presParOf" srcId="{B62265A8-64B0-445A-9555-31F38D6DF3BF}" destId="{ADF8AA53-1545-4ACC-9B31-FA556308A904}" srcOrd="3" destOrd="0" presId="urn:microsoft.com/office/officeart/2005/8/layout/hierarchy1"/>
    <dgm:cxn modelId="{D4DDD0FE-7F43-4E8D-885D-E05A292CE782}" type="presParOf" srcId="{ADF8AA53-1545-4ACC-9B31-FA556308A904}" destId="{8144E042-E1D8-4BDD-8B9F-E1145BD58156}" srcOrd="0" destOrd="0" presId="urn:microsoft.com/office/officeart/2005/8/layout/hierarchy1"/>
    <dgm:cxn modelId="{1806DFD6-96DD-44AD-B5F6-C93FD7AEDE3B}" type="presParOf" srcId="{8144E042-E1D8-4BDD-8B9F-E1145BD58156}" destId="{91C3BA19-86D0-4C61-8CFC-5A4FE1CEB494}" srcOrd="0" destOrd="0" presId="urn:microsoft.com/office/officeart/2005/8/layout/hierarchy1"/>
    <dgm:cxn modelId="{E068CE03-23A8-404E-AF1E-A9E0D0639913}" type="presParOf" srcId="{8144E042-E1D8-4BDD-8B9F-E1145BD58156}" destId="{DD738B76-5A18-41D1-B821-D14F2DB2192E}" srcOrd="1" destOrd="0" presId="urn:microsoft.com/office/officeart/2005/8/layout/hierarchy1"/>
    <dgm:cxn modelId="{782AA1D3-7524-4E9E-88AD-A0789D6E84C7}" type="presParOf" srcId="{ADF8AA53-1545-4ACC-9B31-FA556308A904}" destId="{A8D5D8FC-113B-4062-9B9A-E5B537C34F1A}" srcOrd="1" destOrd="0" presId="urn:microsoft.com/office/officeart/2005/8/layout/hierarchy1"/>
    <dgm:cxn modelId="{C9143F9E-C5E2-4CB8-86E5-4887A75754DC}" type="presParOf" srcId="{B62265A8-64B0-445A-9555-31F38D6DF3BF}" destId="{17584A7E-BFD3-4277-9CD2-96865ABAB565}" srcOrd="4" destOrd="0" presId="urn:microsoft.com/office/officeart/2005/8/layout/hierarchy1"/>
    <dgm:cxn modelId="{3800BD1E-7E40-45C1-9B3C-07851B63D79B}" type="presParOf" srcId="{B62265A8-64B0-445A-9555-31F38D6DF3BF}" destId="{E157FA45-F669-4258-BD67-AEEBD9DBAB59}" srcOrd="5" destOrd="0" presId="urn:microsoft.com/office/officeart/2005/8/layout/hierarchy1"/>
    <dgm:cxn modelId="{A2350E8A-B520-4E6D-A123-39077A3D9F00}" type="presParOf" srcId="{E157FA45-F669-4258-BD67-AEEBD9DBAB59}" destId="{7AB26888-10E3-49F7-ABF6-E533D3707F9B}" srcOrd="0" destOrd="0" presId="urn:microsoft.com/office/officeart/2005/8/layout/hierarchy1"/>
    <dgm:cxn modelId="{4A3BE0CA-025B-43A3-A913-5C781066A2E5}" type="presParOf" srcId="{7AB26888-10E3-49F7-ABF6-E533D3707F9B}" destId="{0AF5AF1E-E8CF-473B-91BF-900903009E50}" srcOrd="0" destOrd="0" presId="urn:microsoft.com/office/officeart/2005/8/layout/hierarchy1"/>
    <dgm:cxn modelId="{D7A50CF6-578C-4615-A90B-30CCB28973FF}" type="presParOf" srcId="{7AB26888-10E3-49F7-ABF6-E533D3707F9B}" destId="{43F6555F-5D9D-42D6-82D8-EF914E9D969D}" srcOrd="1" destOrd="0" presId="urn:microsoft.com/office/officeart/2005/8/layout/hierarchy1"/>
    <dgm:cxn modelId="{B4F4A8E6-9809-4787-BC0B-19152A1B9E6B}" type="presParOf" srcId="{E157FA45-F669-4258-BD67-AEEBD9DBAB59}" destId="{76FB5D82-07B0-49B4-8FFF-F7BED7A9BF4D}" srcOrd="1" destOrd="0" presId="urn:microsoft.com/office/officeart/2005/8/layout/hierarchy1"/>
    <dgm:cxn modelId="{47AF65D3-1B95-4715-BEEC-8C1292D6D170}" type="presParOf" srcId="{531E4F28-FF68-4526-892B-F228E4479481}" destId="{5F6C6F49-82C9-417F-8899-7246DEF9658E}" srcOrd="2" destOrd="0" presId="urn:microsoft.com/office/officeart/2005/8/layout/hierarchy1"/>
    <dgm:cxn modelId="{08E2C78C-312A-4C59-AB5B-F6E67A7EF95E}" type="presParOf" srcId="{531E4F28-FF68-4526-892B-F228E4479481}" destId="{1A78BD40-2734-4BB8-BBA4-403D75B45C73}" srcOrd="3" destOrd="0" presId="urn:microsoft.com/office/officeart/2005/8/layout/hierarchy1"/>
    <dgm:cxn modelId="{68F84CE2-B58E-407B-9260-CDDA69C0927E}" type="presParOf" srcId="{1A78BD40-2734-4BB8-BBA4-403D75B45C73}" destId="{92CBC522-40E9-4333-9CB0-BA64DC43B8EE}" srcOrd="0" destOrd="0" presId="urn:microsoft.com/office/officeart/2005/8/layout/hierarchy1"/>
    <dgm:cxn modelId="{0206EB10-50B1-4E92-83E4-751AB553CBCA}" type="presParOf" srcId="{92CBC522-40E9-4333-9CB0-BA64DC43B8EE}" destId="{77F93740-F784-4130-B3F2-94151E3BA30A}" srcOrd="0" destOrd="0" presId="urn:microsoft.com/office/officeart/2005/8/layout/hierarchy1"/>
    <dgm:cxn modelId="{71447DA2-D586-4D97-B016-9A4F35533553}" type="presParOf" srcId="{92CBC522-40E9-4333-9CB0-BA64DC43B8EE}" destId="{5739A098-FE66-43D9-AEB1-0ED87100B5FD}" srcOrd="1" destOrd="0" presId="urn:microsoft.com/office/officeart/2005/8/layout/hierarchy1"/>
    <dgm:cxn modelId="{43C73EF4-4B1A-4D90-A3B7-DB651AE59020}" type="presParOf" srcId="{1A78BD40-2734-4BB8-BBA4-403D75B45C73}" destId="{86F0E7A5-BA89-4CF7-8E05-A4C202CD0D4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C6F49-82C9-417F-8899-7246DEF9658E}">
      <dsp:nvSpPr>
        <dsp:cNvPr id="0" name=""/>
        <dsp:cNvSpPr/>
      </dsp:nvSpPr>
      <dsp:spPr>
        <a:xfrm>
          <a:off x="3440957" y="1272253"/>
          <a:ext cx="1869410" cy="457719"/>
        </a:xfrm>
        <a:custGeom>
          <a:avLst/>
          <a:gdLst/>
          <a:ahLst/>
          <a:cxnLst/>
          <a:rect l="0" t="0" r="0" b="0"/>
          <a:pathLst>
            <a:path>
              <a:moveTo>
                <a:pt x="0" y="0"/>
              </a:moveTo>
              <a:lnTo>
                <a:pt x="0" y="311922"/>
              </a:lnTo>
              <a:lnTo>
                <a:pt x="1869410" y="311922"/>
              </a:lnTo>
              <a:lnTo>
                <a:pt x="1869410" y="4577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336BD-C10C-4E91-A12F-D31D320DD629}">
      <dsp:nvSpPr>
        <dsp:cNvPr id="0" name=""/>
        <dsp:cNvSpPr/>
      </dsp:nvSpPr>
      <dsp:spPr>
        <a:xfrm>
          <a:off x="1695115" y="1272253"/>
          <a:ext cx="1745841" cy="457719"/>
        </a:xfrm>
        <a:custGeom>
          <a:avLst/>
          <a:gdLst/>
          <a:ahLst/>
          <a:cxnLst/>
          <a:rect l="0" t="0" r="0" b="0"/>
          <a:pathLst>
            <a:path>
              <a:moveTo>
                <a:pt x="1745841" y="0"/>
              </a:moveTo>
              <a:lnTo>
                <a:pt x="1745841" y="311922"/>
              </a:lnTo>
              <a:lnTo>
                <a:pt x="0" y="311922"/>
              </a:lnTo>
              <a:lnTo>
                <a:pt x="0" y="4577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3D452-4E8C-422A-BD11-F40BF08BECC8}">
      <dsp:nvSpPr>
        <dsp:cNvPr id="0" name=""/>
        <dsp:cNvSpPr/>
      </dsp:nvSpPr>
      <dsp:spPr>
        <a:xfrm>
          <a:off x="2080562" y="272876"/>
          <a:ext cx="2720790" cy="9993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20BF0-99CB-44C5-95E5-450F7D35247E}">
      <dsp:nvSpPr>
        <dsp:cNvPr id="0" name=""/>
        <dsp:cNvSpPr/>
      </dsp:nvSpPr>
      <dsp:spPr>
        <a:xfrm>
          <a:off x="2255431" y="439002"/>
          <a:ext cx="2720790" cy="99937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kumimoji="1" lang="ja-JP" altLang="en-US" sz="3400" kern="1200" dirty="0" smtClean="0"/>
            <a:t>救急蘇生法</a:t>
          </a:r>
          <a:endParaRPr kumimoji="1" lang="ja-JP" altLang="en-US" sz="3400" kern="1200" dirty="0"/>
        </a:p>
      </dsp:txBody>
      <dsp:txXfrm>
        <a:off x="2284702" y="468273"/>
        <a:ext cx="2662248" cy="940834"/>
      </dsp:txXfrm>
    </dsp:sp>
    <dsp:sp modelId="{E2643398-E61C-49FB-96F5-3072696E5226}">
      <dsp:nvSpPr>
        <dsp:cNvPr id="0" name=""/>
        <dsp:cNvSpPr/>
      </dsp:nvSpPr>
      <dsp:spPr>
        <a:xfrm>
          <a:off x="574" y="1729973"/>
          <a:ext cx="3389082" cy="9993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DC02C-B23F-4B9C-9FCC-BD99D1B3B114}">
      <dsp:nvSpPr>
        <dsp:cNvPr id="0" name=""/>
        <dsp:cNvSpPr/>
      </dsp:nvSpPr>
      <dsp:spPr>
        <a:xfrm>
          <a:off x="175443" y="1896098"/>
          <a:ext cx="3389082" cy="99937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kumimoji="1" lang="ja-JP" altLang="en-US" sz="3400" kern="1200" dirty="0" smtClean="0"/>
            <a:t>一次救命処置</a:t>
          </a:r>
          <a:endParaRPr kumimoji="1" lang="ja-JP" altLang="en-US" sz="3400" kern="1200" dirty="0"/>
        </a:p>
      </dsp:txBody>
      <dsp:txXfrm>
        <a:off x="204714" y="1925369"/>
        <a:ext cx="3330540" cy="940834"/>
      </dsp:txXfrm>
    </dsp:sp>
    <dsp:sp modelId="{77F93740-F784-4130-B3F2-94151E3BA30A}">
      <dsp:nvSpPr>
        <dsp:cNvPr id="0" name=""/>
        <dsp:cNvSpPr/>
      </dsp:nvSpPr>
      <dsp:spPr>
        <a:xfrm>
          <a:off x="3739395" y="1729973"/>
          <a:ext cx="3141945" cy="9993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9A098-FE66-43D9-AEB1-0ED87100B5FD}">
      <dsp:nvSpPr>
        <dsp:cNvPr id="0" name=""/>
        <dsp:cNvSpPr/>
      </dsp:nvSpPr>
      <dsp:spPr>
        <a:xfrm>
          <a:off x="3914264" y="1896098"/>
          <a:ext cx="3141945" cy="99937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kumimoji="1" lang="ja-JP" altLang="en-US" sz="3400" kern="1200" dirty="0" smtClean="0"/>
            <a:t>ファーストエイド</a:t>
          </a:r>
          <a:endParaRPr kumimoji="1" lang="ja-JP" altLang="en-US" sz="3400" kern="1200" dirty="0"/>
        </a:p>
      </dsp:txBody>
      <dsp:txXfrm>
        <a:off x="3943535" y="1925369"/>
        <a:ext cx="3083403" cy="940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C6F49-82C9-417F-8899-7246DEF9658E}">
      <dsp:nvSpPr>
        <dsp:cNvPr id="0" name=""/>
        <dsp:cNvSpPr/>
      </dsp:nvSpPr>
      <dsp:spPr>
        <a:xfrm>
          <a:off x="4905563" y="833126"/>
          <a:ext cx="1554615" cy="380643"/>
        </a:xfrm>
        <a:custGeom>
          <a:avLst/>
          <a:gdLst/>
          <a:ahLst/>
          <a:cxnLst/>
          <a:rect l="0" t="0" r="0" b="0"/>
          <a:pathLst>
            <a:path>
              <a:moveTo>
                <a:pt x="0" y="0"/>
              </a:moveTo>
              <a:lnTo>
                <a:pt x="0" y="259397"/>
              </a:lnTo>
              <a:lnTo>
                <a:pt x="1554615" y="259397"/>
              </a:lnTo>
              <a:lnTo>
                <a:pt x="1554615" y="3806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84A7E-BFD3-4277-9CD2-96865ABAB565}">
      <dsp:nvSpPr>
        <dsp:cNvPr id="0" name=""/>
        <dsp:cNvSpPr/>
      </dsp:nvSpPr>
      <dsp:spPr>
        <a:xfrm>
          <a:off x="3453707" y="2044858"/>
          <a:ext cx="1599646" cy="380643"/>
        </a:xfrm>
        <a:custGeom>
          <a:avLst/>
          <a:gdLst/>
          <a:ahLst/>
          <a:cxnLst/>
          <a:rect l="0" t="0" r="0" b="0"/>
          <a:pathLst>
            <a:path>
              <a:moveTo>
                <a:pt x="0" y="0"/>
              </a:moveTo>
              <a:lnTo>
                <a:pt x="0" y="259397"/>
              </a:lnTo>
              <a:lnTo>
                <a:pt x="1599646" y="259397"/>
              </a:lnTo>
              <a:lnTo>
                <a:pt x="1599646"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92E89-F196-4039-81C8-3A57924B9DBE}">
      <dsp:nvSpPr>
        <dsp:cNvPr id="0" name=""/>
        <dsp:cNvSpPr/>
      </dsp:nvSpPr>
      <dsp:spPr>
        <a:xfrm>
          <a:off x="3062716" y="2044858"/>
          <a:ext cx="390991" cy="380643"/>
        </a:xfrm>
        <a:custGeom>
          <a:avLst/>
          <a:gdLst/>
          <a:ahLst/>
          <a:cxnLst/>
          <a:rect l="0" t="0" r="0" b="0"/>
          <a:pathLst>
            <a:path>
              <a:moveTo>
                <a:pt x="390991" y="0"/>
              </a:moveTo>
              <a:lnTo>
                <a:pt x="390991" y="259397"/>
              </a:lnTo>
              <a:lnTo>
                <a:pt x="0" y="259397"/>
              </a:lnTo>
              <a:lnTo>
                <a:pt x="0"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99E60D-1A3A-4E33-8E45-38E5173D8187}">
      <dsp:nvSpPr>
        <dsp:cNvPr id="0" name=""/>
        <dsp:cNvSpPr/>
      </dsp:nvSpPr>
      <dsp:spPr>
        <a:xfrm>
          <a:off x="1463070" y="3256590"/>
          <a:ext cx="799823" cy="380643"/>
        </a:xfrm>
        <a:custGeom>
          <a:avLst/>
          <a:gdLst/>
          <a:ahLst/>
          <a:cxnLst/>
          <a:rect l="0" t="0" r="0" b="0"/>
          <a:pathLst>
            <a:path>
              <a:moveTo>
                <a:pt x="0" y="0"/>
              </a:moveTo>
              <a:lnTo>
                <a:pt x="0" y="259397"/>
              </a:lnTo>
              <a:lnTo>
                <a:pt x="799823" y="259397"/>
              </a:lnTo>
              <a:lnTo>
                <a:pt x="799823"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3B0949-8010-4ABD-91BA-DC5D4BA2CED0}">
      <dsp:nvSpPr>
        <dsp:cNvPr id="0" name=""/>
        <dsp:cNvSpPr/>
      </dsp:nvSpPr>
      <dsp:spPr>
        <a:xfrm>
          <a:off x="663246" y="3256590"/>
          <a:ext cx="799823" cy="380643"/>
        </a:xfrm>
        <a:custGeom>
          <a:avLst/>
          <a:gdLst/>
          <a:ahLst/>
          <a:cxnLst/>
          <a:rect l="0" t="0" r="0" b="0"/>
          <a:pathLst>
            <a:path>
              <a:moveTo>
                <a:pt x="799823" y="0"/>
              </a:moveTo>
              <a:lnTo>
                <a:pt x="799823" y="259397"/>
              </a:lnTo>
              <a:lnTo>
                <a:pt x="0" y="259397"/>
              </a:lnTo>
              <a:lnTo>
                <a:pt x="0"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BB0308-CFAD-42F7-B417-7D97300D7D81}">
      <dsp:nvSpPr>
        <dsp:cNvPr id="0" name=""/>
        <dsp:cNvSpPr/>
      </dsp:nvSpPr>
      <dsp:spPr>
        <a:xfrm>
          <a:off x="1463070" y="2044858"/>
          <a:ext cx="1990637" cy="380643"/>
        </a:xfrm>
        <a:custGeom>
          <a:avLst/>
          <a:gdLst/>
          <a:ahLst/>
          <a:cxnLst/>
          <a:rect l="0" t="0" r="0" b="0"/>
          <a:pathLst>
            <a:path>
              <a:moveTo>
                <a:pt x="1990637" y="0"/>
              </a:moveTo>
              <a:lnTo>
                <a:pt x="1990637" y="259397"/>
              </a:lnTo>
              <a:lnTo>
                <a:pt x="0" y="259397"/>
              </a:lnTo>
              <a:lnTo>
                <a:pt x="0"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336BD-C10C-4E91-A12F-D31D320DD629}">
      <dsp:nvSpPr>
        <dsp:cNvPr id="0" name=""/>
        <dsp:cNvSpPr/>
      </dsp:nvSpPr>
      <dsp:spPr>
        <a:xfrm>
          <a:off x="3453707" y="833126"/>
          <a:ext cx="1451855" cy="380643"/>
        </a:xfrm>
        <a:custGeom>
          <a:avLst/>
          <a:gdLst/>
          <a:ahLst/>
          <a:cxnLst/>
          <a:rect l="0" t="0" r="0" b="0"/>
          <a:pathLst>
            <a:path>
              <a:moveTo>
                <a:pt x="1451855" y="0"/>
              </a:moveTo>
              <a:lnTo>
                <a:pt x="1451855" y="259397"/>
              </a:lnTo>
              <a:lnTo>
                <a:pt x="0" y="259397"/>
              </a:lnTo>
              <a:lnTo>
                <a:pt x="0" y="3806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3D452-4E8C-422A-BD11-F40BF08BECC8}">
      <dsp:nvSpPr>
        <dsp:cNvPr id="0" name=""/>
        <dsp:cNvSpPr/>
      </dsp:nvSpPr>
      <dsp:spPr>
        <a:xfrm>
          <a:off x="3774248" y="2037"/>
          <a:ext cx="2262630"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20BF0-99CB-44C5-95E5-450F7D35247E}">
      <dsp:nvSpPr>
        <dsp:cNvPr id="0" name=""/>
        <dsp:cNvSpPr/>
      </dsp:nvSpPr>
      <dsp:spPr>
        <a:xfrm>
          <a:off x="3919670" y="140188"/>
          <a:ext cx="2262630"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救急蘇生法</a:t>
          </a:r>
          <a:endParaRPr kumimoji="1" lang="ja-JP" altLang="en-US" sz="2100" kern="1200" dirty="0"/>
        </a:p>
      </dsp:txBody>
      <dsp:txXfrm>
        <a:off x="3944012" y="164530"/>
        <a:ext cx="2213946" cy="782405"/>
      </dsp:txXfrm>
    </dsp:sp>
    <dsp:sp modelId="{E2643398-E61C-49FB-96F5-3072696E5226}">
      <dsp:nvSpPr>
        <dsp:cNvPr id="0" name=""/>
        <dsp:cNvSpPr/>
      </dsp:nvSpPr>
      <dsp:spPr>
        <a:xfrm>
          <a:off x="2044514" y="1213769"/>
          <a:ext cx="2818386"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DC02C-B23F-4B9C-9FCC-BD99D1B3B114}">
      <dsp:nvSpPr>
        <dsp:cNvPr id="0" name=""/>
        <dsp:cNvSpPr/>
      </dsp:nvSpPr>
      <dsp:spPr>
        <a:xfrm>
          <a:off x="2189937" y="1351921"/>
          <a:ext cx="2818386"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一次救命処置</a:t>
          </a:r>
          <a:endParaRPr kumimoji="1" lang="ja-JP" altLang="en-US" sz="2100" kern="1200" dirty="0"/>
        </a:p>
      </dsp:txBody>
      <dsp:txXfrm>
        <a:off x="2214279" y="1376263"/>
        <a:ext cx="2769702" cy="782405"/>
      </dsp:txXfrm>
    </dsp:sp>
    <dsp:sp modelId="{B45CFB5D-B150-42B1-B7E9-0057D2146621}">
      <dsp:nvSpPr>
        <dsp:cNvPr id="0" name=""/>
        <dsp:cNvSpPr/>
      </dsp:nvSpPr>
      <dsp:spPr>
        <a:xfrm>
          <a:off x="808669" y="2425501"/>
          <a:ext cx="1308801"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A66F1-1CA4-453E-ACDB-032B3D023223}">
      <dsp:nvSpPr>
        <dsp:cNvPr id="0" name=""/>
        <dsp:cNvSpPr/>
      </dsp:nvSpPr>
      <dsp:spPr>
        <a:xfrm>
          <a:off x="954091" y="2563653"/>
          <a:ext cx="1308801"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心肺蘇生</a:t>
          </a:r>
          <a:endParaRPr kumimoji="1" lang="ja-JP" altLang="en-US" sz="2100" kern="1200" dirty="0"/>
        </a:p>
      </dsp:txBody>
      <dsp:txXfrm>
        <a:off x="978433" y="2587995"/>
        <a:ext cx="1260117" cy="782405"/>
      </dsp:txXfrm>
    </dsp:sp>
    <dsp:sp modelId="{C4E0141B-8F00-4733-85A9-F9C42963C0F7}">
      <dsp:nvSpPr>
        <dsp:cNvPr id="0" name=""/>
        <dsp:cNvSpPr/>
      </dsp:nvSpPr>
      <dsp:spPr>
        <a:xfrm>
          <a:off x="8846" y="3637234"/>
          <a:ext cx="1308801"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E65B65-0905-41DF-8117-609212F44E2B}">
      <dsp:nvSpPr>
        <dsp:cNvPr id="0" name=""/>
        <dsp:cNvSpPr/>
      </dsp:nvSpPr>
      <dsp:spPr>
        <a:xfrm>
          <a:off x="154268" y="3775385"/>
          <a:ext cx="1308801"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胸骨圧迫</a:t>
          </a:r>
          <a:endParaRPr kumimoji="1" lang="ja-JP" altLang="en-US" sz="2100" kern="1200" dirty="0"/>
        </a:p>
      </dsp:txBody>
      <dsp:txXfrm>
        <a:off x="178610" y="3799727"/>
        <a:ext cx="1260117" cy="782405"/>
      </dsp:txXfrm>
    </dsp:sp>
    <dsp:sp modelId="{ACA01DA5-1E3D-4313-8B65-7DFD39917070}">
      <dsp:nvSpPr>
        <dsp:cNvPr id="0" name=""/>
        <dsp:cNvSpPr/>
      </dsp:nvSpPr>
      <dsp:spPr>
        <a:xfrm>
          <a:off x="1608492" y="3637234"/>
          <a:ext cx="1308801"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C6824-A09E-4E38-B179-B7BBD5B342D7}">
      <dsp:nvSpPr>
        <dsp:cNvPr id="0" name=""/>
        <dsp:cNvSpPr/>
      </dsp:nvSpPr>
      <dsp:spPr>
        <a:xfrm>
          <a:off x="1753914" y="3775385"/>
          <a:ext cx="1308801"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人工呼吸</a:t>
          </a:r>
          <a:endParaRPr kumimoji="1" lang="ja-JP" altLang="en-US" sz="2100" kern="1200" dirty="0"/>
        </a:p>
      </dsp:txBody>
      <dsp:txXfrm>
        <a:off x="1778256" y="3799727"/>
        <a:ext cx="1260117" cy="782405"/>
      </dsp:txXfrm>
    </dsp:sp>
    <dsp:sp modelId="{91C3BA19-86D0-4C61-8CFC-5A4FE1CEB494}">
      <dsp:nvSpPr>
        <dsp:cNvPr id="0" name=""/>
        <dsp:cNvSpPr/>
      </dsp:nvSpPr>
      <dsp:spPr>
        <a:xfrm>
          <a:off x="2408315" y="2425501"/>
          <a:ext cx="1308801"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738B76-5A18-41D1-B821-D14F2DB2192E}">
      <dsp:nvSpPr>
        <dsp:cNvPr id="0" name=""/>
        <dsp:cNvSpPr/>
      </dsp:nvSpPr>
      <dsp:spPr>
        <a:xfrm>
          <a:off x="2553738" y="2563653"/>
          <a:ext cx="1308801"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ＡＥＤ</a:t>
          </a:r>
          <a:endParaRPr kumimoji="1" lang="ja-JP" altLang="en-US" sz="2100" kern="1200" dirty="0"/>
        </a:p>
      </dsp:txBody>
      <dsp:txXfrm>
        <a:off x="2578080" y="2587995"/>
        <a:ext cx="1260117" cy="782405"/>
      </dsp:txXfrm>
    </dsp:sp>
    <dsp:sp modelId="{0AF5AF1E-E8CF-473B-91BF-900903009E50}">
      <dsp:nvSpPr>
        <dsp:cNvPr id="0" name=""/>
        <dsp:cNvSpPr/>
      </dsp:nvSpPr>
      <dsp:spPr>
        <a:xfrm>
          <a:off x="4007962" y="2425501"/>
          <a:ext cx="2090784"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6555F-5D9D-42D6-82D8-EF914E9D969D}">
      <dsp:nvSpPr>
        <dsp:cNvPr id="0" name=""/>
        <dsp:cNvSpPr/>
      </dsp:nvSpPr>
      <dsp:spPr>
        <a:xfrm>
          <a:off x="4153384" y="2563653"/>
          <a:ext cx="2090784"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気道異物除去</a:t>
          </a:r>
          <a:endParaRPr kumimoji="1" lang="ja-JP" altLang="en-US" sz="2100" kern="1200" dirty="0"/>
        </a:p>
      </dsp:txBody>
      <dsp:txXfrm>
        <a:off x="4177726" y="2587995"/>
        <a:ext cx="2042100" cy="782405"/>
      </dsp:txXfrm>
    </dsp:sp>
    <dsp:sp modelId="{77F93740-F784-4130-B3F2-94151E3BA30A}">
      <dsp:nvSpPr>
        <dsp:cNvPr id="0" name=""/>
        <dsp:cNvSpPr/>
      </dsp:nvSpPr>
      <dsp:spPr>
        <a:xfrm>
          <a:off x="5153746" y="1213769"/>
          <a:ext cx="2612865"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9A098-FE66-43D9-AEB1-0ED87100B5FD}">
      <dsp:nvSpPr>
        <dsp:cNvPr id="0" name=""/>
        <dsp:cNvSpPr/>
      </dsp:nvSpPr>
      <dsp:spPr>
        <a:xfrm>
          <a:off x="5299168" y="1351921"/>
          <a:ext cx="2612865"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ファーストエイド</a:t>
          </a:r>
          <a:endParaRPr kumimoji="1" lang="ja-JP" altLang="en-US" sz="2100" kern="1200" dirty="0"/>
        </a:p>
      </dsp:txBody>
      <dsp:txXfrm>
        <a:off x="5323510" y="1376263"/>
        <a:ext cx="2564181" cy="7824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37B49-DB1B-4D2F-B281-EA4450FEC0A4}" type="datetimeFigureOut">
              <a:rPr kumimoji="1" lang="ja-JP" altLang="en-US" smtClean="0"/>
              <a:t>2023/2/7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3416F-1822-4F2F-9DC5-BE426B534BBF}" type="slidenum">
              <a:rPr kumimoji="1" lang="ja-JP" altLang="en-US" smtClean="0"/>
              <a:t>‹#›</a:t>
            </a:fld>
            <a:endParaRPr kumimoji="1" lang="ja-JP" altLang="en-US"/>
          </a:p>
        </p:txBody>
      </p:sp>
    </p:spTree>
    <p:extLst>
      <p:ext uri="{BB962C8B-B14F-4D97-AF65-F5344CB8AC3E}">
        <p14:creationId xmlns:p14="http://schemas.microsoft.com/office/powerpoint/2010/main" val="15095128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本日一緒に勉強していく内容は、救急蘇生法というものです。市民の皆さんが行う救急蘇生法は、一次救命処置とファーストエイドに分けられます。</a:t>
            </a:r>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2</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救急車の到着時間を思い出してください。平均で約９分でしたよね。それに対して、脳は酸素や栄養素が来ない状態が、３，４分続いてしまうと、死滅が始まるという話をしました。つまり、救急車が到着までの９分間、何もせずに、救急車の到着を待っていたのでは救命できないということな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11</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救急車が到着するまでの間、</a:t>
            </a:r>
            <a:r>
              <a:rPr lang="ja-JP" altLang="en-US" sz="1200" dirty="0" smtClean="0"/>
              <a:t>傷病者の脳に酸素を送り続けなければ、その方を助けることができないのです。だから、現場に居合わせた人による、一次救命処置が重要なのですよということを覚えておいてください。</a:t>
            </a:r>
            <a:endParaRPr lang="en-US" altLang="ja-JP" sz="1200" dirty="0" smtClean="0"/>
          </a:p>
          <a:p>
            <a:pPr marL="0" indent="0">
              <a:buNone/>
            </a:pP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12</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救命曲線というものです。人が倒れて、心臓と呼吸が止まってしまったときに、現場に居合わせた人が、救急車が来るまでに救命処置をした場合と、しなかった場合の、救命の可能性を表しています。横軸が、心臓と呼吸が止まってからの時間経過です。縦軸が救命の可能性です。青い曲線は、救急車が来るまで何もしなかった場合です。時間の経過とともに、みるみる救命の可能性が低下しているのがお分かりいただけると思います。赤い曲線をご覧ください。こちらは、救急の現場に居合わせた人が救命処置をした場合です。青い線の何もしなかった場合に比べて、どの時間でも、救命の可能性が</a:t>
            </a:r>
            <a:r>
              <a:rPr kumimoji="1" lang="en-US" altLang="ja-JP" dirty="0" smtClean="0"/>
              <a:t>2</a:t>
            </a:r>
            <a:r>
              <a:rPr kumimoji="1" lang="ja-JP" altLang="en-US" dirty="0" smtClean="0"/>
              <a:t>倍程度保たれています。このことからも、救急の現場に居合わせた人による一次救命処置が重要ということがお分かりいただけると思います。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13</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急変した傷病者を救命し、社会復帰させるために必要となる一連の行いを救命の連鎖といいます。救命の連鎖を一緒に見ていきましょう。一つめは、「心停止の予防」です。２つめは、「早期認識と通報」、３つめは、「一次救命処置」、４つめは「二次救命処置と心拍再開後の集中治療」です。この４つの輪が途切れることなく、速く、スムーズにつながることによって、救命の効果が高まります。それでは、ひとつ、ひとつの輪の説明をしていきましょう。</a:t>
            </a:r>
            <a:endParaRPr lang="en-US" altLang="ja-JP"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14</a:t>
            </a:fld>
            <a:endParaRPr lang="en-US" altLang="ja-JP"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救命の連鎖ひとつめの輪は心停止の予防です。</a:t>
            </a:r>
            <a:r>
              <a:rPr lang="ja-JP" altLang="en-US" sz="1200" dirty="0" smtClean="0"/>
              <a:t>心停止の主な原因は、成人と子どもでは異なります。</a:t>
            </a:r>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15</a:t>
            </a:fld>
            <a:endParaRPr lang="en-US" altLang="ja-JP"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sz="1200" dirty="0" smtClean="0"/>
              <a:t>子どもの心停止の主な原因は、</a:t>
            </a:r>
            <a:r>
              <a:rPr lang="ja-JP" altLang="en-US" sz="1200" dirty="0" smtClean="0">
                <a:solidFill>
                  <a:srgbClr val="FF0000"/>
                </a:solidFill>
              </a:rPr>
              <a:t>けが</a:t>
            </a:r>
            <a:r>
              <a:rPr lang="ja-JP" altLang="en-US" sz="1200" dirty="0" smtClean="0"/>
              <a:t>や　</a:t>
            </a:r>
            <a:r>
              <a:rPr lang="ja-JP" altLang="en-US" sz="1200" dirty="0" smtClean="0">
                <a:solidFill>
                  <a:srgbClr val="FF0000"/>
                </a:solidFill>
              </a:rPr>
              <a:t>おぼれ</a:t>
            </a:r>
            <a:r>
              <a:rPr lang="ja-JP" altLang="en-US" sz="1200" dirty="0" smtClean="0"/>
              <a:t>、</a:t>
            </a:r>
            <a:r>
              <a:rPr lang="ja-JP" altLang="en-US" sz="1200" dirty="0" smtClean="0">
                <a:solidFill>
                  <a:srgbClr val="FF0000"/>
                </a:solidFill>
              </a:rPr>
              <a:t>窒息</a:t>
            </a:r>
            <a:r>
              <a:rPr lang="ja-JP" altLang="en-US" sz="1200" dirty="0" smtClean="0"/>
              <a:t>などの</a:t>
            </a:r>
            <a:r>
              <a:rPr lang="ja-JP" altLang="en-US" sz="1200" dirty="0" smtClean="0">
                <a:solidFill>
                  <a:srgbClr val="FF0000"/>
                </a:solidFill>
              </a:rPr>
              <a:t>不慮の事故です。</a:t>
            </a:r>
            <a:r>
              <a:rPr lang="ja-JP" altLang="en-US" sz="1200" dirty="0" smtClean="0"/>
              <a:t>いずれも大人が注意してあげることで</a:t>
            </a:r>
            <a:r>
              <a:rPr lang="ja-JP" altLang="en-US" sz="1200" dirty="0" smtClean="0">
                <a:solidFill>
                  <a:srgbClr val="FF0000"/>
                </a:solidFill>
              </a:rPr>
              <a:t>予防</a:t>
            </a:r>
            <a:r>
              <a:rPr lang="ja-JP" altLang="en-US" sz="1200" dirty="0" smtClean="0"/>
              <a:t>が可能なので、未然に防ぐことが何よりも大事です。</a:t>
            </a:r>
            <a:endParaRPr lang="en-US" altLang="ja-JP" sz="1000" dirty="0" smtClean="0"/>
          </a:p>
          <a:p>
            <a:endParaRPr lang="ja-JP" altLang="en-US"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16</a:t>
            </a:fld>
            <a:endParaRPr lang="en-US" altLang="ja-JP"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sz="1200" dirty="0" smtClean="0"/>
              <a:t>成人の心停止の主な原因は、</a:t>
            </a:r>
            <a:r>
              <a:rPr lang="ja-JP" altLang="en-US" sz="1200" dirty="0" smtClean="0">
                <a:solidFill>
                  <a:srgbClr val="FF0000"/>
                </a:solidFill>
              </a:rPr>
              <a:t>急性心筋梗塞</a:t>
            </a:r>
            <a:r>
              <a:rPr lang="ja-JP" altLang="en-US" sz="1200" dirty="0" smtClean="0"/>
              <a:t>や</a:t>
            </a:r>
            <a:r>
              <a:rPr lang="ja-JP" altLang="en-US" sz="1200" dirty="0" smtClean="0">
                <a:solidFill>
                  <a:srgbClr val="FF0000"/>
                </a:solidFill>
              </a:rPr>
              <a:t>脳卒中です。</a:t>
            </a:r>
            <a:endParaRPr lang="en-US" altLang="ja-JP" sz="1200" dirty="0" smtClean="0">
              <a:solidFill>
                <a:srgbClr val="FF0000"/>
              </a:solidFill>
            </a:endParaRPr>
          </a:p>
          <a:p>
            <a:pPr eaLnBrk="1" hangingPunct="1"/>
            <a:r>
              <a:rPr lang="ja-JP" altLang="en-US" sz="1200" dirty="0" smtClean="0"/>
              <a:t>急性心筋梗塞や脳卒中は発症してしまいますと、心停止を起こす可能性の高い病気です。</a:t>
            </a:r>
            <a:endParaRPr lang="en-US" altLang="ja-JP" sz="1200" dirty="0" smtClean="0"/>
          </a:p>
          <a:p>
            <a:pPr eaLnBrk="1" hangingPunct="1"/>
            <a:r>
              <a:rPr lang="ja-JP" altLang="en-US" sz="1200" dirty="0" smtClean="0"/>
              <a:t>なので、急性心筋梗塞や脳卒中の初期症状に早く気づいて、救急車を要請して、病院に行って、心臓が止まってしまう前に治療を始めることが、心停止の予防につながるわけです。</a:t>
            </a:r>
            <a:endParaRPr lang="en-US" altLang="ja-JP" sz="1200" dirty="0" smtClean="0"/>
          </a:p>
          <a:p>
            <a:pPr eaLnBrk="1" hangingPunct="1"/>
            <a:r>
              <a:rPr lang="ja-JP" altLang="en-US" sz="1200" dirty="0" smtClean="0">
                <a:solidFill>
                  <a:srgbClr val="FF0000"/>
                </a:solidFill>
              </a:rPr>
              <a:t>早い通報により、心停止に至る前に治療を開始することが可能</a:t>
            </a:r>
            <a:r>
              <a:rPr lang="ja-JP" altLang="en-US" sz="1200" dirty="0" smtClean="0"/>
              <a:t>となります。</a:t>
            </a:r>
            <a:endParaRPr lang="en-US" altLang="ja-JP" sz="1200"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17</a:t>
            </a:fld>
            <a:endParaRPr lang="en-US" altLang="ja-JP"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a:t>
            </a:r>
            <a:r>
              <a:rPr lang="en-US" altLang="ja-JP" dirty="0" smtClean="0"/>
              <a:t>2</a:t>
            </a:r>
            <a:r>
              <a:rPr lang="ja-JP" altLang="en-US" dirty="0" smtClean="0"/>
              <a:t>つ目の輪は、心停止の早期認識と通報です。</a:t>
            </a:r>
            <a:endParaRPr lang="en-US" altLang="ja-JP" dirty="0" smtClean="0"/>
          </a:p>
          <a:p>
            <a:r>
              <a:rPr lang="ja-JP" altLang="en-US" sz="1200" dirty="0" smtClean="0"/>
              <a:t>突然倒れた人や反応の無い人を見たら、　ただちに心停止を疑うことから始めてください。</a:t>
            </a:r>
            <a:endParaRPr lang="en-US" altLang="ja-JP" sz="1200" dirty="0" smtClean="0"/>
          </a:p>
          <a:p>
            <a:r>
              <a:rPr lang="ja-JP" altLang="en-US" sz="1200" dirty="0" smtClean="0"/>
              <a:t>そして心停止の可能性を認識したら、大声で叫んで応援を呼び、</a:t>
            </a:r>
            <a:r>
              <a:rPr lang="en-US" altLang="ja-JP" sz="1200" dirty="0" smtClean="0"/>
              <a:t>119</a:t>
            </a:r>
            <a:r>
              <a:rPr lang="ja-JP" altLang="en-US" sz="1200" dirty="0" smtClean="0"/>
              <a:t>番通報を行って、ＡＥＤや救急隊が早く到着するように努めます。</a:t>
            </a:r>
            <a:endParaRPr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18</a:t>
            </a:fld>
            <a:endParaRPr lang="en-US" altLang="ja-JP"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en-US" altLang="ja-JP" sz="1200" dirty="0" smtClean="0"/>
              <a:t>119</a:t>
            </a:r>
            <a:r>
              <a:rPr lang="ja-JP" altLang="en-US" sz="1200" dirty="0" smtClean="0"/>
              <a:t>番通報をすると、電話を通して心肺蘇生などの指導を受けることができます。これを口頭指導といいますが、口頭指導を受けるためにも早い通報が重要です。</a:t>
            </a:r>
            <a:endParaRPr lang="en-US" altLang="ja-JP" sz="1200" dirty="0" smtClean="0"/>
          </a:p>
          <a:p>
            <a:r>
              <a:rPr lang="ja-JP" altLang="en-US" sz="1200" dirty="0" smtClean="0"/>
              <a:t>電話に応じて傷病者の状態をできるだけ　正確に伝えるようにしてください。</a:t>
            </a:r>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19</a:t>
            </a:fld>
            <a:endParaRPr lang="en-US" altLang="ja-JP" smtClean="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a:t>
            </a:r>
            <a:r>
              <a:rPr lang="en-US" altLang="ja-JP" dirty="0" smtClean="0"/>
              <a:t>3</a:t>
            </a:r>
            <a:r>
              <a:rPr lang="ja-JP" altLang="en-US" dirty="0" smtClean="0"/>
              <a:t>つ目の輪は、一次救命処置です。</a:t>
            </a:r>
            <a:endParaRPr lang="en-US" altLang="ja-JP" dirty="0" smtClean="0"/>
          </a:p>
          <a:p>
            <a:r>
              <a:rPr lang="ja-JP" altLang="en-US" dirty="0" smtClean="0"/>
              <a:t>最初にも話しましたが、</a:t>
            </a:r>
            <a:r>
              <a:rPr lang="ja-JP" altLang="en-US" sz="1200" dirty="0" smtClean="0">
                <a:solidFill>
                  <a:srgbClr val="FF0000"/>
                </a:solidFill>
              </a:rPr>
              <a:t>心肺蘇生</a:t>
            </a:r>
            <a:r>
              <a:rPr lang="ja-JP" altLang="en-US" sz="1200" dirty="0" smtClean="0"/>
              <a:t>、</a:t>
            </a:r>
            <a:r>
              <a:rPr lang="ja-JP" altLang="en-US" sz="1200" dirty="0" smtClean="0">
                <a:solidFill>
                  <a:srgbClr val="FF0000"/>
                </a:solidFill>
              </a:rPr>
              <a:t>ＡＥＤ</a:t>
            </a:r>
            <a:r>
              <a:rPr lang="ja-JP" altLang="en-US" sz="1200" dirty="0" smtClean="0"/>
              <a:t>を使用した電気ショック、</a:t>
            </a:r>
            <a:r>
              <a:rPr lang="ja-JP" altLang="en-US" sz="1200" dirty="0" smtClean="0">
                <a:solidFill>
                  <a:srgbClr val="FF0000"/>
                </a:solidFill>
              </a:rPr>
              <a:t>気道異物除去</a:t>
            </a:r>
            <a:r>
              <a:rPr lang="ja-JP" altLang="en-US" sz="1200" dirty="0" smtClean="0"/>
              <a:t>の３つを</a:t>
            </a:r>
            <a:r>
              <a:rPr lang="ja-JP" altLang="en-US" sz="1200" dirty="0" smtClean="0">
                <a:solidFill>
                  <a:srgbClr val="FF0000"/>
                </a:solidFill>
              </a:rPr>
              <a:t>一次救命処置</a:t>
            </a:r>
            <a:r>
              <a:rPr lang="ja-JP" altLang="en-US" sz="1200" dirty="0" smtClean="0"/>
              <a:t>と言います。</a:t>
            </a:r>
            <a:endParaRPr lang="en-US" altLang="ja-JP" sz="1200" dirty="0" smtClean="0"/>
          </a:p>
          <a:p>
            <a:r>
              <a:rPr lang="ja-JP" altLang="en-US" sz="1200" dirty="0" smtClean="0"/>
              <a:t>一次救命処置はＡＥＤや感染防護具などの簡単な器具以外には特殊な医療器具を必要とせず、特別な資格が無くても誰でも出来るものです</a:t>
            </a:r>
            <a:endParaRPr lang="en-US" altLang="ja-JP" sz="1200" dirty="0" smtClean="0"/>
          </a:p>
          <a:p>
            <a:endParaRPr lang="en-US" altLang="ja-JP" sz="1200"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20</a:t>
            </a:fld>
            <a:endParaRPr lang="en-US" altLang="ja-JP"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一次救命処置とは、</a:t>
            </a:r>
            <a:r>
              <a:rPr lang="ja-JP" altLang="en-US" sz="1200" dirty="0" smtClean="0"/>
              <a:t>突然の心停止、もしくはこれに近い状態になった傷病者を社会復帰に導くための方法です。一次救命処置は、①胸骨圧迫と人工呼吸を組み合わせて行う、心肺蘇生。②ＡＥＤを使った電気ショック。③のどに物が詰まった時に行う、気道異物除去。の３つからなります。</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3</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a:t>
            </a:r>
            <a:r>
              <a:rPr lang="en-US" altLang="ja-JP" dirty="0" smtClean="0"/>
              <a:t>4</a:t>
            </a:r>
            <a:r>
              <a:rPr lang="ja-JP" altLang="en-US" dirty="0" smtClean="0"/>
              <a:t>つ目の輪は、二次救命処置と心拍再開後の集中治療です。救急隊と医師は、市民の皆さんが一生懸命やってくれた、心肺蘇生を引き継ぎます。そして、二次救命処置と呼ばれる、薬剤や気道確保器具などを利用した救命処置を行って、心臓が再び拍動することを目指します。そして</a:t>
            </a:r>
            <a:r>
              <a:rPr lang="ja-JP" altLang="en-US" sz="1200" dirty="0" smtClean="0"/>
              <a:t>心拍が再開したら、専門科による集中治療を行って、社会復帰を目指します。</a:t>
            </a:r>
            <a:endParaRPr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21</a:t>
            </a:fld>
            <a:endParaRPr lang="en-US" altLang="ja-JP"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この４つの輪が素早く繋がることにより、救命効果が高まるということを覚えておいてください。</a:t>
            </a:r>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22</a:t>
            </a:fld>
            <a:endParaRPr lang="en-US" altLang="ja-JP"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実技に入る前に、突然死を防ぐためにということで、お話しします。子どもの突然死の主な原因は不慮の事故です。次のようなことを心がけるのが、事故の予防につながります。</a:t>
            </a:r>
            <a:endParaRPr lang="en-US" altLang="ja-JP" dirty="0" smtClean="0"/>
          </a:p>
          <a:p>
            <a:pPr marL="0" indent="0">
              <a:buNone/>
            </a:pPr>
            <a:r>
              <a:rPr lang="ja-JP" altLang="en-US" sz="1200" dirty="0" smtClean="0"/>
              <a:t>車の乗せる時はチャイルドシートやシートベルトを必ず着用する。</a:t>
            </a:r>
            <a:endParaRPr lang="en-US" altLang="ja-JP" sz="1200" dirty="0" smtClean="0"/>
          </a:p>
          <a:p>
            <a:pPr marL="0" indent="0">
              <a:buNone/>
            </a:pPr>
            <a:r>
              <a:rPr kumimoji="1" lang="ja-JP" altLang="en-US" sz="1200" dirty="0" smtClean="0"/>
              <a:t>自転車に乗るときはヘルメットを着用する。</a:t>
            </a:r>
            <a:endParaRPr kumimoji="1" lang="en-US" altLang="ja-JP" sz="1200" dirty="0" smtClean="0"/>
          </a:p>
          <a:p>
            <a:pPr marL="0" indent="0">
              <a:buNone/>
            </a:pPr>
            <a:r>
              <a:rPr lang="ja-JP" altLang="en-US" sz="1200" dirty="0" smtClean="0"/>
              <a:t>保護者が居ないときの水遊びの禁止</a:t>
            </a:r>
            <a:endParaRPr lang="en-US" altLang="ja-JP" sz="1200" dirty="0" smtClean="0"/>
          </a:p>
          <a:p>
            <a:pPr marL="0" indent="0">
              <a:buNone/>
            </a:pPr>
            <a:r>
              <a:rPr kumimoji="1" lang="ja-JP" altLang="en-US" sz="1200" dirty="0" smtClean="0"/>
              <a:t>ボート遊びでのライフジャケットの着用</a:t>
            </a:r>
            <a:endParaRPr kumimoji="1" lang="en-US" altLang="ja-JP" sz="1200" dirty="0" smtClean="0"/>
          </a:p>
          <a:p>
            <a:pPr marL="0" indent="0">
              <a:buNone/>
            </a:pPr>
            <a:r>
              <a:rPr lang="ja-JP" altLang="en-US" sz="1200" dirty="0" smtClean="0"/>
              <a:t>浴室の施錠、浴槽に残し湯をしない、子どもは顔がつかる深さがあれば溺れる危険が存在します。</a:t>
            </a:r>
            <a:endParaRPr lang="en-US" altLang="ja-JP" sz="1200" dirty="0" smtClean="0"/>
          </a:p>
          <a:p>
            <a:pPr marL="0" indent="0">
              <a:buNone/>
            </a:pPr>
            <a:r>
              <a:rPr kumimoji="1" lang="ja-JP" altLang="en-US" sz="1200" dirty="0" smtClean="0"/>
              <a:t>子どもはなんでも口に入れてしまうので手の届くところに、口に入る</a:t>
            </a:r>
            <a:r>
              <a:rPr lang="ja-JP" altLang="en-US" sz="1200" dirty="0" smtClean="0"/>
              <a:t>小さな物を置かない</a:t>
            </a:r>
            <a:endParaRPr lang="en-US" altLang="ja-JP" sz="1200" dirty="0" smtClean="0"/>
          </a:p>
          <a:p>
            <a:pPr marL="0" indent="0">
              <a:buNone/>
            </a:pPr>
            <a:r>
              <a:rPr lang="ja-JP" altLang="en-US" sz="1200" dirty="0" smtClean="0"/>
              <a:t>ということが事故予防につながります。</a:t>
            </a:r>
            <a:endParaRPr lang="en-US" altLang="ja-JP" sz="1200"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23</a:t>
            </a:fld>
            <a:endParaRPr lang="en-US" altLang="ja-JP"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小学校、中学校、高校で行われている心臓検診による、心電図の異常の発見により心停止の予防につながっています。</a:t>
            </a:r>
            <a:endParaRPr lang="en-US" altLang="ja-JP" dirty="0" smtClean="0"/>
          </a:p>
          <a:p>
            <a:pPr marL="0" indent="0">
              <a:buNone/>
            </a:pPr>
            <a:r>
              <a:rPr kumimoji="1" lang="ja-JP" altLang="en-US" sz="1200" dirty="0" smtClean="0"/>
              <a:t>動悸や失神を繰り返す子どもは、専門的な医療機関を受診することが推奨される。皆さん方が子どもの様子がおかしいことにきづいてあげてください。</a:t>
            </a:r>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24</a:t>
            </a:fld>
            <a:endParaRPr lang="en-US" altLang="ja-JP"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kumimoji="1" lang="ja-JP" altLang="en-US" sz="1400" dirty="0" smtClean="0"/>
              <a:t>乳幼児突然死症候群というのを聞いたことがあると思います。</a:t>
            </a:r>
            <a:endParaRPr kumimoji="1" lang="en-US" altLang="ja-JP" sz="1400" dirty="0" smtClean="0"/>
          </a:p>
          <a:p>
            <a:r>
              <a:rPr kumimoji="1" lang="ja-JP" altLang="en-US" sz="1400" dirty="0" smtClean="0"/>
              <a:t>これは</a:t>
            </a:r>
            <a:r>
              <a:rPr lang="ja-JP" altLang="en-US" sz="1200" dirty="0" smtClean="0"/>
              <a:t>子どもの突然死の原因のひとつになります。</a:t>
            </a:r>
            <a:endParaRPr lang="en-US" altLang="ja-JP" sz="1200" dirty="0" smtClean="0"/>
          </a:p>
          <a:p>
            <a:pPr marL="0" indent="0">
              <a:buNone/>
            </a:pPr>
            <a:r>
              <a:rPr kumimoji="1" lang="ja-JP" altLang="en-US" sz="1200" dirty="0" smtClean="0"/>
              <a:t>家族の喫煙や子どものうつぶせ寝が原因と言われていますので、これらを避けるようにしてください。</a:t>
            </a:r>
            <a:endParaRPr kumimoji="1"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25</a:t>
            </a:fld>
            <a:endParaRPr lang="en-US" altLang="ja-JP" smtClean="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kumimoji="1" lang="ja-JP" altLang="en-US" sz="1400" dirty="0" smtClean="0"/>
              <a:t>感染症の予防ですが、感染症も</a:t>
            </a:r>
            <a:r>
              <a:rPr kumimoji="1" lang="ja-JP" altLang="en-US" sz="1200" dirty="0" smtClean="0"/>
              <a:t>子どもにおいては死亡の大きな原因となります。</a:t>
            </a:r>
            <a:endParaRPr kumimoji="1" lang="en-US" altLang="ja-JP" sz="1200" dirty="0" smtClean="0"/>
          </a:p>
          <a:p>
            <a:pPr marL="0" indent="0">
              <a:buNone/>
            </a:pPr>
            <a:r>
              <a:rPr lang="ja-JP" altLang="en-US" sz="1200" dirty="0" smtClean="0"/>
              <a:t>適時、計画的にワクチン接種、予防接種を受けることが大切です。</a:t>
            </a:r>
            <a:endParaRPr kumimoji="1" lang="ja-JP" altLang="en-US" sz="12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26</a:t>
            </a:fld>
            <a:endParaRPr lang="en-US" altLang="ja-JP" smtClean="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これからＡＥＤについて解説しますが、今の時点で皆さんがＡＥＤについてどのような認識を持っているのか確認してみたいと思います。では、問題を出しますが、ＡＥＤって、どんな目的の器械なのでしょうか？</a:t>
            </a:r>
            <a:endParaRPr lang="en-US" altLang="ja-JP" dirty="0" smtClean="0"/>
          </a:p>
          <a:p>
            <a:r>
              <a:rPr lang="en-US" altLang="ja-JP" dirty="0" smtClean="0"/>
              <a:t>【</a:t>
            </a:r>
            <a:r>
              <a:rPr lang="ja-JP" altLang="en-US" dirty="0" smtClean="0"/>
              <a:t>参考</a:t>
            </a:r>
            <a:r>
              <a:rPr lang="en-US" altLang="ja-JP" dirty="0" smtClean="0"/>
              <a:t>】</a:t>
            </a:r>
            <a:r>
              <a:rPr lang="ja-JP" altLang="en-US" dirty="0" err="1" smtClean="0"/>
              <a:t>ｊ</a:t>
            </a:r>
            <a:r>
              <a:rPr lang="ja-JP" altLang="en-US" dirty="0" smtClean="0"/>
              <a:t>ここでそれぞれの番号で受講生に手を挙げて貰っても良いでしょう。</a:t>
            </a:r>
            <a:endParaRPr lang="en-US" altLang="ja-JP" dirty="0" smtClean="0"/>
          </a:p>
          <a:p>
            <a:r>
              <a:rPr lang="ja-JP" altLang="en-US" dirty="0" smtClean="0"/>
              <a:t>①意識を戻す、②呼吸を復活させる、③停止している心臓を動かす、④心臓をけいれん状態を取り除く</a:t>
            </a:r>
            <a:endParaRPr lang="en-US" altLang="ja-JP" dirty="0" smtClean="0"/>
          </a:p>
          <a:p>
            <a:r>
              <a:rPr lang="ja-JP" altLang="en-US" dirty="0" smtClean="0"/>
              <a:t>さて、何番が正解でしょうか？</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a:t>
            </a:r>
            <a:r>
              <a:rPr lang="ja-JP" altLang="en-US" dirty="0" smtClean="0"/>
              <a:t>クリック</a:t>
            </a:r>
            <a:r>
              <a:rPr lang="en-US" altLang="ja-JP" dirty="0" smtClean="0"/>
              <a:t>】</a:t>
            </a:r>
            <a:r>
              <a:rPr lang="ja-JP" altLang="en-US" dirty="0" smtClean="0"/>
              <a:t>正解は、④番です。心臓のけいれんを取り除く器械なのです。決して心臓を動かく器械ではないということを今日は正しく覚えてください。</a:t>
            </a:r>
            <a:endParaRPr lang="en-US" altLang="ja-JP"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27</a:t>
            </a:fld>
            <a:endParaRPr lang="en-US" altLang="ja-JP" smtClean="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ＡＥＤは、オートメイテッド、エクスターナル、ディフィブリレーターの略で、頭文字を取って、ＡＥＤと言っています。日本語では、自動体外式除細動器と言います。</a:t>
            </a:r>
            <a:endParaRPr lang="en-US" altLang="ja-JP"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28</a:t>
            </a:fld>
            <a:endParaRPr lang="en-US" altLang="ja-JP" smtClean="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突然の心停止は、</a:t>
            </a:r>
            <a:r>
              <a:rPr lang="ja-JP" altLang="en-US" sz="1200" dirty="0" smtClean="0"/>
              <a:t>心臓の筋肉がケイレンを起こして細かく震える「</a:t>
            </a:r>
            <a:r>
              <a:rPr lang="ja-JP" altLang="en-US" sz="1200" dirty="0" smtClean="0">
                <a:solidFill>
                  <a:srgbClr val="FF0000"/>
                </a:solidFill>
              </a:rPr>
              <a:t>心室細動</a:t>
            </a:r>
            <a:r>
              <a:rPr lang="ja-JP" altLang="en-US" sz="1200" dirty="0" smtClean="0"/>
              <a:t>」によって生じることが多いのです。</a:t>
            </a:r>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29</a:t>
            </a:fld>
            <a:endParaRPr lang="en-US" altLang="ja-JP"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Font typeface="Wingdings"/>
              <a:buNone/>
            </a:pPr>
            <a:r>
              <a:rPr lang="ja-JP" altLang="en-US" dirty="0" smtClean="0"/>
              <a:t>これは、正常な心臓の動きを電気的にとらえた心電図です。</a:t>
            </a:r>
            <a:r>
              <a:rPr lang="en-US" altLang="ja-JP" dirty="0" smtClean="0"/>
              <a:t>3</a:t>
            </a:r>
            <a:r>
              <a:rPr lang="ja-JP" altLang="en-US" dirty="0" err="1" smtClean="0"/>
              <a:t>つの</a:t>
            </a:r>
            <a:r>
              <a:rPr lang="ja-JP" altLang="en-US" dirty="0" smtClean="0"/>
              <a:t>山が１回の拍動を表しています。</a:t>
            </a:r>
            <a:r>
              <a:rPr lang="ja-JP" altLang="en-US" sz="1200" dirty="0" smtClean="0"/>
              <a:t>心臓は電気的刺激で</a:t>
            </a:r>
            <a:r>
              <a:rPr lang="ja-JP" altLang="en-US" sz="1200" smtClean="0"/>
              <a:t>、２４時間３６５日</a:t>
            </a:r>
            <a:r>
              <a:rPr lang="ja-JP" altLang="en-US" sz="1200" dirty="0" smtClean="0"/>
              <a:t>、規則正しく収縮と拡張を繰り返しています。</a:t>
            </a:r>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30</a:t>
            </a:fld>
            <a:endParaRPr lang="en-US" altLang="ja-JP"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次にファーストエイドです。ファーストエイドは</a:t>
            </a:r>
            <a:r>
              <a:rPr kumimoji="1" lang="ja-JP" altLang="en-US" dirty="0" err="1" smtClean="0"/>
              <a:t>、、</a:t>
            </a:r>
            <a:r>
              <a:rPr lang="ja-JP" altLang="en-US" sz="1200" dirty="0" smtClean="0"/>
              <a:t>一次救命処置以外の急な病気やけがをした人を助ける為に行う最初の行動です。</a:t>
            </a:r>
            <a:r>
              <a:rPr kumimoji="1" lang="ja-JP" altLang="en-US" sz="1200" dirty="0" smtClean="0"/>
              <a:t>命を守り、苦痛を和らげ、悪化を防ぐのが目的となります。ファーストエイドには、出血に対する圧迫止血や熱中症への対応も含まれます。</a:t>
            </a:r>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4</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心室細動は、心室が細かく動くと書きますが、その名の通り、</a:t>
            </a:r>
            <a:r>
              <a:rPr lang="ja-JP" altLang="en-US" sz="1200" dirty="0" smtClean="0"/>
              <a:t>心臓の心室と呼ばれる個所の筋肉がケイレンしている状態です。心臓は動いているのですが、ケイレン状態なので、ポンプとしての役割を果たせなくなっています。</a:t>
            </a:r>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31</a:t>
            </a:fld>
            <a:endParaRPr lang="en-US" altLang="ja-JP" smtClean="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心室細動に対する唯一の対処方法がＡＥＤを使った電気ショックです。その電気ショックのことを除細動といいます。</a:t>
            </a:r>
            <a:endParaRPr lang="en-US" altLang="ja-JP" dirty="0" smtClean="0"/>
          </a:p>
          <a:p>
            <a:pPr marL="0" indent="0">
              <a:buNone/>
            </a:pPr>
            <a:r>
              <a:rPr lang="ja-JP" altLang="en-US" sz="1200" dirty="0" smtClean="0"/>
              <a:t>心臓のけいれん状態である「心室細動」に対して、心臓に電気ショックを与え、</a:t>
            </a:r>
            <a:r>
              <a:rPr lang="ja-JP" altLang="en-US" sz="1200" dirty="0" smtClean="0">
                <a:solidFill>
                  <a:srgbClr val="FF0000"/>
                </a:solidFill>
              </a:rPr>
              <a:t>けいれんを取り除く</a:t>
            </a:r>
            <a:r>
              <a:rPr lang="ja-JP" altLang="en-US" sz="1200" dirty="0" smtClean="0"/>
              <a:t>ことです。</a:t>
            </a:r>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32</a:t>
            </a:fld>
            <a:endParaRPr lang="en-US" altLang="ja-JP" smtClean="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強い電気を流すことで、心臓のケイレンは取り除かれた状態になります。これで除細動成功です。</a:t>
            </a:r>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33</a:t>
            </a:fld>
            <a:endParaRPr lang="en-US" altLang="ja-JP" smtClean="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a:ln/>
        </p:spPr>
      </p:sp>
      <p:sp>
        <p:nvSpPr>
          <p:cNvPr id="84995" name="ノート プレースホルダー 2"/>
          <p:cNvSpPr>
            <a:spLocks noGrp="1"/>
          </p:cNvSpPr>
          <p:nvPr>
            <p:ph type="body" idx="1"/>
          </p:nvPr>
        </p:nvSpPr>
        <p:spPr>
          <a:noFill/>
        </p:spPr>
        <p:txBody>
          <a:bodyPr/>
          <a:lstStyle/>
          <a:p>
            <a:r>
              <a:rPr lang="ja-JP" altLang="en-US" dirty="0" smtClean="0"/>
              <a:t>除細動とは、心臓のけいれん状態である「心室細動」に対して、</a:t>
            </a:r>
            <a:endParaRPr lang="en-US" altLang="ja-JP" dirty="0" smtClean="0"/>
          </a:p>
          <a:p>
            <a:r>
              <a:rPr lang="en-US" altLang="ja-JP" dirty="0" smtClean="0"/>
              <a:t>【</a:t>
            </a:r>
            <a:r>
              <a:rPr lang="ja-JP" altLang="en-US" dirty="0" smtClean="0"/>
              <a:t>クリック</a:t>
            </a:r>
            <a:r>
              <a:rPr lang="en-US" altLang="ja-JP" dirty="0" smtClean="0"/>
              <a:t>】【</a:t>
            </a:r>
            <a:r>
              <a:rPr lang="ja-JP" altLang="en-US" dirty="0" smtClean="0"/>
              <a:t>クリック</a:t>
            </a:r>
            <a:r>
              <a:rPr lang="en-US" altLang="ja-JP" dirty="0" smtClean="0"/>
              <a:t>】</a:t>
            </a:r>
            <a:r>
              <a:rPr lang="ja-JP" altLang="en-US" dirty="0" smtClean="0"/>
              <a:t>心臓に電気ショックを与え、</a:t>
            </a:r>
            <a:endParaRPr lang="en-US" altLang="ja-JP" dirty="0" smtClean="0"/>
          </a:p>
          <a:p>
            <a:r>
              <a:rPr lang="en-US" altLang="ja-JP" dirty="0" smtClean="0"/>
              <a:t>【</a:t>
            </a:r>
            <a:r>
              <a:rPr lang="ja-JP" altLang="en-US" dirty="0" smtClean="0"/>
              <a:t>クリック</a:t>
            </a:r>
            <a:r>
              <a:rPr lang="en-US" altLang="ja-JP" dirty="0" smtClean="0"/>
              <a:t>】【</a:t>
            </a:r>
            <a:r>
              <a:rPr lang="ja-JP" altLang="en-US" dirty="0" smtClean="0"/>
              <a:t>クリック</a:t>
            </a:r>
            <a:r>
              <a:rPr lang="en-US" altLang="ja-JP" dirty="0" smtClean="0"/>
              <a:t>】</a:t>
            </a:r>
            <a:r>
              <a:rPr lang="ja-JP" altLang="en-US" dirty="0" smtClean="0"/>
              <a:t>けいれんを取り除くことです。</a:t>
            </a:r>
            <a:endParaRPr lang="en-US" altLang="ja-JP" dirty="0" smtClean="0"/>
          </a:p>
          <a:p>
            <a:r>
              <a:rPr lang="ja-JP" altLang="en-US" dirty="0" smtClean="0"/>
              <a:t>その後心肺蘇生を行うことで、心臓も栄養をもらって徐々にもとの動きを取り戻してきます。必ずＡＥＤと心肺蘇生はセットで行ってください。ＡＥＤだけでは人は救えません。</a:t>
            </a:r>
          </a:p>
          <a:p>
            <a:endParaRPr lang="ja-JP" altLang="en-US" dirty="0" smtClean="0"/>
          </a:p>
        </p:txBody>
      </p:sp>
      <p:sp>
        <p:nvSpPr>
          <p:cNvPr id="8499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35953208-9C2D-4C28-AA62-38E1E94C6151}" type="slidenum">
              <a:rPr lang="en-US" altLang="ja-JP" smtClean="0">
                <a:ea typeface="ＭＳ Ｐゴシック" charset="-128"/>
              </a:rPr>
              <a:pPr>
                <a:spcBef>
                  <a:spcPct val="0"/>
                </a:spcBef>
              </a:pPr>
              <a:t>34</a:t>
            </a:fld>
            <a:endParaRPr lang="en-US" altLang="ja-JP" smtClean="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p:cNvSpPr>
            <a:spLocks noGrp="1" noRot="1" noChangeAspect="1" noTextEdit="1"/>
          </p:cNvSpPr>
          <p:nvPr>
            <p:ph type="sldImg"/>
          </p:nvPr>
        </p:nvSpPr>
        <p:spPr>
          <a:ln/>
        </p:spPr>
      </p:sp>
      <p:sp>
        <p:nvSpPr>
          <p:cNvPr id="88067" name="ノート プレースホルダー 2"/>
          <p:cNvSpPr>
            <a:spLocks noGrp="1"/>
          </p:cNvSpPr>
          <p:nvPr>
            <p:ph type="body" idx="1"/>
          </p:nvPr>
        </p:nvSpPr>
        <p:spPr>
          <a:noFill/>
        </p:spPr>
        <p:txBody>
          <a:bodyPr/>
          <a:lstStyle/>
          <a:p>
            <a:pPr eaLnBrk="1" hangingPunct="1">
              <a:lnSpc>
                <a:spcPct val="90000"/>
              </a:lnSpc>
              <a:buFont typeface="Wingdings" pitchFamily="2" charset="2"/>
              <a:buNone/>
            </a:pPr>
            <a:r>
              <a:rPr lang="ja-JP" altLang="en-US" dirty="0" smtClean="0"/>
              <a:t>では、なぜ、現場に居合わせた人による、早い除細動が必要なのでしょうか。次の４つの理由があります。</a:t>
            </a:r>
            <a:endParaRPr lang="en-US" altLang="ja-JP" dirty="0" smtClean="0"/>
          </a:p>
          <a:p>
            <a:pPr eaLnBrk="1" hangingPunct="1">
              <a:lnSpc>
                <a:spcPct val="90000"/>
              </a:lnSpc>
              <a:buFont typeface="Wingdings" pitchFamily="2" charset="2"/>
              <a:buNone/>
            </a:pPr>
            <a:r>
              <a:rPr lang="ja-JP" altLang="en-US" sz="1200" dirty="0" smtClean="0"/>
              <a:t>１つ目として、急な心停止は、心室細動と呼ばれる状態であることが多い。</a:t>
            </a:r>
            <a:endParaRPr lang="en-US" altLang="ja-JP" sz="1200" dirty="0" smtClean="0"/>
          </a:p>
          <a:p>
            <a:pPr eaLnBrk="1" hangingPunct="1">
              <a:lnSpc>
                <a:spcPct val="90000"/>
              </a:lnSpc>
              <a:buFont typeface="Wingdings" pitchFamily="2" charset="2"/>
              <a:buNone/>
            </a:pPr>
            <a:r>
              <a:rPr lang="ja-JP" altLang="en-US" sz="1200" dirty="0" smtClean="0"/>
              <a:t>２つ目として、心室細動に対する適切な対応は、ＡＥＤを使った電気ショック除細動です。</a:t>
            </a:r>
          </a:p>
          <a:p>
            <a:pPr eaLnBrk="1" hangingPunct="1">
              <a:lnSpc>
                <a:spcPct val="90000"/>
              </a:lnSpc>
              <a:buFont typeface="Wingdings" pitchFamily="2" charset="2"/>
              <a:buNone/>
            </a:pPr>
            <a:r>
              <a:rPr lang="ja-JP" altLang="en-US" sz="1200" dirty="0" smtClean="0"/>
              <a:t>３つ目として　時間の経過とともに、除細動の成功率はどんどん悪くなります。</a:t>
            </a:r>
          </a:p>
          <a:p>
            <a:pPr eaLnBrk="1" hangingPunct="1">
              <a:lnSpc>
                <a:spcPct val="90000"/>
              </a:lnSpc>
              <a:buFont typeface="Wingdings" pitchFamily="2" charset="2"/>
              <a:buNone/>
            </a:pPr>
            <a:r>
              <a:rPr lang="ja-JP" altLang="en-US" sz="1200" dirty="0" smtClean="0"/>
              <a:t>４つ目として　心室細動が起こっている時間は数分間に過ぎません。</a:t>
            </a:r>
            <a:endParaRPr lang="en-US" altLang="ja-JP" sz="1200" dirty="0" smtClean="0"/>
          </a:p>
          <a:p>
            <a:pPr eaLnBrk="1" hangingPunct="1">
              <a:lnSpc>
                <a:spcPct val="90000"/>
              </a:lnSpc>
              <a:buFont typeface="Wingdings" pitchFamily="2" charset="2"/>
              <a:buNone/>
            </a:pPr>
            <a:r>
              <a:rPr lang="ja-JP" altLang="en-US" sz="1200" dirty="0" smtClean="0"/>
              <a:t>始めは心臓も余力が多く残っているので大きなケイレンです。しかし、心臓も酸素と栄養素をもらっていないので、ケイレンも長くは続きません。心電図の縦の揺れがケイレンの大きさを表していますが、徐々に徐々にケイレンが小さくなっていって、最後は力尽きて止まってしまいます。こうなる前に、心臓に余力が多く残っている早い段階で、除細動を行えば、元の動きに戻る可能性も高くなるのです。</a:t>
            </a:r>
            <a:endParaRPr lang="en-US" altLang="ja-JP" sz="1200" dirty="0" smtClean="0"/>
          </a:p>
          <a:p>
            <a:pPr eaLnBrk="1" hangingPunct="1">
              <a:lnSpc>
                <a:spcPct val="90000"/>
              </a:lnSpc>
              <a:buFont typeface="Wingdings" pitchFamily="2" charset="2"/>
              <a:buNone/>
            </a:pPr>
            <a:r>
              <a:rPr lang="ja-JP" altLang="en-US" sz="1200" dirty="0" smtClean="0"/>
              <a:t>だから現場に居合わせて人による早い除細動が有効なのです。</a:t>
            </a:r>
          </a:p>
          <a:p>
            <a:endParaRPr lang="ja-JP" altLang="en-US" dirty="0" smtClean="0"/>
          </a:p>
        </p:txBody>
      </p:sp>
      <p:sp>
        <p:nvSpPr>
          <p:cNvPr id="8806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67CDD3BA-B699-406A-AAC2-4D78C7D25E35}" type="slidenum">
              <a:rPr lang="en-US" altLang="ja-JP" smtClean="0">
                <a:ea typeface="ＭＳ Ｐゴシック" charset="-128"/>
              </a:rPr>
              <a:pPr>
                <a:spcBef>
                  <a:spcPct val="0"/>
                </a:spcBef>
              </a:pPr>
              <a:t>35</a:t>
            </a:fld>
            <a:endParaRPr lang="en-US" altLang="ja-JP" smtClean="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a:noFill/>
        </p:spPr>
        <p:txBody>
          <a:bodyPr/>
          <a:lstStyle/>
          <a:p>
            <a:r>
              <a:rPr lang="ja-JP" altLang="en-US" dirty="0" smtClean="0"/>
              <a:t>このグラフは、右がその場に居合わせた市民が救急車が来る前にＡＥＤを使用して電気ショックを行った場合。左は救急隊が到着してから電気ショックを行った場合の社会復帰率になります。</a:t>
            </a:r>
            <a:endParaRPr lang="en-US" altLang="ja-JP" dirty="0" smtClean="0"/>
          </a:p>
          <a:p>
            <a:r>
              <a:rPr lang="ja-JP" altLang="en-US" dirty="0" smtClean="0"/>
              <a:t>左の円グラフは、救急隊が電気ショックを行った場合ですが、１年間で</a:t>
            </a:r>
            <a:r>
              <a:rPr lang="en-US" altLang="ja-JP" dirty="0" smtClean="0"/>
              <a:t>5,819</a:t>
            </a:r>
            <a:r>
              <a:rPr lang="ja-JP" altLang="en-US" dirty="0" smtClean="0"/>
              <a:t>例社会復帰できたのが、</a:t>
            </a:r>
            <a:r>
              <a:rPr lang="en-US" altLang="ja-JP" dirty="0" smtClean="0"/>
              <a:t>1,004</a:t>
            </a:r>
            <a:r>
              <a:rPr lang="ja-JP" altLang="en-US" dirty="0" smtClean="0"/>
              <a:t>例で社会復帰率は</a:t>
            </a:r>
            <a:r>
              <a:rPr lang="en-US" altLang="ja-JP" dirty="0" smtClean="0"/>
              <a:t>17.3</a:t>
            </a:r>
            <a:r>
              <a:rPr lang="ja-JP" altLang="en-US" dirty="0" smtClean="0"/>
              <a:t>％です。</a:t>
            </a:r>
            <a:endParaRPr lang="en-US" altLang="ja-JP" dirty="0" smtClean="0"/>
          </a:p>
          <a:p>
            <a:r>
              <a:rPr lang="ja-JP" altLang="en-US" dirty="0" smtClean="0"/>
              <a:t>右の円グラフは、市民が早く電気ショックを行った場合ですが、</a:t>
            </a:r>
            <a:r>
              <a:rPr lang="en-US" altLang="ja-JP" dirty="0" smtClean="0"/>
              <a:t>1,096</a:t>
            </a:r>
            <a:r>
              <a:rPr lang="ja-JP" altLang="en-US" dirty="0" smtClean="0"/>
              <a:t>例ありまして、社会復帰できたのが、</a:t>
            </a:r>
            <a:r>
              <a:rPr lang="en-US" altLang="ja-JP" dirty="0" smtClean="0"/>
              <a:t>440</a:t>
            </a:r>
            <a:r>
              <a:rPr lang="ja-JP" altLang="en-US" dirty="0" smtClean="0"/>
              <a:t>例で社会復帰率にすると</a:t>
            </a:r>
            <a:r>
              <a:rPr lang="en-US" altLang="ja-JP" dirty="0" smtClean="0"/>
              <a:t>40.1</a:t>
            </a:r>
            <a:r>
              <a:rPr lang="ja-JP" altLang="en-US" dirty="0" smtClean="0"/>
              <a:t>％です。</a:t>
            </a:r>
            <a:endParaRPr lang="en-US" altLang="ja-JP" dirty="0" smtClean="0"/>
          </a:p>
          <a:p>
            <a:r>
              <a:rPr lang="ja-JP" altLang="en-US" dirty="0" smtClean="0"/>
              <a:t>救急隊が電気ショックを行った場合より、市民が電気ショックを行った場合の方が、</a:t>
            </a:r>
            <a:r>
              <a:rPr lang="en-US" altLang="ja-JP" dirty="0" smtClean="0"/>
              <a:t>2</a:t>
            </a:r>
            <a:r>
              <a:rPr lang="ja-JP" altLang="en-US" dirty="0" smtClean="0"/>
              <a:t>倍以上の社会復帰率があることがわかります。</a:t>
            </a:r>
            <a:endParaRPr lang="en-US" altLang="ja-JP" dirty="0" smtClean="0"/>
          </a:p>
          <a:p>
            <a:r>
              <a:rPr lang="ja-JP" altLang="en-US" dirty="0" smtClean="0"/>
              <a:t>この統計の数値からも、早い除細動の重要性がおわかりいただけると思います。</a:t>
            </a:r>
          </a:p>
        </p:txBody>
      </p:sp>
      <p:sp>
        <p:nvSpPr>
          <p:cNvPr id="952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1FD87913-CAB6-4FF7-80B9-3FB5AE813D03}" type="slidenum">
              <a:rPr lang="en-US" altLang="ja-JP" smtClean="0">
                <a:ea typeface="ＭＳ Ｐゴシック" charset="-128"/>
              </a:rPr>
              <a:pPr>
                <a:spcBef>
                  <a:spcPct val="0"/>
                </a:spcBef>
              </a:pPr>
              <a:t>36</a:t>
            </a:fld>
            <a:endParaRPr lang="en-US" altLang="ja-JP" smtClean="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200" dirty="0" smtClean="0"/>
              <a:t>ＡＥＤは誰が使用できるのかと言いますと、救命の現場に居合わせた人、誰でも使用することができます。</a:t>
            </a:r>
          </a:p>
          <a:p>
            <a:r>
              <a:rPr lang="ja-JP" altLang="en-US" sz="1200" dirty="0" smtClean="0"/>
              <a:t>ＡＥＤを使用する対象者は、「意識なし」かつ「呼吸なし」の傷病者です。年齢制限はありません。</a:t>
            </a:r>
            <a:endParaRPr lang="ja-JP" altLang="en-US" sz="11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37</a:t>
            </a:fld>
            <a:endParaRPr lang="en-US" altLang="ja-JP" smtClean="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200" dirty="0" smtClean="0"/>
              <a:t>ＡＥＤは、自動的に心電図を解析して電気ショックが必要かどうか</a:t>
            </a:r>
            <a:r>
              <a:rPr lang="ja-JP" altLang="en-US" sz="1200" smtClean="0"/>
              <a:t>を決定し</a:t>
            </a:r>
            <a:r>
              <a:rPr lang="ja-JP" altLang="en-US" sz="1200" dirty="0" smtClean="0"/>
              <a:t>、音声メッセージで指示する</a:t>
            </a:r>
            <a:r>
              <a:rPr lang="ja-JP" altLang="en-US" sz="1200" smtClean="0"/>
              <a:t>ので、それ</a:t>
            </a:r>
            <a:r>
              <a:rPr lang="ja-JP" altLang="en-US" sz="1200" dirty="0" smtClean="0"/>
              <a:t>に従えば操作は難しく</a:t>
            </a:r>
            <a:r>
              <a:rPr lang="ja-JP" altLang="en-US" sz="1200" smtClean="0"/>
              <a:t>ありません。ＡＥＤの操作の基本は、とにかく電源を入れて音声メッセージに従うと覚えておいてください。</a:t>
            </a:r>
            <a:endParaRPr lang="ja-JP" altLang="en-US" sz="11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38</a:t>
            </a:fld>
            <a:endParaRPr lang="en-US"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救急蘇生法の全体像です。おさらいですが、救急蘇生法と言ったら、一次救命処置とファーストエイド、そして本日実技を行う一次救命処置といったら、心肺蘇生、ＡＥＤ、気道異物除去の３つになります。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5</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それでは、一次救命処置の重要性についてお話しています。</a:t>
            </a:r>
            <a:r>
              <a:rPr kumimoji="1" lang="ja-JP" altLang="en-US" sz="1200" dirty="0" smtClean="0"/>
              <a:t>突然のケガや病気で、救急車を呼ぶような場面に遭遇したとき、救急隊が医師来るまでの間に、なぜ、現場に居合わせて人による救命処置を行う必要があるのでしょうか？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6</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ここで問題ですが、</a:t>
            </a:r>
            <a:r>
              <a:rPr kumimoji="1" lang="en-US" altLang="ja-JP" dirty="0" smtClean="0"/>
              <a:t>119</a:t>
            </a:r>
            <a:r>
              <a:rPr kumimoji="1" lang="ja-JP" altLang="en-US" dirty="0" smtClean="0"/>
              <a:t>番通報をしてから、救急車が救急の現場に到着するまで、どれくらいかかると思いますか？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クリック</a:t>
            </a:r>
            <a:r>
              <a:rPr kumimoji="1" lang="en-US" altLang="ja-JP" dirty="0" smtClean="0"/>
              <a:t>】</a:t>
            </a:r>
            <a:r>
              <a:rPr kumimoji="1" lang="ja-JP" altLang="en-US" dirty="0" smtClean="0"/>
              <a:t>答えは９分です。救急車が救急の現場に到着するまで、全国平均で約９分かかります。さいたま市も、全国と同じ状況で救急車の平均到着時間は９分です。この空白の</a:t>
            </a:r>
            <a:r>
              <a:rPr kumimoji="1" lang="en-US" altLang="ja-JP" dirty="0" smtClean="0"/>
              <a:t>8</a:t>
            </a:r>
            <a:r>
              <a:rPr kumimoji="1" lang="ja-JP" altLang="en-US" dirty="0" smtClean="0"/>
              <a:t>分の間に、現場に居合わせた人が、どのような行動をとるかによって、傷病者のその後の生活を左右してしまうことがあるのです。救急車の平均到着時間が９分というのを覚えていただいて、次の話を聞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7</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dirty="0" smtClean="0"/>
              <a:t>人が倒れて、突然、心臓の動きと呼吸が止まってしまうことがあります。心臓の動きと呼吸が止まってしまえば、</a:t>
            </a:r>
            <a:r>
              <a:rPr lang="ja-JP" altLang="en-US" sz="1200" dirty="0" smtClean="0"/>
              <a:t>全身に酸素や栄養素を含んだ血液を送れなくなってしまいます。全身の臓器は、酸素や栄養素が来なければ、死滅していってしまうわけです。非常に危険な状態です。</a:t>
            </a:r>
            <a:endParaRPr kumimoji="1" lang="ja-JP" altLang="en-US" sz="1200"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8</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全身の臓器の中で、</a:t>
            </a:r>
            <a:r>
              <a:rPr lang="ja-JP" altLang="en-US" sz="1200" dirty="0" smtClean="0"/>
              <a:t>脳は酸素や栄養素を一番使っています。しかし、脳は酸素や栄養素をほとんどためておくことができません。心肺停止の状態が、３～４分以上続いてしまうと、脳細胞の死滅が始まります。</a:t>
            </a:r>
            <a:endParaRPr lang="en-US" altLang="ja-JP" sz="1200" dirty="0" smtClean="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9</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dirty="0" smtClean="0"/>
              <a:t>脳細胞が死滅してしまうと、呼吸と脈が戻っても、意識が戻らないこともあるわけです。意識が戻らなければ、助かったと言って喜べないと思います。助かったと言って喜べるのは、倒れてしまった傷病者が元の生活に戻れた時だと思います。</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10</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7EAF316F-CE14-4F70-9F31-2BBE863CF125}" type="datetime1">
              <a:rPr kumimoji="1" lang="ja-JP" altLang="en-US" smtClean="0"/>
              <a:t>2023/2/7</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F09044E7-CC97-42EE-AE7A-CE249093DC74}"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9F172CA2-36EA-4012-986C-D1661AF76834}" type="datetime1">
              <a:rPr kumimoji="1" lang="ja-JP" altLang="en-US" smtClean="0"/>
              <a:t>2023/2/7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5A97BA86-A756-4E32-87B1-00DAC2D2CB5B}" type="datetime1">
              <a:rPr kumimoji="1" lang="ja-JP" altLang="en-US" smtClean="0"/>
              <a:t>2023/2/7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C834D9E2-8CC0-46FA-B8DC-3C911DF8A203}"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fld id="{58907683-6671-42A3-98B8-CE94B0BF8120}" type="datetime1">
              <a:rPr lang="ja-JP" altLang="en-US" smtClean="0"/>
              <a:t>2023/2/7</a:t>
            </a:fld>
            <a:endParaRPr lang="en-US" altLang="ja-JP"/>
          </a:p>
        </p:txBody>
      </p:sp>
    </p:spTree>
    <p:extLst>
      <p:ext uri="{BB962C8B-B14F-4D97-AF65-F5344CB8AC3E}">
        <p14:creationId xmlns:p14="http://schemas.microsoft.com/office/powerpoint/2010/main" val="1606985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812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40005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7" name="Rectangle 3"/>
          <p:cNvSpPr>
            <a:spLocks noGrp="1" noChangeArrowheads="1"/>
          </p:cNvSpPr>
          <p:nvPr>
            <p:ph type="sldNum" sz="quarter" idx="11"/>
          </p:nvPr>
        </p:nvSpPr>
        <p:spPr>
          <a:ln/>
        </p:spPr>
        <p:txBody>
          <a:bodyPr/>
          <a:lstStyle>
            <a:lvl1pPr>
              <a:defRPr/>
            </a:lvl1pPr>
          </a:lstStyle>
          <a:p>
            <a:pPr>
              <a:defRPr/>
            </a:pPr>
            <a:fld id="{C3CBC406-A40A-4D63-A548-1C267A2E76CA}" type="slidenum">
              <a:rPr lang="en-US" altLang="ja-JP"/>
              <a:pPr>
                <a:defRPr/>
              </a:pPr>
              <a:t>‹#›</a:t>
            </a:fld>
            <a:endParaRPr lang="en-US" altLang="ja-JP"/>
          </a:p>
        </p:txBody>
      </p:sp>
      <p:sp>
        <p:nvSpPr>
          <p:cNvPr id="8" name="Rectangle 16"/>
          <p:cNvSpPr>
            <a:spLocks noGrp="1" noChangeArrowheads="1"/>
          </p:cNvSpPr>
          <p:nvPr>
            <p:ph type="dt" sz="half" idx="12"/>
          </p:nvPr>
        </p:nvSpPr>
        <p:spPr>
          <a:ln/>
        </p:spPr>
        <p:txBody>
          <a:bodyPr/>
          <a:lstStyle>
            <a:lvl1pPr>
              <a:defRPr/>
            </a:lvl1pPr>
          </a:lstStyle>
          <a:p>
            <a:pPr>
              <a:defRPr/>
            </a:pPr>
            <a:fld id="{135CBB42-C3B0-4C3C-813C-DDAC74DBFC18}" type="datetime1">
              <a:rPr lang="ja-JP" altLang="en-US" smtClean="0"/>
              <a:t>2023/2/7</a:t>
            </a:fld>
            <a:endParaRPr lang="en-US" altLang="ja-JP"/>
          </a:p>
        </p:txBody>
      </p:sp>
    </p:spTree>
    <p:extLst>
      <p:ext uri="{BB962C8B-B14F-4D97-AF65-F5344CB8AC3E}">
        <p14:creationId xmlns:p14="http://schemas.microsoft.com/office/powerpoint/2010/main" val="234145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F8033E17-C86B-4F57-A595-708C3D6639B4}" type="datetime1">
              <a:rPr kumimoji="1" lang="ja-JP" altLang="en-US" smtClean="0"/>
              <a:t>2023/2/7</a:t>
            </a:fld>
            <a:endParaRPr kumimoji="1" lang="ja-JP" altLang="en-US"/>
          </a:p>
        </p:txBody>
      </p:sp>
      <p:sp>
        <p:nvSpPr>
          <p:cNvPr id="9" name="スライド番号プレースホルダー 8"/>
          <p:cNvSpPr>
            <a:spLocks noGrp="1"/>
          </p:cNvSpPr>
          <p:nvPr>
            <p:ph type="sldNum" sz="quarter" idx="15"/>
          </p:nvPr>
        </p:nvSpPr>
        <p:spPr/>
        <p:txBody>
          <a:bodyPr rtlCol="0"/>
          <a:lstStyle/>
          <a:p>
            <a:fld id="{F09044E7-CC97-42EE-AE7A-CE249093DC74}"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7A7D1F3B-785F-4A50-975A-2693877B059F}" type="datetime1">
              <a:rPr kumimoji="1" lang="ja-JP" altLang="en-US" smtClean="0"/>
              <a:t>2023/2/7</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F09044E7-CC97-42EE-AE7A-CE249093DC74}"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11FE9613-DE4B-4428-A9F8-13039BA99093}" type="datetime1">
              <a:rPr kumimoji="1" lang="ja-JP" altLang="en-US" smtClean="0"/>
              <a:t>2023/2/7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696B2C09-2326-4BA5-B1D6-7570FCD011BF}" type="datetime1">
              <a:rPr kumimoji="1" lang="ja-JP" altLang="en-US" smtClean="0"/>
              <a:t>2023/2/7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8F503F51-37D9-4093-A501-D9A6DA2EA51E}" type="datetime1">
              <a:rPr kumimoji="1" lang="ja-JP" altLang="en-US" smtClean="0"/>
              <a:t>2023/2/7</a:t>
            </a:fld>
            <a:endParaRPr kumimoji="1" lang="ja-JP" altLang="en-US"/>
          </a:p>
        </p:txBody>
      </p:sp>
      <p:sp>
        <p:nvSpPr>
          <p:cNvPr id="7" name="スライド番号プレースホルダー 6"/>
          <p:cNvSpPr>
            <a:spLocks noGrp="1"/>
          </p:cNvSpPr>
          <p:nvPr>
            <p:ph type="sldNum" sz="quarter" idx="11"/>
          </p:nvPr>
        </p:nvSpPr>
        <p:spPr/>
        <p:txBody>
          <a:bodyPr rtlCol="0"/>
          <a:lstStyle/>
          <a:p>
            <a:fld id="{F09044E7-CC97-42EE-AE7A-CE249093DC74}"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45A034-0E02-4DA8-B656-006430B44332}" type="datetime1">
              <a:rPr kumimoji="1" lang="ja-JP" altLang="en-US" smtClean="0"/>
              <a:t>2023/2/7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B1DC8F9D-232E-420A-A5F8-4FB41C0F32C2}" type="datetime1">
              <a:rPr kumimoji="1" lang="ja-JP" altLang="en-US" smtClean="0"/>
              <a:t>2023/2/7</a:t>
            </a:fld>
            <a:endParaRPr kumimoji="1" lang="ja-JP" altLang="en-US"/>
          </a:p>
        </p:txBody>
      </p:sp>
      <p:sp>
        <p:nvSpPr>
          <p:cNvPr id="22" name="スライド番号プレースホルダー 21"/>
          <p:cNvSpPr>
            <a:spLocks noGrp="1"/>
          </p:cNvSpPr>
          <p:nvPr>
            <p:ph type="sldNum" sz="quarter" idx="15"/>
          </p:nvPr>
        </p:nvSpPr>
        <p:spPr/>
        <p:txBody>
          <a:bodyPr rtlCol="0"/>
          <a:lstStyle/>
          <a:p>
            <a:fld id="{F09044E7-CC97-42EE-AE7A-CE249093DC74}"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36CA1829-E081-4EF2-B64E-D40A135CB746}" type="datetime1">
              <a:rPr kumimoji="1" lang="ja-JP" altLang="en-US" smtClean="0"/>
              <a:t>2023/2/7</a:t>
            </a:fld>
            <a:endParaRPr kumimoji="1" lang="ja-JP" altLang="en-US"/>
          </a:p>
        </p:txBody>
      </p:sp>
      <p:sp>
        <p:nvSpPr>
          <p:cNvPr id="18" name="スライド番号プレースホルダー 17"/>
          <p:cNvSpPr>
            <a:spLocks noGrp="1"/>
          </p:cNvSpPr>
          <p:nvPr>
            <p:ph type="sldNum" sz="quarter" idx="11"/>
          </p:nvPr>
        </p:nvSpPr>
        <p:spPr/>
        <p:txBody>
          <a:bodyPr rtlCol="0"/>
          <a:lstStyle/>
          <a:p>
            <a:fld id="{F09044E7-CC97-42EE-AE7A-CE249093DC74}"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60FCAF1-0BB7-44BA-9672-5E796B0C0452}" type="datetime1">
              <a:rPr kumimoji="1" lang="ja-JP" altLang="en-US" smtClean="0"/>
              <a:t>2023/2/7</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09044E7-CC97-42EE-AE7A-CE249093DC7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hf hdr="0" ft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http://www.nihonkohden.co.jp/aed/image/product01_ph02.jp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057178" y="3367890"/>
            <a:ext cx="5323134" cy="205125"/>
          </a:xfrm>
          <a:prstGeom prst="roundRect">
            <a:avLst/>
          </a:prstGeom>
          <a:gradFill>
            <a:gsLst>
              <a:gs pos="0">
                <a:schemeClr val="accent1">
                  <a:tint val="0"/>
                </a:schemeClr>
              </a:gs>
              <a:gs pos="32000">
                <a:schemeClr val="accent1">
                  <a:tint val="60000"/>
                  <a:satMod val="120000"/>
                </a:schemeClr>
              </a:gs>
              <a:gs pos="100000">
                <a:schemeClr val="accent1">
                  <a:tint val="90000"/>
                  <a:alpha val="100000"/>
                  <a:lumMod val="9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1907704" y="2631526"/>
            <a:ext cx="6172200" cy="1013498"/>
          </a:xfrm>
        </p:spPr>
        <p:txBody>
          <a:bodyPr>
            <a:normAutofit/>
          </a:bodyPr>
          <a:lstStyle/>
          <a:p>
            <a:r>
              <a:rPr kumimoji="1" lang="ja-JP" altLang="en-US" sz="6000" dirty="0" smtClean="0"/>
              <a:t>普通救命講習</a:t>
            </a:r>
            <a:r>
              <a:rPr kumimoji="1" lang="en-US" altLang="ja-JP" sz="6000" dirty="0" smtClean="0"/>
              <a:t>Ⅲ</a:t>
            </a:r>
            <a:endParaRPr kumimoji="1" lang="ja-JP" altLang="en-US" sz="6000" dirty="0"/>
          </a:p>
        </p:txBody>
      </p:sp>
      <p:sp>
        <p:nvSpPr>
          <p:cNvPr id="3" name="サブタイトル 2"/>
          <p:cNvSpPr>
            <a:spLocks noGrp="1"/>
          </p:cNvSpPr>
          <p:nvPr>
            <p:ph type="subTitle" idx="1"/>
          </p:nvPr>
        </p:nvSpPr>
        <p:spPr>
          <a:xfrm>
            <a:off x="2123728" y="3645024"/>
            <a:ext cx="4948064" cy="792088"/>
          </a:xfrm>
        </p:spPr>
        <p:txBody>
          <a:bodyPr>
            <a:normAutofit/>
          </a:bodyPr>
          <a:lstStyle/>
          <a:p>
            <a:r>
              <a:rPr kumimoji="1" lang="ja-JP" altLang="en-US" sz="3200" dirty="0" smtClean="0"/>
              <a:t>さいたま市消防局　救急課</a:t>
            </a:r>
            <a:endParaRPr kumimoji="1" lang="ja-JP" altLang="en-US" sz="3200" dirty="0"/>
          </a:p>
        </p:txBody>
      </p:sp>
      <p:pic>
        <p:nvPicPr>
          <p:cNvPr id="1026" name="Picture 2" descr="C:\Users\kiyo\Desktop\応急手当講習新スライド案\AED.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0273" b="38789"/>
          <a:stretch/>
        </p:blipFill>
        <p:spPr bwMode="auto">
          <a:xfrm>
            <a:off x="7092280" y="980728"/>
            <a:ext cx="1986940" cy="21820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iyo\Desktop\応急手当講習新スライド案\胸骨圧迫.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7067" b="54229"/>
          <a:stretch/>
        </p:blipFill>
        <p:spPr bwMode="auto">
          <a:xfrm>
            <a:off x="1835696" y="10061"/>
            <a:ext cx="1882140" cy="1395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iyo\Pictures\仕事写真\ヌゥ\救急隊ヌゥ3.jpg"/>
          <p:cNvPicPr>
            <a:picLocks noChangeAspect="1" noChangeArrowheads="1"/>
          </p:cNvPicPr>
          <p:nvPr/>
        </p:nvPicPr>
        <p:blipFill>
          <a:blip r:embed="rId4" cstate="print">
            <a:clrChange>
              <a:clrFrom>
                <a:srgbClr val="0704AD"/>
              </a:clrFrom>
              <a:clrTo>
                <a:srgbClr val="0704AD">
                  <a:alpha val="0"/>
                </a:srgbClr>
              </a:clrTo>
            </a:clrChange>
            <a:extLst>
              <a:ext uri="{28A0092B-C50C-407E-A947-70E740481C1C}">
                <a14:useLocalDpi xmlns:a14="http://schemas.microsoft.com/office/drawing/2010/main" val="0"/>
              </a:ext>
            </a:extLst>
          </a:blip>
          <a:srcRect/>
          <a:stretch>
            <a:fillRect/>
          </a:stretch>
        </p:blipFill>
        <p:spPr bwMode="auto">
          <a:xfrm>
            <a:off x="3275856" y="4052740"/>
            <a:ext cx="3030413" cy="26960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iyo\Desktop\応急手当講習新スライド案\背部叩打.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8201" t="8989" r="43599" b="40510"/>
          <a:stretch/>
        </p:blipFill>
        <p:spPr bwMode="auto">
          <a:xfrm>
            <a:off x="6732240" y="3717032"/>
            <a:ext cx="1611630" cy="1539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iyo\Desktop\応急手当講習新スライド案\乳児心肺蘇生.jpg"/>
          <p:cNvPicPr>
            <a:picLocks noChangeAspect="1" noChangeArrowheads="1"/>
          </p:cNvPicPr>
          <p:nvPr/>
        </p:nvPicPr>
        <p:blipFill rotWithShape="1">
          <a:blip r:embed="rId6">
            <a:clrChange>
              <a:clrFrom>
                <a:srgbClr val="FFFDFA"/>
              </a:clrFrom>
              <a:clrTo>
                <a:srgbClr val="FFFDFA">
                  <a:alpha val="0"/>
                </a:srgbClr>
              </a:clrTo>
            </a:clrChange>
            <a:extLst>
              <a:ext uri="{28A0092B-C50C-407E-A947-70E740481C1C}">
                <a14:useLocalDpi xmlns:a14="http://schemas.microsoft.com/office/drawing/2010/main" val="0"/>
              </a:ext>
            </a:extLst>
          </a:blip>
          <a:srcRect t="45739" r="69606"/>
          <a:stretch/>
        </p:blipFill>
        <p:spPr bwMode="auto">
          <a:xfrm>
            <a:off x="133792" y="5589240"/>
            <a:ext cx="1333768" cy="126989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iyo\Desktop\応急手当講習新スライド案\人工呼吸.jpg"/>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4139" t="46011" r="6928" b="4490"/>
          <a:stretch/>
        </p:blipFill>
        <p:spPr bwMode="auto">
          <a:xfrm>
            <a:off x="5422001" y="404664"/>
            <a:ext cx="1653541" cy="150876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236468" y="5045896"/>
            <a:ext cx="777777" cy="307777"/>
          </a:xfrm>
          <a:prstGeom prst="rect">
            <a:avLst/>
          </a:prstGeom>
          <a:noFill/>
        </p:spPr>
        <p:txBody>
          <a:bodyPr wrap="none" rtlCol="0">
            <a:spAutoFit/>
          </a:bodyPr>
          <a:lstStyle/>
          <a:p>
            <a:r>
              <a:rPr kumimoji="1" lang="ja-JP" altLang="en-US" sz="1400" dirty="0" smtClean="0">
                <a:solidFill>
                  <a:schemeClr val="bg1"/>
                </a:solidFill>
              </a:rPr>
              <a:t>Ｇ２０２０</a:t>
            </a:r>
            <a:endParaRPr kumimoji="1" lang="ja-JP" altLang="en-US" sz="1400" dirty="0">
              <a:solidFill>
                <a:schemeClr val="bg1"/>
              </a:solidFill>
            </a:endParaRPr>
          </a:p>
        </p:txBody>
      </p:sp>
    </p:spTree>
    <p:extLst>
      <p:ext uri="{BB962C8B-B14F-4D97-AF65-F5344CB8AC3E}">
        <p14:creationId xmlns:p14="http://schemas.microsoft.com/office/powerpoint/2010/main" val="323108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rot="21144160">
            <a:off x="465805" y="4798271"/>
            <a:ext cx="3377641" cy="1174696"/>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kumimoji="1" lang="ja-JP" altLang="en-US" sz="3600" dirty="0"/>
              <a:t>　</a:t>
            </a:r>
            <a:r>
              <a:rPr kumimoji="1" lang="ja-JP" altLang="en-US" sz="3600" dirty="0" smtClean="0"/>
              <a:t>脳細胞が死滅してしまうと、呼吸と脈が戻っても、意識が戻らないことも・・・</a:t>
            </a:r>
            <a:endParaRPr kumimoji="1" lang="en-US" altLang="ja-JP" sz="3600" dirty="0" smtClean="0"/>
          </a:p>
          <a:p>
            <a:pPr marL="0" indent="0">
              <a:buNone/>
            </a:pPr>
            <a:r>
              <a:rPr lang="ja-JP" altLang="en-US" sz="3600" dirty="0" smtClean="0"/>
              <a:t>　</a:t>
            </a:r>
            <a:endParaRPr kumimoji="1" lang="ja-JP" altLang="en-US" sz="3600" dirty="0"/>
          </a:p>
        </p:txBody>
      </p:sp>
      <p:pic>
        <p:nvPicPr>
          <p:cNvPr id="3074" name="Picture 2" descr="C:\Users\kiyo\Desktop\応急手当講習新スライド案\イラスト\一次救命処置-01.jpg"/>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51520" y="4659833"/>
            <a:ext cx="3333942" cy="1577479"/>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5"/>
          </p:nvPr>
        </p:nvSpPr>
        <p:spPr/>
        <p:txBody>
          <a:bodyPr/>
          <a:lstStyle/>
          <a:p>
            <a:fld id="{F09044E7-CC97-42EE-AE7A-CE249093DC74}" type="slidenum">
              <a:rPr kumimoji="1" lang="ja-JP" altLang="en-US" smtClean="0"/>
              <a:t>10</a:t>
            </a:fld>
            <a:endParaRPr kumimoji="1" lang="ja-JP" altLang="en-US"/>
          </a:p>
        </p:txBody>
      </p:sp>
    </p:spTree>
    <p:extLst>
      <p:ext uri="{BB962C8B-B14F-4D97-AF65-F5344CB8AC3E}">
        <p14:creationId xmlns:p14="http://schemas.microsoft.com/office/powerpoint/2010/main" val="1820219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2260848"/>
          </a:xfrm>
        </p:spPr>
        <p:txBody>
          <a:bodyPr>
            <a:normAutofit/>
          </a:bodyPr>
          <a:lstStyle/>
          <a:p>
            <a:pPr marL="0" indent="0">
              <a:buNone/>
            </a:pPr>
            <a:r>
              <a:rPr lang="ja-JP" altLang="en-US" sz="3600" dirty="0" smtClean="0"/>
              <a:t>　救急車の到着時間は約</a:t>
            </a:r>
            <a:r>
              <a:rPr lang="ja-JP" altLang="en-US" sz="3600" dirty="0">
                <a:solidFill>
                  <a:srgbClr val="FF0000"/>
                </a:solidFill>
              </a:rPr>
              <a:t>９</a:t>
            </a:r>
            <a:r>
              <a:rPr lang="ja-JP" altLang="en-US" sz="3600" dirty="0" smtClean="0"/>
              <a:t>分！</a:t>
            </a:r>
            <a:r>
              <a:rPr lang="ja-JP" altLang="en-US" sz="3600" dirty="0"/>
              <a:t>　</a:t>
            </a:r>
            <a:endParaRPr lang="en-US" altLang="ja-JP" sz="3600" dirty="0" smtClean="0"/>
          </a:p>
          <a:p>
            <a:pPr marL="0" indent="0">
              <a:buNone/>
            </a:pPr>
            <a:r>
              <a:rPr lang="ja-JP" altLang="en-US" sz="3600" dirty="0"/>
              <a:t>　</a:t>
            </a:r>
            <a:r>
              <a:rPr lang="ja-JP" altLang="en-US" sz="3600" dirty="0" smtClean="0"/>
              <a:t>つまり・・・何もせずに救急車の到着を</a:t>
            </a:r>
            <a:endParaRPr lang="en-US" altLang="ja-JP" sz="3600" dirty="0" smtClean="0"/>
          </a:p>
          <a:p>
            <a:pPr marL="0" indent="0">
              <a:buNone/>
            </a:pPr>
            <a:r>
              <a:rPr lang="ja-JP" altLang="en-US" sz="3600" dirty="0" smtClean="0"/>
              <a:t>待っていたのでは救命できません。</a:t>
            </a:r>
            <a:endParaRPr kumimoji="1" lang="ja-JP" altLang="en-US" sz="3600" dirty="0"/>
          </a:p>
        </p:txBody>
      </p:sp>
      <p:sp>
        <p:nvSpPr>
          <p:cNvPr id="8" name="円/楕円 7"/>
          <p:cNvSpPr/>
          <p:nvPr/>
        </p:nvSpPr>
        <p:spPr>
          <a:xfrm rot="21144160">
            <a:off x="416576" y="4607113"/>
            <a:ext cx="7618231" cy="1637839"/>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6148" name="Picture 4" descr="C:\Users\kiyo\Desktop\応急手当講習新スライド案\イラスト\一次救命処置-指名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676" y="4530417"/>
            <a:ext cx="1543092" cy="16877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kiyo\Desktop\応急手当講習新スライド案\イラスト\救急車2.jpg"/>
          <p:cNvPicPr>
            <a:picLocks noChangeAspect="1" noChangeArrowheads="1"/>
          </p:cNvPicPr>
          <p:nvPr/>
        </p:nvPicPr>
        <p:blipFill>
          <a:blip r:embed="rId4">
            <a:clrChange>
              <a:clrFrom>
                <a:srgbClr val="2762E4"/>
              </a:clrFrom>
              <a:clrTo>
                <a:srgbClr val="2762E4">
                  <a:alpha val="0"/>
                </a:srgbClr>
              </a:clrTo>
            </a:clrChange>
            <a:extLst>
              <a:ext uri="{28A0092B-C50C-407E-A947-70E740481C1C}">
                <a14:useLocalDpi xmlns:a14="http://schemas.microsoft.com/office/drawing/2010/main" val="0"/>
              </a:ext>
            </a:extLst>
          </a:blip>
          <a:srcRect/>
          <a:stretch>
            <a:fillRect/>
          </a:stretch>
        </p:blipFill>
        <p:spPr bwMode="auto">
          <a:xfrm>
            <a:off x="5364088" y="3573016"/>
            <a:ext cx="1728192" cy="1705845"/>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11</a:t>
            </a:fld>
            <a:endParaRPr kumimoji="1" lang="ja-JP" altLang="en-US"/>
          </a:p>
        </p:txBody>
      </p:sp>
    </p:spTree>
    <p:extLst>
      <p:ext uri="{BB962C8B-B14F-4D97-AF65-F5344CB8AC3E}">
        <p14:creationId xmlns:p14="http://schemas.microsoft.com/office/powerpoint/2010/main" val="4023373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412776"/>
            <a:ext cx="8003232" cy="4873752"/>
          </a:xfrm>
        </p:spPr>
        <p:txBody>
          <a:bodyPr>
            <a:normAutofit/>
          </a:bodyPr>
          <a:lstStyle/>
          <a:p>
            <a:pPr marL="0" indent="0">
              <a:buNone/>
            </a:pPr>
            <a:r>
              <a:rPr lang="ja-JP" altLang="en-US" sz="3600" dirty="0" smtClean="0"/>
              <a:t>　救急車が来るまで、</a:t>
            </a:r>
            <a:r>
              <a:rPr lang="ja-JP" altLang="en-US" sz="3600" dirty="0"/>
              <a:t>傷</a:t>
            </a:r>
            <a:r>
              <a:rPr lang="ja-JP" altLang="en-US" sz="3600" dirty="0" smtClean="0"/>
              <a:t>病者の</a:t>
            </a:r>
            <a:r>
              <a:rPr lang="ja-JP" altLang="en-US" sz="3600" dirty="0"/>
              <a:t>脳に</a:t>
            </a:r>
            <a:r>
              <a:rPr lang="ja-JP" altLang="en-US" sz="3600" dirty="0" smtClean="0"/>
              <a:t>酸素</a:t>
            </a:r>
            <a:endParaRPr lang="en-US" altLang="ja-JP" sz="3600" dirty="0" smtClean="0"/>
          </a:p>
          <a:p>
            <a:pPr marL="0" indent="0">
              <a:buNone/>
            </a:pPr>
            <a:r>
              <a:rPr lang="ja-JP" altLang="en-US" sz="3600" dirty="0" smtClean="0"/>
              <a:t>を送り続けなければ</a:t>
            </a:r>
            <a:r>
              <a:rPr lang="ja-JP" altLang="en-US" sz="3600" dirty="0"/>
              <a:t>なりません</a:t>
            </a:r>
            <a:r>
              <a:rPr lang="ja-JP" altLang="en-US" sz="3600" dirty="0" smtClean="0"/>
              <a:t>。</a:t>
            </a:r>
            <a:endParaRPr lang="en-US" altLang="ja-JP" sz="3600" dirty="0" smtClean="0"/>
          </a:p>
          <a:p>
            <a:pPr marL="0" indent="0">
              <a:buNone/>
            </a:pPr>
            <a:r>
              <a:rPr lang="ja-JP" altLang="en-US" sz="3600" dirty="0"/>
              <a:t>　</a:t>
            </a:r>
            <a:r>
              <a:rPr lang="ja-JP" altLang="en-US" sz="3600" dirty="0" smtClean="0"/>
              <a:t>だから、現場に居合わせた人による、一</a:t>
            </a:r>
            <a:endParaRPr lang="en-US" altLang="ja-JP" sz="3600" dirty="0" smtClean="0"/>
          </a:p>
          <a:p>
            <a:pPr marL="0" indent="0">
              <a:buNone/>
            </a:pPr>
            <a:r>
              <a:rPr lang="ja-JP" altLang="en-US" sz="3600" dirty="0" smtClean="0"/>
              <a:t>次救命処置が重要なのです。</a:t>
            </a:r>
            <a:endParaRPr lang="en-US" altLang="ja-JP" sz="3600" dirty="0" smtClean="0"/>
          </a:p>
        </p:txBody>
      </p:sp>
      <p:sp>
        <p:nvSpPr>
          <p:cNvPr id="7" name="円/楕円 6"/>
          <p:cNvSpPr/>
          <p:nvPr/>
        </p:nvSpPr>
        <p:spPr>
          <a:xfrm rot="21144160">
            <a:off x="416576" y="4607113"/>
            <a:ext cx="7618231" cy="1637839"/>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8" name="Picture 3" descr="C:\Users\kiyo\Desktop\応急手当講習新スライド案\イラスト\救急車2.jpg"/>
          <p:cNvPicPr>
            <a:picLocks noChangeAspect="1" noChangeArrowheads="1"/>
          </p:cNvPicPr>
          <p:nvPr/>
        </p:nvPicPr>
        <p:blipFill>
          <a:blip r:embed="rId3">
            <a:clrChange>
              <a:clrFrom>
                <a:srgbClr val="2762E4"/>
              </a:clrFrom>
              <a:clrTo>
                <a:srgbClr val="2762E4">
                  <a:alpha val="0"/>
                </a:srgbClr>
              </a:clrTo>
            </a:clrChange>
            <a:extLst>
              <a:ext uri="{28A0092B-C50C-407E-A947-70E740481C1C}">
                <a14:useLocalDpi xmlns:a14="http://schemas.microsoft.com/office/drawing/2010/main" val="0"/>
              </a:ext>
            </a:extLst>
          </a:blip>
          <a:srcRect/>
          <a:stretch>
            <a:fillRect/>
          </a:stretch>
        </p:blipFill>
        <p:spPr bwMode="auto">
          <a:xfrm>
            <a:off x="3491880" y="3870473"/>
            <a:ext cx="1728192" cy="17058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iyo\Desktop\応急手当講習新スライド案\イラスト\胸骨圧迫-03.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676" y="4723396"/>
            <a:ext cx="1543092" cy="150566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12</a:t>
            </a:fld>
            <a:endParaRPr kumimoji="1" lang="ja-JP" altLang="en-US"/>
          </a:p>
        </p:txBody>
      </p:sp>
    </p:spTree>
    <p:extLst>
      <p:ext uri="{BB962C8B-B14F-4D97-AF65-F5344CB8AC3E}">
        <p14:creationId xmlns:p14="http://schemas.microsoft.com/office/powerpoint/2010/main" val="2987979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pic>
        <p:nvPicPr>
          <p:cNvPr id="8194" name="Picture 2" descr="C:\Users\kiyo\Desktop\応急手当講習新スライド案\イラスト\01-グラフ.jpg"/>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19013" y="1803305"/>
            <a:ext cx="8667572" cy="453650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347864" y="1556792"/>
            <a:ext cx="2031325" cy="646331"/>
          </a:xfrm>
          <a:prstGeom prst="rect">
            <a:avLst/>
          </a:prstGeom>
          <a:noFill/>
          <a:ln>
            <a:solidFill>
              <a:schemeClr val="tx1"/>
            </a:solidFill>
          </a:ln>
        </p:spPr>
        <p:txBody>
          <a:bodyPr wrap="none" rtlCol="0">
            <a:spAutoFit/>
          </a:bodyPr>
          <a:lstStyle/>
          <a:p>
            <a:r>
              <a:rPr kumimoji="1" lang="ja-JP" altLang="en-US" sz="3600" dirty="0" smtClean="0"/>
              <a:t>救命曲線</a:t>
            </a:r>
            <a:endParaRPr kumimoji="1" lang="ja-JP" altLang="en-US" sz="3600" dirty="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13</a:t>
            </a:fld>
            <a:endParaRPr kumimoji="1" lang="ja-JP" altLang="en-US"/>
          </a:p>
        </p:txBody>
      </p:sp>
    </p:spTree>
    <p:extLst>
      <p:ext uri="{BB962C8B-B14F-4D97-AF65-F5344CB8AC3E}">
        <p14:creationId xmlns:p14="http://schemas.microsoft.com/office/powerpoint/2010/main" val="2964847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158875"/>
          </a:xfrm>
        </p:spPr>
        <p:txBody>
          <a:bodyPr>
            <a:noAutofit/>
          </a:bodyPr>
          <a:lstStyle/>
          <a:p>
            <a:pPr eaLnBrk="1" hangingPunct="1"/>
            <a:r>
              <a:rPr lang="ja-JP" altLang="en-US" sz="3600" dirty="0" smtClean="0"/>
              <a:t>急変した傷病者を</a:t>
            </a:r>
            <a:r>
              <a:rPr lang="ja-JP" altLang="en-US" sz="3600" dirty="0" smtClean="0">
                <a:solidFill>
                  <a:srgbClr val="FF0000"/>
                </a:solidFill>
              </a:rPr>
              <a:t>救命</a:t>
            </a:r>
            <a:r>
              <a:rPr lang="ja-JP" altLang="en-US" sz="3600" dirty="0" smtClean="0"/>
              <a:t>し、</a:t>
            </a:r>
            <a:r>
              <a:rPr lang="ja-JP" altLang="en-US" sz="3600" dirty="0" smtClean="0">
                <a:solidFill>
                  <a:srgbClr val="FF0000"/>
                </a:solidFill>
              </a:rPr>
              <a:t>社会復帰</a:t>
            </a:r>
            <a:r>
              <a:rPr lang="ja-JP" altLang="en-US" sz="3600" dirty="0" smtClean="0"/>
              <a:t>させ</a:t>
            </a:r>
            <a:endParaRPr lang="en-US" altLang="ja-JP" sz="3600" dirty="0" smtClean="0"/>
          </a:p>
          <a:p>
            <a:pPr marL="0" indent="0" eaLnBrk="1" hangingPunct="1">
              <a:buNone/>
            </a:pPr>
            <a:r>
              <a:rPr lang="ja-JP" altLang="en-US" sz="3600" dirty="0" smtClean="0"/>
              <a:t>　</a:t>
            </a:r>
            <a:r>
              <a:rPr lang="ja-JP" altLang="en-US" sz="3600" dirty="0" err="1" smtClean="0"/>
              <a:t>る</a:t>
            </a:r>
            <a:r>
              <a:rPr lang="ja-JP" altLang="en-US" sz="3600" dirty="0" smtClean="0"/>
              <a:t>ために必要となる一連の行い</a:t>
            </a:r>
          </a:p>
        </p:txBody>
      </p:sp>
      <p:sp>
        <p:nvSpPr>
          <p:cNvPr id="14340" name="正方形/長方形 1"/>
          <p:cNvSpPr>
            <a:spLocks noChangeArrowheads="1"/>
          </p:cNvSpPr>
          <p:nvPr/>
        </p:nvSpPr>
        <p:spPr bwMode="auto">
          <a:xfrm>
            <a:off x="1573213" y="5530850"/>
            <a:ext cx="5218112" cy="1327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sp>
        <p:nvSpPr>
          <p:cNvPr id="15" name="Text Box 7"/>
          <p:cNvSpPr txBox="1">
            <a:spLocks noChangeArrowheads="1"/>
          </p:cNvSpPr>
          <p:nvPr/>
        </p:nvSpPr>
        <p:spPr bwMode="auto">
          <a:xfrm>
            <a:off x="6666190" y="4992057"/>
            <a:ext cx="207465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1800" b="1" dirty="0">
                <a:solidFill>
                  <a:schemeClr val="bg1"/>
                </a:solidFill>
                <a:latin typeface="+mn-ea"/>
                <a:ea typeface="+mn-ea"/>
              </a:rPr>
              <a:t>二次救命処置と</a:t>
            </a:r>
          </a:p>
          <a:p>
            <a:pPr eaLnBrk="1" hangingPunct="1">
              <a:spcBef>
                <a:spcPct val="0"/>
              </a:spcBef>
              <a:buClrTx/>
              <a:buSzTx/>
              <a:buFontTx/>
              <a:buNone/>
            </a:pPr>
            <a:r>
              <a:rPr lang="ja-JP" altLang="en-US" sz="1800" b="1" dirty="0">
                <a:solidFill>
                  <a:schemeClr val="bg1"/>
                </a:solidFill>
                <a:latin typeface="+mn-ea"/>
                <a:ea typeface="+mn-ea"/>
              </a:rPr>
              <a:t>心拍再開後の</a:t>
            </a:r>
            <a:r>
              <a:rPr lang="ja-JP" altLang="en-US" sz="1800" b="1" dirty="0" smtClean="0">
                <a:solidFill>
                  <a:schemeClr val="bg1"/>
                </a:solidFill>
                <a:latin typeface="+mn-ea"/>
                <a:ea typeface="+mn-ea"/>
              </a:rPr>
              <a:t>集中</a:t>
            </a:r>
            <a:endParaRPr lang="ja-JP" altLang="en-US" sz="1800" b="1" dirty="0">
              <a:solidFill>
                <a:schemeClr val="bg1"/>
              </a:solidFill>
              <a:latin typeface="+mn-ea"/>
              <a:ea typeface="+mn-ea"/>
            </a:endParaRP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14</a:t>
            </a:fld>
            <a:endParaRPr kumimoji="1" lang="ja-JP" altLang="en-US"/>
          </a:p>
        </p:txBody>
      </p:sp>
      <p:pic>
        <p:nvPicPr>
          <p:cNvPr id="13" name="図 12"/>
          <p:cNvPicPr>
            <a:picLocks noChangeAspect="1"/>
          </p:cNvPicPr>
          <p:nvPr/>
        </p:nvPicPr>
        <p:blipFill>
          <a:blip r:embed="rId3"/>
          <a:stretch>
            <a:fillRect/>
          </a:stretch>
        </p:blipFill>
        <p:spPr>
          <a:xfrm>
            <a:off x="179512" y="2873704"/>
            <a:ext cx="8410724" cy="2692027"/>
          </a:xfrm>
          <a:prstGeom prst="rect">
            <a:avLst/>
          </a:prstGeom>
        </p:spPr>
      </p:pic>
    </p:spTree>
    <p:extLst>
      <p:ext uri="{BB962C8B-B14F-4D97-AF65-F5344CB8AC3E}">
        <p14:creationId xmlns:p14="http://schemas.microsoft.com/office/powerpoint/2010/main" val="18742114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smtClean="0"/>
              <a:t>１つ目の輪</a:t>
            </a:r>
            <a:endParaRPr lang="en-US" altLang="ja-JP" sz="4000" dirty="0" smtClean="0"/>
          </a:p>
          <a:p>
            <a:pPr marL="0" indent="0" eaLnBrk="1" hangingPunct="1">
              <a:buNone/>
            </a:pPr>
            <a:r>
              <a:rPr lang="ja-JP" altLang="en-US" sz="3600" dirty="0" smtClean="0"/>
              <a:t>～　心停止の予防　～</a:t>
            </a:r>
            <a:endParaRPr lang="en-US" altLang="ja-JP" sz="3600" dirty="0" smtClean="0"/>
          </a:p>
          <a:p>
            <a:pPr marL="0" indent="0" eaLnBrk="1" hangingPunct="1">
              <a:buNone/>
            </a:pP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pic>
        <p:nvPicPr>
          <p:cNvPr id="2050" name="Picture 2" descr="C:\Users\kiyo\Desktop\応急手当講習新スライド案\イラスト\心停止の原因子ども.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488" y="4341428"/>
            <a:ext cx="2084165" cy="25413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iyo\Desktop\応急手当講習新スライド案\イラスト\心停止の原因成人.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952" y="3212976"/>
            <a:ext cx="2543159" cy="310098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
          <p:cNvSpPr>
            <a:spLocks noGrp="1" noChangeArrowheads="1"/>
          </p:cNvSpPr>
          <p:nvPr>
            <p:ph type="title"/>
          </p:nvPr>
        </p:nvSpPr>
        <p:spPr>
          <a:xfrm>
            <a:off x="456888" y="2384884"/>
            <a:ext cx="8229600" cy="1656184"/>
          </a:xfrm>
        </p:spPr>
        <p:txBody>
          <a:bodyPr>
            <a:noAutofit/>
          </a:bodyPr>
          <a:lstStyle/>
          <a:p>
            <a:pPr eaLnBrk="1" hangingPunct="1"/>
            <a:r>
              <a:rPr lang="ja-JP" altLang="en-US" sz="3600" dirty="0" smtClean="0"/>
              <a:t>心停止の主な原因は、成人と子どもで</a:t>
            </a:r>
            <a:r>
              <a:rPr lang="en-US" altLang="ja-JP" sz="3600" dirty="0" smtClean="0"/>
              <a:t/>
            </a:r>
            <a:br>
              <a:rPr lang="en-US" altLang="ja-JP" sz="3600" dirty="0" smtClean="0"/>
            </a:br>
            <a:r>
              <a:rPr lang="ja-JP" altLang="en-US" sz="3600" dirty="0" smtClean="0"/>
              <a:t>は異なります。</a:t>
            </a: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15</a:t>
            </a:fld>
            <a:endParaRPr kumimoji="1" lang="ja-JP" altLang="en-US"/>
          </a:p>
        </p:txBody>
      </p:sp>
    </p:spTree>
    <p:extLst>
      <p:ext uri="{BB962C8B-B14F-4D97-AF65-F5344CB8AC3E}">
        <p14:creationId xmlns:p14="http://schemas.microsoft.com/office/powerpoint/2010/main" val="7004567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子どもの突然死とその予防</a:t>
            </a:r>
          </a:p>
        </p:txBody>
      </p:sp>
      <p:sp>
        <p:nvSpPr>
          <p:cNvPr id="16387" name="Rectangle 3"/>
          <p:cNvSpPr>
            <a:spLocks noGrp="1" noChangeArrowheads="1"/>
          </p:cNvSpPr>
          <p:nvPr>
            <p:ph type="body" idx="1"/>
          </p:nvPr>
        </p:nvSpPr>
        <p:spPr>
          <a:xfrm>
            <a:off x="473075" y="2224088"/>
            <a:ext cx="8131373" cy="2833983"/>
          </a:xfrm>
        </p:spPr>
        <p:txBody>
          <a:bodyPr>
            <a:normAutofit/>
          </a:bodyPr>
          <a:lstStyle/>
          <a:p>
            <a:pPr eaLnBrk="1" hangingPunct="1"/>
            <a:r>
              <a:rPr lang="ja-JP" altLang="en-US" sz="3600" dirty="0" smtClean="0"/>
              <a:t>子どもの心停止の主な原因は、</a:t>
            </a:r>
            <a:r>
              <a:rPr lang="ja-JP" altLang="en-US" sz="3600" dirty="0">
                <a:solidFill>
                  <a:srgbClr val="FF0000"/>
                </a:solidFill>
              </a:rPr>
              <a:t>けが</a:t>
            </a:r>
            <a:r>
              <a:rPr lang="ja-JP" altLang="en-US" sz="3600" dirty="0" smtClean="0"/>
              <a:t>や</a:t>
            </a:r>
            <a:endParaRPr lang="en-US" altLang="ja-JP" sz="3600" dirty="0" smtClean="0"/>
          </a:p>
          <a:p>
            <a:pPr marL="0" indent="0" eaLnBrk="1" hangingPunct="1">
              <a:buNone/>
            </a:pPr>
            <a:r>
              <a:rPr lang="ja-JP" altLang="en-US" sz="3600" dirty="0"/>
              <a:t>　</a:t>
            </a:r>
            <a:r>
              <a:rPr lang="ja-JP" altLang="en-US" sz="3600" dirty="0" smtClean="0">
                <a:solidFill>
                  <a:srgbClr val="FF0000"/>
                </a:solidFill>
              </a:rPr>
              <a:t>おぼれ</a:t>
            </a:r>
            <a:r>
              <a:rPr lang="ja-JP" altLang="en-US" sz="3600" dirty="0" smtClean="0"/>
              <a:t>、</a:t>
            </a:r>
            <a:r>
              <a:rPr lang="ja-JP" altLang="en-US" sz="3600" dirty="0" smtClean="0">
                <a:solidFill>
                  <a:srgbClr val="FF0000"/>
                </a:solidFill>
              </a:rPr>
              <a:t>窒息</a:t>
            </a:r>
            <a:r>
              <a:rPr lang="ja-JP" altLang="en-US" sz="3600" dirty="0" smtClean="0"/>
              <a:t>などの</a:t>
            </a:r>
            <a:r>
              <a:rPr lang="ja-JP" altLang="en-US" sz="3600" dirty="0" smtClean="0">
                <a:solidFill>
                  <a:srgbClr val="FF0000"/>
                </a:solidFill>
              </a:rPr>
              <a:t>不慮の事故</a:t>
            </a:r>
          </a:p>
          <a:p>
            <a:pPr eaLnBrk="1" hangingPunct="1"/>
            <a:r>
              <a:rPr lang="ja-JP" altLang="en-US" sz="3600" dirty="0" smtClean="0"/>
              <a:t>いずれも</a:t>
            </a:r>
            <a:r>
              <a:rPr lang="ja-JP" altLang="en-US" sz="3600" dirty="0" smtClean="0">
                <a:solidFill>
                  <a:srgbClr val="FF0000"/>
                </a:solidFill>
              </a:rPr>
              <a:t>予防</a:t>
            </a:r>
            <a:r>
              <a:rPr lang="ja-JP" altLang="en-US" sz="3600" dirty="0" smtClean="0"/>
              <a:t>が可能なので、未然に防</a:t>
            </a:r>
            <a:endParaRPr lang="en-US" altLang="ja-JP" sz="3600" dirty="0" smtClean="0"/>
          </a:p>
          <a:p>
            <a:pPr marL="0" indent="0" eaLnBrk="1" hangingPunct="1">
              <a:buNone/>
            </a:pPr>
            <a:r>
              <a:rPr lang="ja-JP" altLang="en-US" sz="3600" dirty="0"/>
              <a:t>　</a:t>
            </a:r>
            <a:r>
              <a:rPr lang="ja-JP" altLang="en-US" sz="3600" dirty="0" err="1" smtClean="0"/>
              <a:t>ぐ</a:t>
            </a:r>
            <a:r>
              <a:rPr lang="ja-JP" altLang="en-US" sz="3600" dirty="0" smtClean="0"/>
              <a:t>ことが何よりも大事</a:t>
            </a:r>
            <a:endParaRPr lang="en-US" altLang="ja-JP" sz="2400" dirty="0" smtClean="0"/>
          </a:p>
        </p:txBody>
      </p:sp>
      <p:pic>
        <p:nvPicPr>
          <p:cNvPr id="16388" name="Picture 10" descr="http://www.city.maebashi.gunma.jp/kurashi/188/189/190/p001846_d/img/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67748"/>
            <a:ext cx="2052775" cy="170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0320" y="5058071"/>
            <a:ext cx="2416696" cy="156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2" name="グループ化 2"/>
          <p:cNvGrpSpPr>
            <a:grpSpLocks/>
          </p:cNvGrpSpPr>
          <p:nvPr/>
        </p:nvGrpSpPr>
        <p:grpSpPr bwMode="auto">
          <a:xfrm>
            <a:off x="5799143" y="4902707"/>
            <a:ext cx="1836465" cy="1439174"/>
            <a:chOff x="5321300" y="4522788"/>
            <a:chExt cx="2714625" cy="2289175"/>
          </a:xfrm>
        </p:grpSpPr>
        <p:pic>
          <p:nvPicPr>
            <p:cNvPr id="1639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300" y="4522788"/>
              <a:ext cx="2714625" cy="228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6394" name="図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76888" y="6277470"/>
              <a:ext cx="847619" cy="4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16</a:t>
            </a:fld>
            <a:endParaRPr kumimoji="1" lang="ja-JP" altLang="en-US"/>
          </a:p>
        </p:txBody>
      </p:sp>
    </p:spTree>
    <p:extLst>
      <p:ext uri="{BB962C8B-B14F-4D97-AF65-F5344CB8AC3E}">
        <p14:creationId xmlns:p14="http://schemas.microsoft.com/office/powerpoint/2010/main" val="691543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成人の突然死とその予防</a:t>
            </a:r>
          </a:p>
        </p:txBody>
      </p:sp>
      <p:sp>
        <p:nvSpPr>
          <p:cNvPr id="16387" name="Rectangle 3"/>
          <p:cNvSpPr>
            <a:spLocks noGrp="1" noChangeArrowheads="1"/>
          </p:cNvSpPr>
          <p:nvPr>
            <p:ph type="body" idx="1"/>
          </p:nvPr>
        </p:nvSpPr>
        <p:spPr>
          <a:xfrm>
            <a:off x="483116" y="2348880"/>
            <a:ext cx="8131373" cy="3941216"/>
          </a:xfrm>
        </p:spPr>
        <p:txBody>
          <a:bodyPr>
            <a:normAutofit/>
          </a:bodyPr>
          <a:lstStyle/>
          <a:p>
            <a:pPr eaLnBrk="1" hangingPunct="1"/>
            <a:r>
              <a:rPr lang="ja-JP" altLang="en-US" sz="3600" dirty="0" smtClean="0"/>
              <a:t>成人の心停止の主な原因は、</a:t>
            </a:r>
            <a:r>
              <a:rPr lang="ja-JP" altLang="en-US" sz="3600" dirty="0" smtClean="0">
                <a:solidFill>
                  <a:srgbClr val="FF0000"/>
                </a:solidFill>
              </a:rPr>
              <a:t>急性心筋</a:t>
            </a:r>
            <a:endParaRPr lang="en-US" altLang="ja-JP" sz="3600" dirty="0" smtClean="0">
              <a:solidFill>
                <a:srgbClr val="FF0000"/>
              </a:solidFill>
            </a:endParaRPr>
          </a:p>
          <a:p>
            <a:pPr marL="0" indent="0">
              <a:buNone/>
            </a:pPr>
            <a:r>
              <a:rPr lang="ja-JP" altLang="en-US" sz="3600" dirty="0" smtClean="0"/>
              <a:t>　</a:t>
            </a:r>
            <a:r>
              <a:rPr lang="ja-JP" altLang="en-US" sz="3600" dirty="0" smtClean="0">
                <a:solidFill>
                  <a:srgbClr val="FF0000"/>
                </a:solidFill>
              </a:rPr>
              <a:t>梗塞</a:t>
            </a:r>
            <a:r>
              <a:rPr lang="ja-JP" altLang="en-US" sz="3600" dirty="0" smtClean="0"/>
              <a:t>や</a:t>
            </a:r>
            <a:r>
              <a:rPr lang="ja-JP" altLang="en-US" sz="3600" dirty="0" smtClean="0">
                <a:solidFill>
                  <a:srgbClr val="FF0000"/>
                </a:solidFill>
              </a:rPr>
              <a:t>脳卒中</a:t>
            </a:r>
            <a:endParaRPr lang="en-US" altLang="ja-JP" sz="3600" dirty="0" smtClean="0">
              <a:solidFill>
                <a:srgbClr val="FF0000"/>
              </a:solidFill>
            </a:endParaRPr>
          </a:p>
          <a:p>
            <a:r>
              <a:rPr lang="ja-JP" altLang="en-US" sz="3600" dirty="0" smtClean="0"/>
              <a:t>急性</a:t>
            </a:r>
            <a:r>
              <a:rPr lang="ja-JP" altLang="en-US" sz="3600" dirty="0"/>
              <a:t>心筋梗塞や脳卒中の初期症状に</a:t>
            </a:r>
            <a:endParaRPr lang="en-US" altLang="ja-JP" sz="3600" dirty="0"/>
          </a:p>
          <a:p>
            <a:pPr marL="0" indent="0">
              <a:buNone/>
            </a:pPr>
            <a:r>
              <a:rPr lang="ja-JP" altLang="en-US" sz="3600" dirty="0"/>
              <a:t>　早く気づき救急車を要請すること。</a:t>
            </a:r>
            <a:endParaRPr lang="en-US" altLang="ja-JP" sz="3600" dirty="0"/>
          </a:p>
          <a:p>
            <a:r>
              <a:rPr lang="ja-JP" altLang="en-US" sz="3600" dirty="0">
                <a:solidFill>
                  <a:srgbClr val="FF0000"/>
                </a:solidFill>
              </a:rPr>
              <a:t>早い通報により、心停止に至る前に治療</a:t>
            </a:r>
            <a:endParaRPr lang="en-US" altLang="ja-JP" sz="3600" dirty="0">
              <a:solidFill>
                <a:srgbClr val="FF0000"/>
              </a:solidFill>
            </a:endParaRPr>
          </a:p>
          <a:p>
            <a:pPr marL="0" indent="0">
              <a:buNone/>
            </a:pPr>
            <a:r>
              <a:rPr lang="ja-JP" altLang="en-US" sz="3600" dirty="0">
                <a:solidFill>
                  <a:srgbClr val="FF0000"/>
                </a:solidFill>
              </a:rPr>
              <a:t>　を開始することが可能</a:t>
            </a:r>
            <a:r>
              <a:rPr lang="ja-JP" altLang="en-US" sz="3600" dirty="0"/>
              <a:t>となる。</a:t>
            </a:r>
            <a:endParaRPr lang="en-US" altLang="ja-JP" sz="3600" dirty="0"/>
          </a:p>
          <a:p>
            <a:pPr marL="0" indent="0" eaLnBrk="1" hangingPunct="1">
              <a:buNone/>
            </a:pPr>
            <a:endParaRPr lang="en-US" altLang="ja-JP" sz="3600" dirty="0" smtClean="0">
              <a:solidFill>
                <a:srgbClr val="FF0000"/>
              </a:solidFill>
            </a:endParaRPr>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17</a:t>
            </a:fld>
            <a:endParaRPr kumimoji="1" lang="ja-JP" altLang="en-US"/>
          </a:p>
        </p:txBody>
      </p:sp>
    </p:spTree>
    <p:extLst>
      <p:ext uri="{BB962C8B-B14F-4D97-AF65-F5344CB8AC3E}">
        <p14:creationId xmlns:p14="http://schemas.microsoft.com/office/powerpoint/2010/main" val="1863097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a:t>２</a:t>
            </a:r>
            <a:r>
              <a:rPr lang="ja-JP" altLang="en-US" sz="4000" dirty="0" smtClean="0"/>
              <a:t>つ目の輪</a:t>
            </a:r>
            <a:endParaRPr lang="en-US" altLang="ja-JP" sz="4000" dirty="0" smtClean="0"/>
          </a:p>
          <a:p>
            <a:pPr marL="0" indent="0" eaLnBrk="1" hangingPunct="1">
              <a:buNone/>
            </a:pPr>
            <a:r>
              <a:rPr lang="ja-JP" altLang="en-US" sz="3600" dirty="0" smtClean="0"/>
              <a:t>～　早期認識と通報　～</a:t>
            </a:r>
            <a:endParaRPr lang="en-US" altLang="ja-JP" sz="3600" dirty="0" smtClean="0"/>
          </a:p>
          <a:p>
            <a:pPr marL="0" indent="0" eaLnBrk="1" hangingPunct="1">
              <a:buNone/>
            </a:pP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5427826" y="452511"/>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9" name="Rectangle 3"/>
          <p:cNvSpPr txBox="1">
            <a:spLocks noChangeArrowheads="1"/>
          </p:cNvSpPr>
          <p:nvPr/>
        </p:nvSpPr>
        <p:spPr>
          <a:xfrm>
            <a:off x="457200" y="2780928"/>
            <a:ext cx="8281740" cy="396044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smtClean="0"/>
              <a:t>突然倒れた人や反応の無い人を見たら、</a:t>
            </a:r>
            <a:endParaRPr lang="en-US" altLang="ja-JP" sz="3600" dirty="0" smtClean="0"/>
          </a:p>
          <a:p>
            <a:pPr marL="0" indent="0">
              <a:buNone/>
            </a:pPr>
            <a:r>
              <a:rPr lang="ja-JP" altLang="en-US" sz="3600" dirty="0"/>
              <a:t>　</a:t>
            </a:r>
            <a:r>
              <a:rPr lang="ja-JP" altLang="en-US" sz="3600" dirty="0" smtClean="0"/>
              <a:t>ただちに心停止を疑う。</a:t>
            </a:r>
            <a:endParaRPr lang="en-US" altLang="ja-JP" sz="3600" dirty="0" smtClean="0"/>
          </a:p>
          <a:p>
            <a:r>
              <a:rPr lang="ja-JP" altLang="en-US" sz="3600" dirty="0" smtClean="0"/>
              <a:t>心停止の可能性を認識したら、大声で叫</a:t>
            </a:r>
            <a:endParaRPr lang="en-US" altLang="ja-JP" sz="3600" dirty="0" smtClean="0"/>
          </a:p>
          <a:p>
            <a:pPr marL="0" indent="0">
              <a:buNone/>
            </a:pPr>
            <a:r>
              <a:rPr lang="ja-JP" altLang="en-US" sz="3600" dirty="0"/>
              <a:t>　</a:t>
            </a:r>
            <a:r>
              <a:rPr lang="ja-JP" altLang="en-US" sz="3600" dirty="0" err="1" smtClean="0"/>
              <a:t>んで</a:t>
            </a:r>
            <a:r>
              <a:rPr lang="ja-JP" altLang="en-US" sz="3600" dirty="0" smtClean="0"/>
              <a:t>応援を呼び、</a:t>
            </a:r>
            <a:r>
              <a:rPr lang="en-US" altLang="ja-JP" sz="3600" dirty="0" smtClean="0"/>
              <a:t>119</a:t>
            </a:r>
            <a:r>
              <a:rPr lang="ja-JP" altLang="en-US" sz="3600" dirty="0" smtClean="0"/>
              <a:t>番通報を行って、</a:t>
            </a:r>
            <a:endParaRPr lang="en-US" altLang="ja-JP" sz="3600" dirty="0" smtClean="0"/>
          </a:p>
          <a:p>
            <a:pPr marL="0" indent="0">
              <a:buNone/>
            </a:pPr>
            <a:r>
              <a:rPr lang="ja-JP" altLang="en-US" sz="3600" dirty="0"/>
              <a:t>　</a:t>
            </a:r>
            <a:r>
              <a:rPr lang="ja-JP" altLang="en-US" sz="3600" dirty="0" smtClean="0"/>
              <a:t>ＡＥＤや救急隊が早く到着する</a:t>
            </a:r>
            <a:endParaRPr lang="en-US" altLang="ja-JP" sz="3600" dirty="0" smtClean="0"/>
          </a:p>
          <a:p>
            <a:pPr marL="0" indent="0">
              <a:buNone/>
            </a:pPr>
            <a:r>
              <a:rPr lang="ja-JP" altLang="en-US" sz="3600" dirty="0"/>
              <a:t>　</a:t>
            </a:r>
            <a:r>
              <a:rPr lang="ja-JP" altLang="en-US" sz="3600" dirty="0" smtClean="0"/>
              <a:t>ように努めます。</a:t>
            </a:r>
            <a:endParaRPr lang="en-US" altLang="ja-JP" sz="3600" dirty="0" smtClean="0"/>
          </a:p>
        </p:txBody>
      </p:sp>
      <p:pic>
        <p:nvPicPr>
          <p:cNvPr id="10" name="図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5207884"/>
            <a:ext cx="1296144" cy="165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18</a:t>
            </a:fld>
            <a:endParaRPr kumimoji="1" lang="ja-JP" altLang="en-US"/>
          </a:p>
        </p:txBody>
      </p:sp>
    </p:spTree>
    <p:extLst>
      <p:ext uri="{BB962C8B-B14F-4D97-AF65-F5344CB8AC3E}">
        <p14:creationId xmlns:p14="http://schemas.microsoft.com/office/powerpoint/2010/main" val="17395257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smtClean="0"/>
              <a:t>口頭指導</a:t>
            </a:r>
            <a:endParaRPr lang="en-US" altLang="ja-JP" sz="40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5420206"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0" name="Rectangle 3"/>
          <p:cNvSpPr txBox="1">
            <a:spLocks noChangeArrowheads="1"/>
          </p:cNvSpPr>
          <p:nvPr/>
        </p:nvSpPr>
        <p:spPr>
          <a:xfrm>
            <a:off x="431130" y="2276872"/>
            <a:ext cx="8281740" cy="374441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en-US" altLang="ja-JP" sz="3600" dirty="0" smtClean="0"/>
              <a:t>119</a:t>
            </a:r>
            <a:r>
              <a:rPr lang="ja-JP" altLang="en-US" sz="3600" dirty="0" smtClean="0"/>
              <a:t>番通報をすると、電話を通して心肺</a:t>
            </a:r>
            <a:endParaRPr lang="en-US" altLang="ja-JP" sz="3600" dirty="0" smtClean="0"/>
          </a:p>
          <a:p>
            <a:pPr marL="0" indent="0">
              <a:buNone/>
            </a:pPr>
            <a:r>
              <a:rPr lang="ja-JP" altLang="en-US" sz="3600" dirty="0"/>
              <a:t>　</a:t>
            </a:r>
            <a:r>
              <a:rPr lang="ja-JP" altLang="en-US" sz="3600" dirty="0" smtClean="0"/>
              <a:t>蘇生などの指導を受けることができる。</a:t>
            </a:r>
            <a:endParaRPr lang="en-US" altLang="ja-JP" sz="3600" dirty="0" smtClean="0"/>
          </a:p>
          <a:p>
            <a:r>
              <a:rPr lang="ja-JP" altLang="en-US" sz="3600" dirty="0"/>
              <a:t>電話</a:t>
            </a:r>
            <a:r>
              <a:rPr lang="ja-JP" altLang="en-US" sz="3600" dirty="0" smtClean="0"/>
              <a:t>に応じて傷病者の状態をできるだけ</a:t>
            </a:r>
            <a:endParaRPr lang="en-US" altLang="ja-JP" sz="3600" dirty="0" smtClean="0"/>
          </a:p>
          <a:p>
            <a:pPr marL="0" indent="0">
              <a:buNone/>
            </a:pPr>
            <a:r>
              <a:rPr lang="ja-JP" altLang="en-US" sz="3600" dirty="0"/>
              <a:t>　</a:t>
            </a:r>
            <a:r>
              <a:rPr lang="ja-JP" altLang="en-US" sz="3600" dirty="0" smtClean="0"/>
              <a:t>正確に伝えることが重要</a:t>
            </a:r>
            <a:endParaRPr lang="en-US" altLang="ja-JP" sz="3600" dirty="0" smtClean="0"/>
          </a:p>
        </p:txBody>
      </p:sp>
      <p:pic>
        <p:nvPicPr>
          <p:cNvPr id="11" name="図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072" y="4293095"/>
            <a:ext cx="2751113" cy="22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19</a:t>
            </a:fld>
            <a:endParaRPr kumimoji="1" lang="ja-JP" altLang="en-US"/>
          </a:p>
        </p:txBody>
      </p:sp>
    </p:spTree>
    <p:extLst>
      <p:ext uri="{BB962C8B-B14F-4D97-AF65-F5344CB8AC3E}">
        <p14:creationId xmlns:p14="http://schemas.microsoft.com/office/powerpoint/2010/main" val="17336337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122912" cy="1143000"/>
          </a:xfrm>
        </p:spPr>
        <p:txBody>
          <a:bodyPr>
            <a:normAutofit/>
          </a:bodyPr>
          <a:lstStyle/>
          <a:p>
            <a:r>
              <a:rPr kumimoji="1" lang="ja-JP" altLang="en-US" sz="5400" dirty="0" smtClean="0"/>
              <a:t>救急蘇生法とは</a:t>
            </a:r>
            <a:endParaRPr kumimoji="1" lang="ja-JP" altLang="en-US" sz="5400" dirty="0"/>
          </a:p>
        </p:txBody>
      </p:sp>
      <p:sp>
        <p:nvSpPr>
          <p:cNvPr id="3" name="コンテンツ プレースホルダー 2"/>
          <p:cNvSpPr>
            <a:spLocks noGrp="1"/>
          </p:cNvSpPr>
          <p:nvPr>
            <p:ph sz="quarter" idx="1"/>
          </p:nvPr>
        </p:nvSpPr>
        <p:spPr/>
        <p:txBody>
          <a:bodyPr>
            <a:normAutofit/>
          </a:bodyPr>
          <a:lstStyle/>
          <a:p>
            <a:r>
              <a:rPr kumimoji="1" lang="ja-JP" altLang="en-US" sz="3600" dirty="0" smtClean="0"/>
              <a:t>一次救命処置</a:t>
            </a:r>
            <a:endParaRPr kumimoji="1" lang="en-US" altLang="ja-JP" sz="3600" dirty="0" smtClean="0"/>
          </a:p>
          <a:p>
            <a:r>
              <a:rPr lang="ja-JP" altLang="en-US" sz="3600" dirty="0"/>
              <a:t>ファーストエイド</a:t>
            </a:r>
            <a:endParaRPr kumimoji="1" lang="ja-JP" altLang="en-US" sz="3600" dirty="0"/>
          </a:p>
        </p:txBody>
      </p:sp>
      <p:graphicFrame>
        <p:nvGraphicFramePr>
          <p:cNvPr id="5" name="図表 4"/>
          <p:cNvGraphicFramePr/>
          <p:nvPr>
            <p:extLst>
              <p:ext uri="{D42A27DB-BD31-4B8C-83A1-F6EECF244321}">
                <p14:modId xmlns:p14="http://schemas.microsoft.com/office/powerpoint/2010/main" val="3651800324"/>
              </p:ext>
            </p:extLst>
          </p:nvPr>
        </p:nvGraphicFramePr>
        <p:xfrm>
          <a:off x="827584" y="2924944"/>
          <a:ext cx="705678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2</a:t>
            </a:fld>
            <a:endParaRPr kumimoji="1" lang="ja-JP" altLang="en-US"/>
          </a:p>
        </p:txBody>
      </p:sp>
    </p:spTree>
    <p:extLst>
      <p:ext uri="{BB962C8B-B14F-4D97-AF65-F5344CB8AC3E}">
        <p14:creationId xmlns:p14="http://schemas.microsoft.com/office/powerpoint/2010/main" val="274797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smtClean="0"/>
              <a:t>３つ目の輪</a:t>
            </a:r>
            <a:endParaRPr lang="en-US" altLang="ja-JP" sz="4000" dirty="0" smtClean="0"/>
          </a:p>
          <a:p>
            <a:pPr marL="0" indent="0" eaLnBrk="1" hangingPunct="1">
              <a:buNone/>
            </a:pPr>
            <a:r>
              <a:rPr lang="ja-JP" altLang="en-US" sz="3600" dirty="0" smtClean="0"/>
              <a:t>～　一次救命処置　～</a:t>
            </a:r>
            <a:endParaRPr lang="en-US" altLang="ja-JP" sz="3600" dirty="0" smtClean="0"/>
          </a:p>
          <a:p>
            <a:pPr marL="0" indent="0" eaLnBrk="1" hangingPunct="1">
              <a:buNone/>
            </a:pP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6454686" y="453812"/>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9" name="Rectangle 3"/>
          <p:cNvSpPr txBox="1">
            <a:spLocks noChangeArrowheads="1"/>
          </p:cNvSpPr>
          <p:nvPr/>
        </p:nvSpPr>
        <p:spPr>
          <a:xfrm>
            <a:off x="457200" y="2780928"/>
            <a:ext cx="8281740" cy="396044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smtClean="0">
                <a:solidFill>
                  <a:srgbClr val="FF0000"/>
                </a:solidFill>
              </a:rPr>
              <a:t>心肺蘇生</a:t>
            </a:r>
            <a:r>
              <a:rPr lang="ja-JP" altLang="en-US" sz="3600" dirty="0" smtClean="0"/>
              <a:t>（胸骨圧迫＋人工呼吸）、</a:t>
            </a:r>
            <a:r>
              <a:rPr lang="ja-JP" altLang="en-US" sz="3600" dirty="0" smtClean="0">
                <a:solidFill>
                  <a:srgbClr val="FF0000"/>
                </a:solidFill>
              </a:rPr>
              <a:t>ＡＥＤ</a:t>
            </a:r>
            <a:endParaRPr lang="en-US" altLang="ja-JP" sz="3600" dirty="0" smtClean="0">
              <a:solidFill>
                <a:srgbClr val="FF0000"/>
              </a:solidFill>
            </a:endParaRPr>
          </a:p>
          <a:p>
            <a:pPr marL="0" indent="0">
              <a:buNone/>
            </a:pPr>
            <a:r>
              <a:rPr lang="ja-JP" altLang="en-US" sz="3600" dirty="0">
                <a:solidFill>
                  <a:srgbClr val="FF0000"/>
                </a:solidFill>
              </a:rPr>
              <a:t>　</a:t>
            </a:r>
            <a:r>
              <a:rPr lang="ja-JP" altLang="en-US" sz="3600" dirty="0" smtClean="0"/>
              <a:t>を使用した電気ショック、</a:t>
            </a:r>
            <a:r>
              <a:rPr lang="ja-JP" altLang="en-US" sz="3600" dirty="0" smtClean="0">
                <a:solidFill>
                  <a:srgbClr val="FF0000"/>
                </a:solidFill>
              </a:rPr>
              <a:t>気道異物除去</a:t>
            </a:r>
            <a:endParaRPr lang="en-US" altLang="ja-JP" sz="3600" dirty="0" smtClean="0">
              <a:solidFill>
                <a:srgbClr val="FF0000"/>
              </a:solidFill>
            </a:endParaRPr>
          </a:p>
          <a:p>
            <a:pPr marL="0" indent="0">
              <a:buNone/>
            </a:pPr>
            <a:r>
              <a:rPr lang="ja-JP" altLang="en-US" sz="3600" dirty="0">
                <a:solidFill>
                  <a:srgbClr val="FF0000"/>
                </a:solidFill>
              </a:rPr>
              <a:t>　</a:t>
            </a:r>
            <a:r>
              <a:rPr lang="ja-JP" altLang="en-US" sz="3600" dirty="0" smtClean="0"/>
              <a:t>の３つを</a:t>
            </a:r>
            <a:r>
              <a:rPr lang="ja-JP" altLang="en-US" sz="3600" dirty="0" smtClean="0">
                <a:solidFill>
                  <a:srgbClr val="FF0000"/>
                </a:solidFill>
              </a:rPr>
              <a:t>一次救命処置</a:t>
            </a:r>
            <a:r>
              <a:rPr lang="ja-JP" altLang="en-US" sz="3600" dirty="0" smtClean="0"/>
              <a:t>という</a:t>
            </a:r>
            <a:endParaRPr lang="en-US" altLang="ja-JP" sz="3600" dirty="0" smtClean="0"/>
          </a:p>
          <a:p>
            <a:r>
              <a:rPr lang="ja-JP" altLang="en-US" sz="3600" dirty="0"/>
              <a:t>ＡＥＤ</a:t>
            </a:r>
            <a:r>
              <a:rPr lang="ja-JP" altLang="en-US" sz="3600" dirty="0" smtClean="0"/>
              <a:t>や感染防護具などの簡単な器具以</a:t>
            </a:r>
            <a:endParaRPr lang="en-US" altLang="ja-JP" sz="3600" dirty="0" smtClean="0"/>
          </a:p>
          <a:p>
            <a:pPr marL="0" indent="0">
              <a:buNone/>
            </a:pPr>
            <a:r>
              <a:rPr lang="ja-JP" altLang="en-US" sz="3600" dirty="0" smtClean="0"/>
              <a:t>　外には特殊な医療器具を必要とせず、</a:t>
            </a:r>
            <a:endParaRPr lang="en-US" altLang="ja-JP" sz="3600" dirty="0" smtClean="0"/>
          </a:p>
          <a:p>
            <a:pPr marL="0" indent="0">
              <a:buNone/>
            </a:pPr>
            <a:r>
              <a:rPr lang="ja-JP" altLang="en-US" sz="3600" dirty="0" smtClean="0"/>
              <a:t>　特別な資格が無くても誰でも出来る。</a:t>
            </a:r>
            <a:endParaRPr lang="en-US" altLang="ja-JP" sz="3600" dirty="0" smtClean="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20</a:t>
            </a:fld>
            <a:endParaRPr kumimoji="1" lang="ja-JP" altLang="en-US"/>
          </a:p>
        </p:txBody>
      </p:sp>
    </p:spTree>
    <p:extLst>
      <p:ext uri="{BB962C8B-B14F-4D97-AF65-F5344CB8AC3E}">
        <p14:creationId xmlns:p14="http://schemas.microsoft.com/office/powerpoint/2010/main" val="78463287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323528" y="1484784"/>
            <a:ext cx="8820472" cy="1944216"/>
          </a:xfrm>
        </p:spPr>
        <p:txBody>
          <a:bodyPr>
            <a:noAutofit/>
          </a:bodyPr>
          <a:lstStyle/>
          <a:p>
            <a:pPr marL="0" indent="0" eaLnBrk="1" hangingPunct="1">
              <a:buNone/>
            </a:pPr>
            <a:r>
              <a:rPr lang="ja-JP" altLang="en-US" sz="4000" dirty="0"/>
              <a:t>４</a:t>
            </a:r>
            <a:r>
              <a:rPr lang="ja-JP" altLang="en-US" sz="4000" dirty="0" smtClean="0"/>
              <a:t>つ目の輪</a:t>
            </a:r>
            <a:endParaRPr lang="en-US" altLang="ja-JP" sz="4000" dirty="0" smtClean="0"/>
          </a:p>
          <a:p>
            <a:pPr marL="0" indent="0" eaLnBrk="1" hangingPunct="1">
              <a:buNone/>
            </a:pPr>
            <a:r>
              <a:rPr lang="ja-JP" altLang="en-US" sz="3600" dirty="0" smtClean="0"/>
              <a:t>～二次救命処置と心拍再開後の集中治療～</a:t>
            </a: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7499608" y="47039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9" name="Rectangle 3"/>
          <p:cNvSpPr txBox="1">
            <a:spLocks noChangeArrowheads="1"/>
          </p:cNvSpPr>
          <p:nvPr/>
        </p:nvSpPr>
        <p:spPr>
          <a:xfrm>
            <a:off x="539552" y="2924944"/>
            <a:ext cx="8281740" cy="393305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smtClean="0"/>
              <a:t>二次救命処置とは、救急救命士や医師</a:t>
            </a:r>
            <a:endParaRPr lang="en-US" altLang="ja-JP" sz="3600" dirty="0" smtClean="0"/>
          </a:p>
          <a:p>
            <a:pPr marL="0" indent="0">
              <a:buNone/>
            </a:pPr>
            <a:r>
              <a:rPr lang="ja-JP" altLang="en-US" sz="3600" dirty="0"/>
              <a:t>　</a:t>
            </a:r>
            <a:r>
              <a:rPr lang="ja-JP" altLang="en-US" sz="3600" dirty="0" smtClean="0"/>
              <a:t>が一次救命処置と並行して、薬剤や気</a:t>
            </a:r>
            <a:endParaRPr lang="en-US" altLang="ja-JP" sz="3600" dirty="0" smtClean="0"/>
          </a:p>
          <a:p>
            <a:pPr marL="0" indent="0">
              <a:buNone/>
            </a:pPr>
            <a:r>
              <a:rPr lang="ja-JP" altLang="en-US" sz="3600" dirty="0"/>
              <a:t>　</a:t>
            </a:r>
            <a:r>
              <a:rPr lang="ja-JP" altLang="en-US" sz="3600" dirty="0" smtClean="0"/>
              <a:t>道確保器具などを利用した救命処置</a:t>
            </a:r>
            <a:endParaRPr lang="en-US" altLang="ja-JP" sz="3600" dirty="0" smtClean="0"/>
          </a:p>
          <a:p>
            <a:r>
              <a:rPr lang="ja-JP" altLang="en-US" sz="3600" dirty="0" smtClean="0"/>
              <a:t>心臓が再び拍動することを目指す</a:t>
            </a:r>
            <a:endParaRPr lang="en-US" altLang="ja-JP" sz="3600" dirty="0" smtClean="0"/>
          </a:p>
          <a:p>
            <a:r>
              <a:rPr lang="ja-JP" altLang="en-US" sz="3600" dirty="0" smtClean="0"/>
              <a:t>心拍が再開したら、専門科による集中</a:t>
            </a:r>
            <a:endParaRPr lang="en-US" altLang="ja-JP" sz="3600" dirty="0" smtClean="0"/>
          </a:p>
          <a:p>
            <a:pPr marL="0" indent="0">
              <a:buNone/>
            </a:pPr>
            <a:r>
              <a:rPr lang="ja-JP" altLang="en-US" sz="3600" dirty="0"/>
              <a:t>　</a:t>
            </a:r>
            <a:r>
              <a:rPr lang="ja-JP" altLang="en-US" sz="3600" dirty="0" smtClean="0"/>
              <a:t>治療を行い、社会復帰を目指す</a:t>
            </a:r>
            <a:endParaRPr lang="en-US" altLang="ja-JP" sz="3600" dirty="0" smtClean="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21</a:t>
            </a:fld>
            <a:endParaRPr kumimoji="1" lang="ja-JP" altLang="en-US"/>
          </a:p>
        </p:txBody>
      </p:sp>
    </p:spTree>
    <p:extLst>
      <p:ext uri="{BB962C8B-B14F-4D97-AF65-F5344CB8AC3E}">
        <p14:creationId xmlns:p14="http://schemas.microsoft.com/office/powerpoint/2010/main" val="385135246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12776"/>
            <a:ext cx="8229600" cy="1158875"/>
          </a:xfrm>
        </p:spPr>
        <p:txBody>
          <a:bodyPr>
            <a:noAutofit/>
          </a:bodyPr>
          <a:lstStyle/>
          <a:p>
            <a:pPr marL="0" indent="0" eaLnBrk="1" hangingPunct="1">
              <a:buNone/>
            </a:pPr>
            <a:r>
              <a:rPr lang="ja-JP" altLang="en-US" sz="4000" dirty="0" smtClean="0"/>
              <a:t>４つの輪が素早くつながると救命効果が高まります。</a:t>
            </a:r>
          </a:p>
        </p:txBody>
      </p:sp>
      <p:sp>
        <p:nvSpPr>
          <p:cNvPr id="14340" name="正方形/長方形 1"/>
          <p:cNvSpPr>
            <a:spLocks noChangeArrowheads="1"/>
          </p:cNvSpPr>
          <p:nvPr/>
        </p:nvSpPr>
        <p:spPr bwMode="auto">
          <a:xfrm>
            <a:off x="1573213" y="5530850"/>
            <a:ext cx="5218112" cy="1327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sp>
        <p:nvSpPr>
          <p:cNvPr id="15" name="Text Box 7"/>
          <p:cNvSpPr txBox="1">
            <a:spLocks noChangeArrowheads="1"/>
          </p:cNvSpPr>
          <p:nvPr/>
        </p:nvSpPr>
        <p:spPr bwMode="auto">
          <a:xfrm>
            <a:off x="6666190" y="4992057"/>
            <a:ext cx="207465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1800" b="1" dirty="0">
                <a:solidFill>
                  <a:schemeClr val="bg1"/>
                </a:solidFill>
                <a:latin typeface="+mn-ea"/>
                <a:ea typeface="+mn-ea"/>
              </a:rPr>
              <a:t>二次救命処置と</a:t>
            </a:r>
          </a:p>
          <a:p>
            <a:pPr eaLnBrk="1" hangingPunct="1">
              <a:spcBef>
                <a:spcPct val="0"/>
              </a:spcBef>
              <a:buClrTx/>
              <a:buSzTx/>
              <a:buFontTx/>
              <a:buNone/>
            </a:pPr>
            <a:r>
              <a:rPr lang="ja-JP" altLang="en-US" sz="1800" b="1" dirty="0">
                <a:solidFill>
                  <a:schemeClr val="bg1"/>
                </a:solidFill>
                <a:latin typeface="+mn-ea"/>
                <a:ea typeface="+mn-ea"/>
              </a:rPr>
              <a:t>心拍再開後の</a:t>
            </a:r>
            <a:r>
              <a:rPr lang="ja-JP" altLang="en-US" sz="1800" b="1" dirty="0" smtClean="0">
                <a:solidFill>
                  <a:schemeClr val="bg1"/>
                </a:solidFill>
                <a:latin typeface="+mn-ea"/>
                <a:ea typeface="+mn-ea"/>
              </a:rPr>
              <a:t>集中</a:t>
            </a:r>
            <a:endParaRPr lang="ja-JP" altLang="en-US" sz="1800" b="1" dirty="0">
              <a:solidFill>
                <a:schemeClr val="bg1"/>
              </a:solidFill>
              <a:latin typeface="+mn-ea"/>
              <a:ea typeface="+mn-ea"/>
            </a:endParaRP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22</a:t>
            </a:fld>
            <a:endParaRPr kumimoji="1" lang="ja-JP" altLang="en-US"/>
          </a:p>
        </p:txBody>
      </p:sp>
      <p:pic>
        <p:nvPicPr>
          <p:cNvPr id="13" name="図 12"/>
          <p:cNvPicPr>
            <a:picLocks noChangeAspect="1"/>
          </p:cNvPicPr>
          <p:nvPr/>
        </p:nvPicPr>
        <p:blipFill>
          <a:blip r:embed="rId3"/>
          <a:stretch>
            <a:fillRect/>
          </a:stretch>
        </p:blipFill>
        <p:spPr>
          <a:xfrm>
            <a:off x="179512" y="2873704"/>
            <a:ext cx="8410724" cy="2692027"/>
          </a:xfrm>
          <a:prstGeom prst="rect">
            <a:avLst/>
          </a:prstGeom>
        </p:spPr>
      </p:pic>
    </p:spTree>
    <p:extLst>
      <p:ext uri="{BB962C8B-B14F-4D97-AF65-F5344CB8AC3E}">
        <p14:creationId xmlns:p14="http://schemas.microsoft.com/office/powerpoint/2010/main" val="314928203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a:xfrm>
            <a:off x="457200" y="1600200"/>
            <a:ext cx="8075240" cy="5257800"/>
          </a:xfrm>
        </p:spPr>
        <p:txBody>
          <a:bodyPr>
            <a:normAutofit/>
          </a:bodyPr>
          <a:lstStyle/>
          <a:p>
            <a:r>
              <a:rPr lang="ja-JP" altLang="en-US" sz="4000" dirty="0" smtClean="0"/>
              <a:t>不慮の事故</a:t>
            </a:r>
            <a:endParaRPr kumimoji="1" lang="en-US" altLang="ja-JP" sz="4000" dirty="0" smtClean="0"/>
          </a:p>
          <a:p>
            <a:pPr marL="0" indent="0">
              <a:buNone/>
            </a:pPr>
            <a:r>
              <a:rPr lang="ja-JP" altLang="en-US" sz="3600" dirty="0" smtClean="0"/>
              <a:t>・チャイルドシートやシートベルトの着用</a:t>
            </a:r>
            <a:endParaRPr lang="en-US" altLang="ja-JP" sz="3600" dirty="0" smtClean="0"/>
          </a:p>
          <a:p>
            <a:pPr marL="0" indent="0">
              <a:buNone/>
            </a:pPr>
            <a:r>
              <a:rPr kumimoji="1" lang="ja-JP" altLang="en-US" sz="3600" dirty="0" smtClean="0"/>
              <a:t>・自転車に乗るときのヘルメットの着用</a:t>
            </a:r>
            <a:endParaRPr kumimoji="1" lang="en-US" altLang="ja-JP" sz="3600" dirty="0" smtClean="0"/>
          </a:p>
          <a:p>
            <a:pPr marL="0" indent="0">
              <a:buNone/>
            </a:pPr>
            <a:r>
              <a:rPr lang="ja-JP" altLang="en-US" sz="3600" dirty="0" smtClean="0"/>
              <a:t>・保護者が居ないときの水遊びの禁止</a:t>
            </a:r>
            <a:endParaRPr lang="en-US" altLang="ja-JP" sz="3600" dirty="0" smtClean="0"/>
          </a:p>
          <a:p>
            <a:pPr marL="0" indent="0">
              <a:buNone/>
            </a:pPr>
            <a:r>
              <a:rPr kumimoji="1" lang="ja-JP" altLang="en-US" sz="3600" dirty="0" smtClean="0"/>
              <a:t>・ボート遊びでのライフジャケットの着用</a:t>
            </a:r>
            <a:endParaRPr kumimoji="1" lang="en-US" altLang="ja-JP" sz="3600" dirty="0" smtClean="0"/>
          </a:p>
          <a:p>
            <a:pPr marL="0" indent="0">
              <a:buNone/>
            </a:pPr>
            <a:r>
              <a:rPr lang="ja-JP" altLang="en-US" sz="3600" dirty="0" smtClean="0"/>
              <a:t>・浴室の施錠、浴槽に残し湯をしない</a:t>
            </a:r>
            <a:endParaRPr lang="en-US" altLang="ja-JP" sz="3600" dirty="0" smtClean="0"/>
          </a:p>
          <a:p>
            <a:pPr marL="0" indent="0">
              <a:buNone/>
            </a:pPr>
            <a:r>
              <a:rPr kumimoji="1" lang="ja-JP" altLang="en-US" sz="3600" dirty="0" smtClean="0"/>
              <a:t>・子どもの手の届くところに、口に入る</a:t>
            </a:r>
            <a:endParaRPr kumimoji="1" lang="en-US" altLang="ja-JP" sz="3600" dirty="0" smtClean="0"/>
          </a:p>
          <a:p>
            <a:pPr marL="0" indent="0">
              <a:buNone/>
            </a:pPr>
            <a:r>
              <a:rPr lang="ja-JP" altLang="en-US" sz="3600" dirty="0"/>
              <a:t>　</a:t>
            </a:r>
            <a:r>
              <a:rPr lang="ja-JP" altLang="en-US" sz="3600" dirty="0" smtClean="0"/>
              <a:t>小さな</a:t>
            </a:r>
            <a:r>
              <a:rPr lang="ja-JP" altLang="en-US" sz="3600" dirty="0"/>
              <a:t>物</a:t>
            </a:r>
            <a:r>
              <a:rPr lang="ja-JP" altLang="en-US" sz="3600" dirty="0" smtClean="0"/>
              <a:t>を</a:t>
            </a:r>
            <a:r>
              <a:rPr lang="ja-JP" altLang="en-US" sz="3600" dirty="0"/>
              <a:t>置かない</a:t>
            </a:r>
            <a:endParaRPr lang="en-US" altLang="ja-JP" sz="3600" dirty="0" smtClean="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23</a:t>
            </a:fld>
            <a:endParaRPr kumimoji="1" lang="ja-JP" altLang="en-US"/>
          </a:p>
        </p:txBody>
      </p:sp>
    </p:spTree>
    <p:extLst>
      <p:ext uri="{BB962C8B-B14F-4D97-AF65-F5344CB8AC3E}">
        <p14:creationId xmlns:p14="http://schemas.microsoft.com/office/powerpoint/2010/main" val="31747325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a:xfrm>
            <a:off x="457200" y="1600200"/>
            <a:ext cx="7643192" cy="4873752"/>
          </a:xfrm>
        </p:spPr>
        <p:txBody>
          <a:bodyPr>
            <a:normAutofit/>
          </a:bodyPr>
          <a:lstStyle/>
          <a:p>
            <a:r>
              <a:rPr kumimoji="1" lang="ja-JP" altLang="en-US" sz="4000" dirty="0" smtClean="0"/>
              <a:t>学校心臓検診</a:t>
            </a:r>
            <a:endParaRPr kumimoji="1" lang="en-US" altLang="ja-JP" sz="4000" dirty="0" smtClean="0"/>
          </a:p>
          <a:p>
            <a:pPr marL="0" indent="0">
              <a:buNone/>
            </a:pPr>
            <a:r>
              <a:rPr lang="ja-JP" altLang="en-US" sz="3600" dirty="0" smtClean="0"/>
              <a:t>・健康に見える子どもの突然死につい</a:t>
            </a:r>
            <a:endParaRPr lang="en-US" altLang="ja-JP" sz="3600" dirty="0" smtClean="0"/>
          </a:p>
          <a:p>
            <a:pPr marL="0" indent="0">
              <a:buNone/>
            </a:pPr>
            <a:r>
              <a:rPr lang="ja-JP" altLang="en-US" sz="3600" dirty="0" smtClean="0"/>
              <a:t>ては、学校心臓検診による心電図異状</a:t>
            </a:r>
            <a:endParaRPr lang="en-US" altLang="ja-JP" sz="3600" dirty="0" smtClean="0"/>
          </a:p>
          <a:p>
            <a:pPr marL="0" indent="0">
              <a:buNone/>
            </a:pPr>
            <a:r>
              <a:rPr lang="ja-JP" altLang="en-US" sz="3600" dirty="0" smtClean="0"/>
              <a:t>の発見が予防につながる</a:t>
            </a:r>
            <a:endParaRPr lang="en-US" altLang="ja-JP" sz="3600" dirty="0" smtClean="0"/>
          </a:p>
          <a:p>
            <a:pPr marL="0" indent="0">
              <a:buNone/>
            </a:pPr>
            <a:r>
              <a:rPr kumimoji="1" lang="ja-JP" altLang="en-US" sz="3600" dirty="0" smtClean="0"/>
              <a:t>・動悸や失神のある子どもは、専門的な</a:t>
            </a:r>
            <a:endParaRPr kumimoji="1" lang="en-US" altLang="ja-JP" sz="3600" dirty="0" smtClean="0"/>
          </a:p>
          <a:p>
            <a:pPr marL="0" indent="0">
              <a:buNone/>
            </a:pPr>
            <a:r>
              <a:rPr kumimoji="1" lang="ja-JP" altLang="en-US" sz="3600" dirty="0" smtClean="0"/>
              <a:t>医療機関を受診することが推奨される。</a:t>
            </a:r>
            <a:endParaRPr kumimoji="1" lang="ja-JP" altLang="en-US" sz="3600" dirty="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24</a:t>
            </a:fld>
            <a:endParaRPr kumimoji="1" lang="ja-JP" altLang="en-US"/>
          </a:p>
        </p:txBody>
      </p:sp>
    </p:spTree>
    <p:extLst>
      <p:ext uri="{BB962C8B-B14F-4D97-AF65-F5344CB8AC3E}">
        <p14:creationId xmlns:p14="http://schemas.microsoft.com/office/powerpoint/2010/main" val="15864871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a:xfrm>
            <a:off x="457200" y="1600200"/>
            <a:ext cx="8003232" cy="5257800"/>
          </a:xfrm>
        </p:spPr>
        <p:txBody>
          <a:bodyPr>
            <a:normAutofit/>
          </a:bodyPr>
          <a:lstStyle/>
          <a:p>
            <a:r>
              <a:rPr kumimoji="1" lang="ja-JP" altLang="en-US" sz="4000" dirty="0" smtClean="0"/>
              <a:t>乳幼児突然死症候群</a:t>
            </a:r>
            <a:endParaRPr lang="en-US" altLang="ja-JP" sz="4000" dirty="0"/>
          </a:p>
          <a:p>
            <a:pPr marL="0" indent="0">
              <a:buNone/>
            </a:pPr>
            <a:r>
              <a:rPr lang="ja-JP" altLang="en-US" sz="3600" dirty="0" smtClean="0"/>
              <a:t>・子どもの突然死の原因のひとつ</a:t>
            </a:r>
            <a:endParaRPr lang="en-US" altLang="ja-JP" sz="3600" dirty="0" smtClean="0"/>
          </a:p>
          <a:p>
            <a:pPr marL="0" indent="0">
              <a:buNone/>
            </a:pPr>
            <a:r>
              <a:rPr kumimoji="1" lang="ja-JP" altLang="en-US" sz="3600" dirty="0" smtClean="0"/>
              <a:t>・家族の喫煙や子どものうつぶせ寝を避ける。</a:t>
            </a:r>
            <a:endParaRPr kumimoji="1" lang="en-US" altLang="ja-JP" sz="3600" dirty="0" smtClean="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25</a:t>
            </a:fld>
            <a:endParaRPr kumimoji="1" lang="ja-JP" altLang="en-US"/>
          </a:p>
        </p:txBody>
      </p:sp>
    </p:spTree>
    <p:extLst>
      <p:ext uri="{BB962C8B-B14F-4D97-AF65-F5344CB8AC3E}">
        <p14:creationId xmlns:p14="http://schemas.microsoft.com/office/powerpoint/2010/main" val="11858327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a:xfrm>
            <a:off x="457200" y="1600200"/>
            <a:ext cx="8003232" cy="5257800"/>
          </a:xfrm>
        </p:spPr>
        <p:txBody>
          <a:bodyPr>
            <a:normAutofit/>
          </a:bodyPr>
          <a:lstStyle/>
          <a:p>
            <a:r>
              <a:rPr kumimoji="1" lang="ja-JP" altLang="en-US" sz="4000" dirty="0" smtClean="0"/>
              <a:t>感染症の予防</a:t>
            </a:r>
            <a:endParaRPr lang="en-US" altLang="ja-JP" sz="3600" dirty="0" smtClean="0"/>
          </a:p>
          <a:p>
            <a:pPr marL="0" indent="0">
              <a:buNone/>
            </a:pPr>
            <a:r>
              <a:rPr kumimoji="1" lang="ja-JP" altLang="en-US" sz="3600" dirty="0" smtClean="0"/>
              <a:t>・子どもにおいては死亡の大きな原因</a:t>
            </a:r>
            <a:endParaRPr kumimoji="1" lang="en-US" altLang="ja-JP" sz="3600" dirty="0" smtClean="0"/>
          </a:p>
          <a:p>
            <a:pPr marL="0" indent="0">
              <a:buNone/>
            </a:pPr>
            <a:r>
              <a:rPr lang="ja-JP" altLang="en-US" sz="3600" dirty="0" smtClean="0"/>
              <a:t>・適時、ワクチン接種を受けることが大切</a:t>
            </a:r>
            <a:endParaRPr kumimoji="1" lang="ja-JP" altLang="en-US" sz="3600" dirty="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26</a:t>
            </a:fld>
            <a:endParaRPr kumimoji="1" lang="ja-JP" altLang="en-US"/>
          </a:p>
        </p:txBody>
      </p:sp>
    </p:spTree>
    <p:extLst>
      <p:ext uri="{BB962C8B-B14F-4D97-AF65-F5344CB8AC3E}">
        <p14:creationId xmlns:p14="http://schemas.microsoft.com/office/powerpoint/2010/main" val="211779586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57200" y="1844824"/>
            <a:ext cx="8229600" cy="4896544"/>
          </a:xfrm>
        </p:spPr>
        <p:txBody>
          <a:bodyPr>
            <a:noAutofit/>
          </a:bodyPr>
          <a:lstStyle/>
          <a:p>
            <a:r>
              <a:rPr lang="ja-JP" altLang="en-US" sz="4000" dirty="0" smtClean="0"/>
              <a:t>ＡＥＤとは？</a:t>
            </a:r>
            <a:endParaRPr lang="ja-JP" altLang="en-US" sz="4000" dirty="0"/>
          </a:p>
          <a:p>
            <a:pPr>
              <a:buNone/>
            </a:pPr>
            <a:r>
              <a:rPr lang="ja-JP" altLang="en-US" sz="3600" dirty="0" smtClean="0"/>
              <a:t>急</a:t>
            </a:r>
            <a:r>
              <a:rPr lang="ja-JP" altLang="en-US" sz="3600" dirty="0"/>
              <a:t>に倒れてしまった方の・・・</a:t>
            </a:r>
          </a:p>
          <a:p>
            <a:pPr>
              <a:buNone/>
            </a:pPr>
            <a:r>
              <a:rPr lang="ja-JP" altLang="en-US" sz="3600" dirty="0" smtClean="0"/>
              <a:t>①</a:t>
            </a:r>
            <a:r>
              <a:rPr lang="ja-JP" altLang="en-US" sz="3600" dirty="0"/>
              <a:t>　意識を戻す</a:t>
            </a:r>
          </a:p>
          <a:p>
            <a:pPr>
              <a:buNone/>
            </a:pPr>
            <a:r>
              <a:rPr lang="ja-JP" altLang="en-US" sz="3600" dirty="0"/>
              <a:t>②　呼吸を復活させる</a:t>
            </a:r>
          </a:p>
          <a:p>
            <a:pPr>
              <a:buNone/>
            </a:pPr>
            <a:r>
              <a:rPr lang="ja-JP" altLang="en-US" sz="3600" dirty="0"/>
              <a:t>③　停止している心臓を動かす</a:t>
            </a:r>
          </a:p>
          <a:p>
            <a:pPr>
              <a:buNone/>
            </a:pPr>
            <a:r>
              <a:rPr lang="ja-JP" altLang="en-US" sz="3600" dirty="0"/>
              <a:t>④　心臓のけいれん状態を取り除く</a:t>
            </a:r>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pic>
        <p:nvPicPr>
          <p:cNvPr id="13" name="Picture 14" descr="AED-1200"/>
          <p:cNvPicPr>
            <a:picLocks noChangeAspect="1" noChangeArrowheads="1"/>
          </p:cNvPicPr>
          <p:nvPr/>
        </p:nvPicPr>
        <p:blipFill>
          <a:blip r:embed="rId3" r:link="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2196" y="2924944"/>
            <a:ext cx="2304256" cy="186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27</a:t>
            </a:fld>
            <a:endParaRPr kumimoji="1" lang="ja-JP" altLang="en-US"/>
          </a:p>
        </p:txBody>
      </p:sp>
      <p:grpSp>
        <p:nvGrpSpPr>
          <p:cNvPr id="6" name="グループ化 5"/>
          <p:cNvGrpSpPr/>
          <p:nvPr/>
        </p:nvGrpSpPr>
        <p:grpSpPr>
          <a:xfrm>
            <a:off x="316033" y="3285232"/>
            <a:ext cx="936625" cy="2493068"/>
            <a:chOff x="316033" y="3285232"/>
            <a:chExt cx="936625" cy="2493068"/>
          </a:xfrm>
        </p:grpSpPr>
        <p:sp>
          <p:nvSpPr>
            <p:cNvPr id="7" name="Oval 4"/>
            <p:cNvSpPr>
              <a:spLocks noChangeArrowheads="1"/>
            </p:cNvSpPr>
            <p:nvPr/>
          </p:nvSpPr>
          <p:spPr bwMode="auto">
            <a:xfrm>
              <a:off x="316033" y="4986138"/>
              <a:ext cx="936625" cy="792162"/>
            </a:xfrm>
            <a:prstGeom prst="ellipse">
              <a:avLst/>
            </a:prstGeom>
            <a:noFill/>
            <a:ln w="793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grpSp>
          <p:nvGrpSpPr>
            <p:cNvPr id="8" name="Group 5"/>
            <p:cNvGrpSpPr>
              <a:grpSpLocks/>
            </p:cNvGrpSpPr>
            <p:nvPr/>
          </p:nvGrpSpPr>
          <p:grpSpPr bwMode="auto">
            <a:xfrm>
              <a:off x="574085" y="3285232"/>
              <a:ext cx="431800" cy="431800"/>
              <a:chOff x="1973" y="2024"/>
              <a:chExt cx="272" cy="272"/>
            </a:xfrm>
          </p:grpSpPr>
          <p:sp>
            <p:nvSpPr>
              <p:cNvPr id="17" name="Line 6"/>
              <p:cNvSpPr>
                <a:spLocks noChangeShapeType="1"/>
              </p:cNvSpPr>
              <p:nvPr/>
            </p:nvSpPr>
            <p:spPr bwMode="auto">
              <a:xfrm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7"/>
              <p:cNvSpPr>
                <a:spLocks noChangeShapeType="1"/>
              </p:cNvSpPr>
              <p:nvPr/>
            </p:nvSpPr>
            <p:spPr bwMode="auto">
              <a:xfrm flipH="1"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 name="Group 8"/>
            <p:cNvGrpSpPr>
              <a:grpSpLocks/>
            </p:cNvGrpSpPr>
            <p:nvPr/>
          </p:nvGrpSpPr>
          <p:grpSpPr bwMode="auto">
            <a:xfrm>
              <a:off x="560950" y="3903076"/>
              <a:ext cx="431800" cy="431800"/>
              <a:chOff x="1973" y="2024"/>
              <a:chExt cx="272" cy="272"/>
            </a:xfrm>
          </p:grpSpPr>
          <p:sp>
            <p:nvSpPr>
              <p:cNvPr id="15" name="Line 9"/>
              <p:cNvSpPr>
                <a:spLocks noChangeShapeType="1"/>
              </p:cNvSpPr>
              <p:nvPr/>
            </p:nvSpPr>
            <p:spPr bwMode="auto">
              <a:xfrm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10"/>
              <p:cNvSpPr>
                <a:spLocks noChangeShapeType="1"/>
              </p:cNvSpPr>
              <p:nvPr/>
            </p:nvSpPr>
            <p:spPr bwMode="auto">
              <a:xfrm flipH="1"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 name="Group 11"/>
            <p:cNvGrpSpPr>
              <a:grpSpLocks/>
            </p:cNvGrpSpPr>
            <p:nvPr/>
          </p:nvGrpSpPr>
          <p:grpSpPr bwMode="auto">
            <a:xfrm>
              <a:off x="566694" y="4528663"/>
              <a:ext cx="431800" cy="431800"/>
              <a:chOff x="1973" y="2024"/>
              <a:chExt cx="272" cy="272"/>
            </a:xfrm>
          </p:grpSpPr>
          <p:sp>
            <p:nvSpPr>
              <p:cNvPr id="11" name="Line 12"/>
              <p:cNvSpPr>
                <a:spLocks noChangeShapeType="1"/>
              </p:cNvSpPr>
              <p:nvPr/>
            </p:nvSpPr>
            <p:spPr bwMode="auto">
              <a:xfrm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13"/>
              <p:cNvSpPr>
                <a:spLocks noChangeShapeType="1"/>
              </p:cNvSpPr>
              <p:nvPr/>
            </p:nvSpPr>
            <p:spPr bwMode="auto">
              <a:xfrm flipH="1"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1938023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57200" y="1844824"/>
            <a:ext cx="8686800" cy="4896544"/>
          </a:xfrm>
        </p:spPr>
        <p:txBody>
          <a:bodyPr>
            <a:noAutofit/>
          </a:bodyPr>
          <a:lstStyle/>
          <a:p>
            <a:r>
              <a:rPr lang="ja-JP" altLang="en-US" sz="4000" dirty="0" smtClean="0"/>
              <a:t>ＡＥＤとは？</a:t>
            </a:r>
            <a:endParaRPr lang="en-US" altLang="ja-JP" sz="4000" dirty="0" smtClean="0"/>
          </a:p>
          <a:p>
            <a:pPr marL="0" indent="0">
              <a:buNone/>
            </a:pPr>
            <a:r>
              <a:rPr lang="ja-JP" altLang="en-US" sz="3600" dirty="0" smtClean="0">
                <a:solidFill>
                  <a:srgbClr val="FF0000"/>
                </a:solidFill>
              </a:rPr>
              <a:t>Ａ</a:t>
            </a:r>
            <a:r>
              <a:rPr lang="ja-JP" altLang="en-US" sz="3600" dirty="0" smtClean="0"/>
              <a:t>ｕｔｏｍａｔｅｄ</a:t>
            </a:r>
            <a:r>
              <a:rPr lang="ja-JP" altLang="en-US" sz="3600" dirty="0"/>
              <a:t>　</a:t>
            </a:r>
            <a:r>
              <a:rPr lang="ja-JP" altLang="en-US" sz="3600" dirty="0">
                <a:solidFill>
                  <a:srgbClr val="FF0000"/>
                </a:solidFill>
              </a:rPr>
              <a:t>Ｅ</a:t>
            </a:r>
            <a:r>
              <a:rPr lang="ja-JP" altLang="en-US" sz="3600" dirty="0"/>
              <a:t>ｘｔｅｒｎａｌ　</a:t>
            </a:r>
            <a:r>
              <a:rPr lang="ja-JP" altLang="en-US" sz="3600" dirty="0">
                <a:solidFill>
                  <a:srgbClr val="FF0000"/>
                </a:solidFill>
              </a:rPr>
              <a:t>Ｄ</a:t>
            </a:r>
            <a:r>
              <a:rPr lang="ja-JP" altLang="en-US" sz="3600" dirty="0"/>
              <a:t>ｅｆｉｂｒｉｌｌａｔｏｒ　</a:t>
            </a:r>
          </a:p>
          <a:p>
            <a:pPr marL="0" indent="0">
              <a:buNone/>
            </a:pPr>
            <a:r>
              <a:rPr lang="ja-JP" altLang="en-US" sz="3600" dirty="0" smtClean="0"/>
              <a:t>　頭文字</a:t>
            </a:r>
            <a:r>
              <a:rPr lang="ja-JP" altLang="en-US" sz="3600" dirty="0"/>
              <a:t>を取り、</a:t>
            </a:r>
            <a:r>
              <a:rPr lang="ja-JP" altLang="en-US" sz="3600" dirty="0" smtClean="0"/>
              <a:t>略して</a:t>
            </a:r>
            <a:endParaRPr lang="en-US" altLang="ja-JP" sz="3600" dirty="0" smtClean="0"/>
          </a:p>
          <a:p>
            <a:pPr marL="0" indent="0">
              <a:buNone/>
            </a:pPr>
            <a:r>
              <a:rPr lang="ja-JP" altLang="en-US" sz="3600" dirty="0" smtClean="0"/>
              <a:t>「</a:t>
            </a:r>
            <a:r>
              <a:rPr lang="ja-JP" altLang="en-US" sz="3600" dirty="0">
                <a:solidFill>
                  <a:srgbClr val="FF0000"/>
                </a:solidFill>
              </a:rPr>
              <a:t>ＡＥＤ</a:t>
            </a:r>
            <a:r>
              <a:rPr lang="ja-JP" altLang="en-US" sz="3600" dirty="0"/>
              <a:t>」と呼んでいます。</a:t>
            </a:r>
          </a:p>
          <a:p>
            <a:pPr marL="0" indent="0">
              <a:buNone/>
            </a:pPr>
            <a:r>
              <a:rPr lang="ja-JP" altLang="en-US" sz="3600" dirty="0" smtClean="0"/>
              <a:t>　日本語</a:t>
            </a:r>
            <a:r>
              <a:rPr lang="ja-JP" altLang="en-US" sz="3600" dirty="0"/>
              <a:t>に直す</a:t>
            </a:r>
            <a:r>
              <a:rPr lang="ja-JP" altLang="en-US" sz="3600" dirty="0" smtClean="0"/>
              <a:t>と</a:t>
            </a:r>
            <a:endParaRPr lang="en-US" altLang="ja-JP" sz="3600" dirty="0" smtClean="0"/>
          </a:p>
          <a:p>
            <a:pPr marL="0" indent="0">
              <a:buNone/>
            </a:pPr>
            <a:r>
              <a:rPr lang="ja-JP" altLang="en-US" sz="3600" dirty="0" smtClean="0"/>
              <a:t>「</a:t>
            </a:r>
            <a:r>
              <a:rPr lang="ja-JP" altLang="en-US" sz="3600" dirty="0">
                <a:solidFill>
                  <a:srgbClr val="FF0000"/>
                </a:solidFill>
              </a:rPr>
              <a:t>自動体外式除細動器</a:t>
            </a:r>
            <a:r>
              <a:rPr lang="ja-JP" altLang="en-US" sz="3600" dirty="0"/>
              <a:t>」と言います。</a:t>
            </a:r>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28</a:t>
            </a:fld>
            <a:endParaRPr kumimoji="1" lang="ja-JP" altLang="en-US"/>
          </a:p>
        </p:txBody>
      </p:sp>
    </p:spTree>
    <p:extLst>
      <p:ext uri="{BB962C8B-B14F-4D97-AF65-F5344CB8AC3E}">
        <p14:creationId xmlns:p14="http://schemas.microsoft.com/office/powerpoint/2010/main" val="290561824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57200" y="1844824"/>
            <a:ext cx="8229600" cy="2808312"/>
          </a:xfrm>
        </p:spPr>
        <p:txBody>
          <a:bodyPr>
            <a:noAutofit/>
          </a:bodyPr>
          <a:lstStyle/>
          <a:p>
            <a:r>
              <a:rPr lang="ja-JP" altLang="en-US" sz="4000" dirty="0" smtClean="0"/>
              <a:t>突然</a:t>
            </a:r>
            <a:r>
              <a:rPr lang="ja-JP" altLang="en-US" sz="4000" dirty="0"/>
              <a:t>の</a:t>
            </a:r>
            <a:r>
              <a:rPr lang="ja-JP" altLang="en-US" sz="4000" dirty="0" smtClean="0"/>
              <a:t>心</a:t>
            </a:r>
            <a:r>
              <a:rPr lang="ja-JP" altLang="en-US" sz="4000" dirty="0"/>
              <a:t>停止</a:t>
            </a:r>
            <a:r>
              <a:rPr lang="ja-JP" altLang="en-US" sz="4000" dirty="0" smtClean="0"/>
              <a:t>は・・・</a:t>
            </a:r>
            <a:endParaRPr lang="en-US" altLang="ja-JP" sz="4000" dirty="0" smtClean="0"/>
          </a:p>
          <a:p>
            <a:pPr marL="0" indent="0">
              <a:buNone/>
            </a:pPr>
            <a:r>
              <a:rPr lang="ja-JP" altLang="en-US" sz="4000" dirty="0" smtClean="0"/>
              <a:t>　</a:t>
            </a:r>
            <a:r>
              <a:rPr lang="ja-JP" altLang="en-US" sz="3600" dirty="0" smtClean="0"/>
              <a:t>・心臓の筋肉がケイレンを起こして細かく</a:t>
            </a:r>
            <a:endParaRPr lang="en-US" altLang="ja-JP" sz="3600" dirty="0" smtClean="0"/>
          </a:p>
          <a:p>
            <a:pPr marL="0" indent="0">
              <a:buNone/>
            </a:pPr>
            <a:r>
              <a:rPr lang="ja-JP" altLang="en-US" sz="3600" dirty="0"/>
              <a:t>　</a:t>
            </a:r>
            <a:r>
              <a:rPr lang="ja-JP" altLang="en-US" sz="3600" dirty="0" smtClean="0"/>
              <a:t>震える「</a:t>
            </a:r>
            <a:r>
              <a:rPr lang="ja-JP" altLang="en-US" sz="3600" dirty="0" smtClean="0">
                <a:solidFill>
                  <a:srgbClr val="FF0000"/>
                </a:solidFill>
              </a:rPr>
              <a:t>心室細動</a:t>
            </a:r>
            <a:r>
              <a:rPr lang="ja-JP" altLang="en-US" sz="3600" dirty="0" smtClean="0"/>
              <a:t>」によって生じることが</a:t>
            </a:r>
            <a:endParaRPr lang="en-US" altLang="ja-JP" sz="3600" dirty="0" smtClean="0"/>
          </a:p>
          <a:p>
            <a:pPr marL="0" indent="0">
              <a:buNone/>
            </a:pPr>
            <a:r>
              <a:rPr lang="ja-JP" altLang="en-US" sz="3600" dirty="0"/>
              <a:t>　</a:t>
            </a:r>
            <a:r>
              <a:rPr lang="ja-JP" altLang="en-US" sz="3600" dirty="0" smtClean="0"/>
              <a:t>多い</a:t>
            </a:r>
            <a:endParaRPr lang="ja-JP" altLang="en-US" sz="3600" dirty="0"/>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grpSp>
        <p:nvGrpSpPr>
          <p:cNvPr id="17" name="Group 4"/>
          <p:cNvGrpSpPr>
            <a:grpSpLocks/>
          </p:cNvGrpSpPr>
          <p:nvPr/>
        </p:nvGrpSpPr>
        <p:grpSpPr bwMode="auto">
          <a:xfrm>
            <a:off x="5436096" y="4139953"/>
            <a:ext cx="1966912" cy="2255838"/>
            <a:chOff x="295" y="2840"/>
            <a:chExt cx="1239" cy="1421"/>
          </a:xfrm>
        </p:grpSpPr>
        <p:pic>
          <p:nvPicPr>
            <p:cNvPr id="18" name="Picture 5"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840"/>
              <a:ext cx="117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6"/>
            <p:cNvSpPr>
              <a:spLocks/>
            </p:cNvSpPr>
            <p:nvPr/>
          </p:nvSpPr>
          <p:spPr bwMode="auto">
            <a:xfrm>
              <a:off x="1338" y="3430"/>
              <a:ext cx="196" cy="454"/>
            </a:xfrm>
            <a:custGeom>
              <a:avLst/>
              <a:gdLst>
                <a:gd name="T0" fmla="*/ 0 w 423"/>
                <a:gd name="T1" fmla="*/ 1 h 704"/>
                <a:gd name="T2" fmla="*/ 0 w 423"/>
                <a:gd name="T3" fmla="*/ 1 h 704"/>
                <a:gd name="T4" fmla="*/ 0 w 423"/>
                <a:gd name="T5" fmla="*/ 1 h 704"/>
                <a:gd name="T6" fmla="*/ 0 w 423"/>
                <a:gd name="T7" fmla="*/ 1 h 704"/>
                <a:gd name="T8" fmla="*/ 0 w 423"/>
                <a:gd name="T9" fmla="*/ 1 h 704"/>
                <a:gd name="T10" fmla="*/ 0 w 423"/>
                <a:gd name="T11" fmla="*/ 1 h 704"/>
                <a:gd name="T12" fmla="*/ 0 w 423"/>
                <a:gd name="T13" fmla="*/ 1 h 704"/>
                <a:gd name="T14" fmla="*/ 0 w 423"/>
                <a:gd name="T15" fmla="*/ 1 h 704"/>
                <a:gd name="T16" fmla="*/ 0 w 423"/>
                <a:gd name="T17" fmla="*/ 1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704">
                  <a:moveTo>
                    <a:pt x="0" y="23"/>
                  </a:moveTo>
                  <a:cubicBezTo>
                    <a:pt x="60" y="11"/>
                    <a:pt x="121" y="0"/>
                    <a:pt x="136" y="23"/>
                  </a:cubicBezTo>
                  <a:cubicBezTo>
                    <a:pt x="151" y="46"/>
                    <a:pt x="76" y="137"/>
                    <a:pt x="91" y="160"/>
                  </a:cubicBezTo>
                  <a:cubicBezTo>
                    <a:pt x="106" y="183"/>
                    <a:pt x="212" y="130"/>
                    <a:pt x="227" y="160"/>
                  </a:cubicBezTo>
                  <a:cubicBezTo>
                    <a:pt x="242" y="190"/>
                    <a:pt x="167" y="311"/>
                    <a:pt x="182" y="341"/>
                  </a:cubicBezTo>
                  <a:cubicBezTo>
                    <a:pt x="197" y="371"/>
                    <a:pt x="303" y="311"/>
                    <a:pt x="318" y="341"/>
                  </a:cubicBezTo>
                  <a:cubicBezTo>
                    <a:pt x="333" y="371"/>
                    <a:pt x="257" y="492"/>
                    <a:pt x="272" y="522"/>
                  </a:cubicBezTo>
                  <a:cubicBezTo>
                    <a:pt x="287" y="552"/>
                    <a:pt x="393" y="492"/>
                    <a:pt x="408" y="522"/>
                  </a:cubicBezTo>
                  <a:cubicBezTo>
                    <a:pt x="423" y="552"/>
                    <a:pt x="370" y="674"/>
                    <a:pt x="363" y="7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Freeform 7"/>
            <p:cNvSpPr>
              <a:spLocks/>
            </p:cNvSpPr>
            <p:nvPr/>
          </p:nvSpPr>
          <p:spPr bwMode="auto">
            <a:xfrm>
              <a:off x="748" y="4110"/>
              <a:ext cx="681" cy="151"/>
            </a:xfrm>
            <a:custGeom>
              <a:avLst/>
              <a:gdLst>
                <a:gd name="T0" fmla="*/ 0 w 3009"/>
                <a:gd name="T1" fmla="*/ 0 h 1013"/>
                <a:gd name="T2" fmla="*/ 0 w 3009"/>
                <a:gd name="T3" fmla="*/ 0 h 1013"/>
                <a:gd name="T4" fmla="*/ 0 w 3009"/>
                <a:gd name="T5" fmla="*/ 0 h 1013"/>
                <a:gd name="T6" fmla="*/ 0 w 3009"/>
                <a:gd name="T7" fmla="*/ 0 h 1013"/>
                <a:gd name="T8" fmla="*/ 0 w 3009"/>
                <a:gd name="T9" fmla="*/ 0 h 1013"/>
                <a:gd name="T10" fmla="*/ 0 w 3009"/>
                <a:gd name="T11" fmla="*/ 0 h 1013"/>
                <a:gd name="T12" fmla="*/ 0 w 3009"/>
                <a:gd name="T13" fmla="*/ 0 h 1013"/>
                <a:gd name="T14" fmla="*/ 0 w 3009"/>
                <a:gd name="T15" fmla="*/ 0 h 1013"/>
                <a:gd name="T16" fmla="*/ 0 w 3009"/>
                <a:gd name="T17" fmla="*/ 0 h 1013"/>
                <a:gd name="T18" fmla="*/ 0 w 3009"/>
                <a:gd name="T19" fmla="*/ 0 h 1013"/>
                <a:gd name="T20" fmla="*/ 0 w 3009"/>
                <a:gd name="T21" fmla="*/ 0 h 1013"/>
                <a:gd name="T22" fmla="*/ 0 w 3009"/>
                <a:gd name="T23" fmla="*/ 0 h 1013"/>
                <a:gd name="T24" fmla="*/ 0 w 3009"/>
                <a:gd name="T25" fmla="*/ 0 h 1013"/>
                <a:gd name="T26" fmla="*/ 0 w 3009"/>
                <a:gd name="T27" fmla="*/ 0 h 1013"/>
                <a:gd name="T28" fmla="*/ 0 w 3009"/>
                <a:gd name="T29" fmla="*/ 0 h 10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9" h="1013">
                  <a:moveTo>
                    <a:pt x="0" y="454"/>
                  </a:moveTo>
                  <a:cubicBezTo>
                    <a:pt x="57" y="609"/>
                    <a:pt x="114" y="764"/>
                    <a:pt x="182" y="771"/>
                  </a:cubicBezTo>
                  <a:cubicBezTo>
                    <a:pt x="250" y="778"/>
                    <a:pt x="334" y="484"/>
                    <a:pt x="409" y="499"/>
                  </a:cubicBezTo>
                  <a:cubicBezTo>
                    <a:pt x="484" y="514"/>
                    <a:pt x="560" y="847"/>
                    <a:pt x="635" y="862"/>
                  </a:cubicBezTo>
                  <a:cubicBezTo>
                    <a:pt x="710" y="877"/>
                    <a:pt x="786" y="575"/>
                    <a:pt x="862" y="590"/>
                  </a:cubicBezTo>
                  <a:cubicBezTo>
                    <a:pt x="938" y="605"/>
                    <a:pt x="1006" y="938"/>
                    <a:pt x="1089" y="953"/>
                  </a:cubicBezTo>
                  <a:cubicBezTo>
                    <a:pt x="1172" y="968"/>
                    <a:pt x="1278" y="674"/>
                    <a:pt x="1361" y="681"/>
                  </a:cubicBezTo>
                  <a:cubicBezTo>
                    <a:pt x="1444" y="688"/>
                    <a:pt x="1512" y="1013"/>
                    <a:pt x="1588" y="998"/>
                  </a:cubicBezTo>
                  <a:cubicBezTo>
                    <a:pt x="1664" y="983"/>
                    <a:pt x="1724" y="620"/>
                    <a:pt x="1815" y="590"/>
                  </a:cubicBezTo>
                  <a:cubicBezTo>
                    <a:pt x="1906" y="560"/>
                    <a:pt x="2064" y="840"/>
                    <a:pt x="2132" y="817"/>
                  </a:cubicBezTo>
                  <a:cubicBezTo>
                    <a:pt x="2200" y="794"/>
                    <a:pt x="2147" y="484"/>
                    <a:pt x="2223" y="454"/>
                  </a:cubicBezTo>
                  <a:cubicBezTo>
                    <a:pt x="2299" y="424"/>
                    <a:pt x="2518" y="665"/>
                    <a:pt x="2586" y="635"/>
                  </a:cubicBezTo>
                  <a:cubicBezTo>
                    <a:pt x="2654" y="605"/>
                    <a:pt x="2571" y="310"/>
                    <a:pt x="2631" y="272"/>
                  </a:cubicBezTo>
                  <a:cubicBezTo>
                    <a:pt x="2691" y="234"/>
                    <a:pt x="2889" y="454"/>
                    <a:pt x="2949" y="409"/>
                  </a:cubicBezTo>
                  <a:cubicBezTo>
                    <a:pt x="3009" y="364"/>
                    <a:pt x="3001" y="182"/>
                    <a:pt x="2994"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29</a:t>
            </a:fld>
            <a:endParaRPr kumimoji="1" lang="ja-JP" altLang="en-US"/>
          </a:p>
        </p:txBody>
      </p:sp>
    </p:spTree>
    <p:extLst>
      <p:ext uri="{BB962C8B-B14F-4D97-AF65-F5344CB8AC3E}">
        <p14:creationId xmlns:p14="http://schemas.microsoft.com/office/powerpoint/2010/main" val="311427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50" fill="hold">
                                          <p:stCondLst>
                                            <p:cond delay="0"/>
                                          </p:stCondLst>
                                        </p:cTn>
                                        <p:tgtEl>
                                          <p:spTgt spid="17"/>
                                        </p:tgtEl>
                                        <p:attrNameLst>
                                          <p:attrName>r</p:attrName>
                                        </p:attrNameLst>
                                      </p:cBhvr>
                                    </p:animRot>
                                    <p:animRot by="-240000">
                                      <p:cBhvr>
                                        <p:cTn id="7" dur="100" fill="hold">
                                          <p:stCondLst>
                                            <p:cond delay="100"/>
                                          </p:stCondLst>
                                        </p:cTn>
                                        <p:tgtEl>
                                          <p:spTgt spid="17"/>
                                        </p:tgtEl>
                                        <p:attrNameLst>
                                          <p:attrName>r</p:attrName>
                                        </p:attrNameLst>
                                      </p:cBhvr>
                                    </p:animRot>
                                    <p:animRot by="240000">
                                      <p:cBhvr>
                                        <p:cTn id="8" dur="100" fill="hold">
                                          <p:stCondLst>
                                            <p:cond delay="200"/>
                                          </p:stCondLst>
                                        </p:cTn>
                                        <p:tgtEl>
                                          <p:spTgt spid="17"/>
                                        </p:tgtEl>
                                        <p:attrNameLst>
                                          <p:attrName>r</p:attrName>
                                        </p:attrNameLst>
                                      </p:cBhvr>
                                    </p:animRot>
                                    <p:animRot by="-240000">
                                      <p:cBhvr>
                                        <p:cTn id="9" dur="100" fill="hold">
                                          <p:stCondLst>
                                            <p:cond delay="300"/>
                                          </p:stCondLst>
                                        </p:cTn>
                                        <p:tgtEl>
                                          <p:spTgt spid="17"/>
                                        </p:tgtEl>
                                        <p:attrNameLst>
                                          <p:attrName>r</p:attrName>
                                        </p:attrNameLst>
                                      </p:cBhvr>
                                    </p:animRot>
                                    <p:animRot by="120000">
                                      <p:cBhvr>
                                        <p:cTn id="10" dur="100" fill="hold">
                                          <p:stCondLst>
                                            <p:cond delay="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6131024" cy="1143000"/>
          </a:xfrm>
        </p:spPr>
        <p:txBody>
          <a:bodyPr>
            <a:normAutofit/>
          </a:bodyPr>
          <a:lstStyle/>
          <a:p>
            <a:r>
              <a:rPr kumimoji="1" lang="ja-JP" altLang="en-US" sz="5400" dirty="0" smtClean="0"/>
              <a:t>救急蘇生法とは</a:t>
            </a:r>
            <a:endParaRPr kumimoji="1" lang="ja-JP" altLang="en-US" sz="5400" dirty="0"/>
          </a:p>
        </p:txBody>
      </p:sp>
      <p:sp>
        <p:nvSpPr>
          <p:cNvPr id="3" name="コンテンツ プレースホルダー 2"/>
          <p:cNvSpPr>
            <a:spLocks noGrp="1"/>
          </p:cNvSpPr>
          <p:nvPr>
            <p:ph sz="quarter" idx="1"/>
          </p:nvPr>
        </p:nvSpPr>
        <p:spPr>
          <a:xfrm>
            <a:off x="457200" y="1600200"/>
            <a:ext cx="7715200" cy="2548880"/>
          </a:xfrm>
        </p:spPr>
        <p:txBody>
          <a:bodyPr>
            <a:normAutofit/>
          </a:bodyPr>
          <a:lstStyle/>
          <a:p>
            <a:r>
              <a:rPr kumimoji="1" lang="ja-JP" altLang="en-US" sz="3600" dirty="0" smtClean="0"/>
              <a:t>一次救命処置</a:t>
            </a:r>
            <a:endParaRPr kumimoji="1" lang="en-US" altLang="ja-JP" sz="3600" dirty="0" smtClean="0"/>
          </a:p>
          <a:p>
            <a:pPr marL="0" indent="0">
              <a:buNone/>
            </a:pPr>
            <a:r>
              <a:rPr lang="ja-JP" altLang="en-US" sz="3600" dirty="0" smtClean="0"/>
              <a:t>　・突然の心停止、もしくはこれに近い　</a:t>
            </a:r>
            <a:endParaRPr lang="en-US" altLang="ja-JP" sz="3600" dirty="0" smtClean="0"/>
          </a:p>
          <a:p>
            <a:pPr marL="0" indent="0">
              <a:buNone/>
            </a:pPr>
            <a:r>
              <a:rPr lang="ja-JP" altLang="en-US" sz="3600" dirty="0"/>
              <a:t>　</a:t>
            </a:r>
            <a:r>
              <a:rPr lang="ja-JP" altLang="en-US" sz="3600" dirty="0" smtClean="0"/>
              <a:t>状態になった傷病者を社会復帰に</a:t>
            </a:r>
            <a:endParaRPr lang="en-US" altLang="ja-JP" sz="3600" dirty="0" smtClean="0"/>
          </a:p>
          <a:p>
            <a:pPr marL="0" indent="0">
              <a:buNone/>
            </a:pPr>
            <a:r>
              <a:rPr lang="ja-JP" altLang="en-US" sz="3600" dirty="0"/>
              <a:t>　</a:t>
            </a:r>
            <a:r>
              <a:rPr lang="ja-JP" altLang="en-US" sz="3600" dirty="0" smtClean="0"/>
              <a:t>導くための方法</a:t>
            </a:r>
            <a:endParaRPr kumimoji="1" lang="en-US" altLang="ja-JP" sz="3600" dirty="0" smtClean="0"/>
          </a:p>
        </p:txBody>
      </p:sp>
      <p:pic>
        <p:nvPicPr>
          <p:cNvPr id="1026" name="Picture 2" descr="C:\Users\kiyo\Desktop\応急手当講習新スライド案\イラスト\心肺蘇生.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149080"/>
            <a:ext cx="1872208" cy="19021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iyo\Desktop\応急手当講習新スライド案\イラスト\AED-ボタン押す.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1008" y="4149080"/>
            <a:ext cx="2304256" cy="1927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Ssafi001\0040000消防局\0040035警防部\0040045救急課\平成29年度フォルダ\㉚ 応急手当普及啓発\02 印刷物\応急手当講習テキストデータ\G2010テキストデータ秀飯舎\イラスト\遺物除去-背部叩打法.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1154" y="3717032"/>
            <a:ext cx="1607230" cy="237985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0" y="6021288"/>
            <a:ext cx="3707904" cy="1200329"/>
          </a:xfrm>
          <a:prstGeom prst="rect">
            <a:avLst/>
          </a:prstGeom>
          <a:noFill/>
        </p:spPr>
        <p:txBody>
          <a:bodyPr wrap="square" rtlCol="0">
            <a:spAutoFit/>
          </a:bodyPr>
          <a:lstStyle/>
          <a:p>
            <a:pPr algn="ctr"/>
            <a:r>
              <a:rPr kumimoji="1" lang="ja-JP" altLang="en-US" sz="2400" dirty="0" smtClean="0"/>
              <a:t>心肺蘇生</a:t>
            </a:r>
            <a:endParaRPr kumimoji="1" lang="en-US" altLang="ja-JP" sz="2400" dirty="0" smtClean="0"/>
          </a:p>
          <a:p>
            <a:pPr algn="ctr"/>
            <a:r>
              <a:rPr lang="ja-JP" altLang="en-US" sz="2400" dirty="0" smtClean="0"/>
              <a:t>（胸骨圧迫＋人工呼吸）</a:t>
            </a:r>
            <a:endParaRPr kumimoji="1" lang="en-US" altLang="ja-JP" sz="2400" dirty="0" smtClean="0"/>
          </a:p>
          <a:p>
            <a:pPr algn="ctr"/>
            <a:endParaRPr kumimoji="1" lang="ja-JP" altLang="en-US" sz="2400" dirty="0"/>
          </a:p>
        </p:txBody>
      </p:sp>
      <p:sp>
        <p:nvSpPr>
          <p:cNvPr id="9" name="テキスト ボックス 8"/>
          <p:cNvSpPr txBox="1"/>
          <p:nvPr/>
        </p:nvSpPr>
        <p:spPr>
          <a:xfrm>
            <a:off x="3203848" y="6021288"/>
            <a:ext cx="2411760" cy="830997"/>
          </a:xfrm>
          <a:prstGeom prst="rect">
            <a:avLst/>
          </a:prstGeom>
          <a:noFill/>
        </p:spPr>
        <p:txBody>
          <a:bodyPr wrap="square" rtlCol="0">
            <a:spAutoFit/>
          </a:bodyPr>
          <a:lstStyle/>
          <a:p>
            <a:pPr algn="ctr"/>
            <a:r>
              <a:rPr lang="ja-JP" altLang="en-US" sz="2400" dirty="0"/>
              <a:t>ＡＥＤ</a:t>
            </a:r>
            <a:endParaRPr kumimoji="1" lang="en-US" altLang="ja-JP" sz="2400" dirty="0" smtClean="0"/>
          </a:p>
          <a:p>
            <a:pPr algn="ctr"/>
            <a:r>
              <a:rPr lang="ja-JP" altLang="en-US" sz="2400" dirty="0" smtClean="0"/>
              <a:t>（電気ショック）</a:t>
            </a:r>
            <a:endParaRPr kumimoji="1" lang="en-US" altLang="ja-JP" sz="2400" dirty="0" smtClean="0"/>
          </a:p>
        </p:txBody>
      </p:sp>
      <p:sp>
        <p:nvSpPr>
          <p:cNvPr id="10" name="テキスト ボックス 9"/>
          <p:cNvSpPr txBox="1"/>
          <p:nvPr/>
        </p:nvSpPr>
        <p:spPr>
          <a:xfrm>
            <a:off x="5868144" y="6021288"/>
            <a:ext cx="2411760" cy="507832"/>
          </a:xfrm>
          <a:prstGeom prst="rect">
            <a:avLst/>
          </a:prstGeom>
          <a:noFill/>
        </p:spPr>
        <p:txBody>
          <a:bodyPr wrap="square" rtlCol="0">
            <a:spAutoFit/>
          </a:bodyPr>
          <a:lstStyle/>
          <a:p>
            <a:pPr algn="ctr"/>
            <a:r>
              <a:rPr lang="ja-JP" altLang="en-US" sz="2400" dirty="0" smtClean="0"/>
              <a:t>気道異物</a:t>
            </a:r>
            <a:r>
              <a:rPr lang="ja-JP" altLang="en-US" sz="2400" dirty="0"/>
              <a:t>除去</a:t>
            </a:r>
            <a:endParaRPr kumimoji="1" lang="en-US" altLang="ja-JP" sz="2400" dirty="0" smtClean="0"/>
          </a:p>
        </p:txBody>
      </p:sp>
      <p:sp>
        <p:nvSpPr>
          <p:cNvPr id="5" name="スライド番号プレースホルダー 4"/>
          <p:cNvSpPr>
            <a:spLocks noGrp="1"/>
          </p:cNvSpPr>
          <p:nvPr>
            <p:ph type="sldNum" sz="quarter" idx="15"/>
          </p:nvPr>
        </p:nvSpPr>
        <p:spPr/>
        <p:txBody>
          <a:bodyPr/>
          <a:lstStyle/>
          <a:p>
            <a:fld id="{F09044E7-CC97-42EE-AE7A-CE249093DC74}" type="slidenum">
              <a:rPr kumimoji="1" lang="ja-JP" altLang="en-US" smtClean="0"/>
              <a:t>3</a:t>
            </a:fld>
            <a:endParaRPr kumimoji="1" lang="ja-JP" altLang="en-US"/>
          </a:p>
        </p:txBody>
      </p:sp>
    </p:spTree>
    <p:extLst>
      <p:ext uri="{BB962C8B-B14F-4D97-AF65-F5344CB8AC3E}">
        <p14:creationId xmlns:p14="http://schemas.microsoft.com/office/powerpoint/2010/main" val="3742366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844824"/>
            <a:ext cx="8229600" cy="489654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正常な心臓の動き</a:t>
            </a:r>
            <a:endParaRPr lang="en-US" altLang="ja-JP" sz="4000" dirty="0" smtClean="0"/>
          </a:p>
          <a:p>
            <a:endParaRPr lang="en-US" altLang="ja-JP" sz="4000" dirty="0" smtClean="0"/>
          </a:p>
          <a:p>
            <a:pPr marL="0" indent="0">
              <a:buFont typeface="Wingdings"/>
              <a:buNone/>
            </a:pPr>
            <a:r>
              <a:rPr lang="ja-JP" altLang="en-US" sz="4000" dirty="0" smtClean="0"/>
              <a:t>　</a:t>
            </a:r>
            <a:endParaRPr lang="en-US" altLang="ja-JP" sz="4000" dirty="0" smtClean="0"/>
          </a:p>
          <a:p>
            <a:pPr marL="0" indent="0">
              <a:buFont typeface="Wingdings"/>
              <a:buNone/>
            </a:pPr>
            <a:endParaRPr lang="en-US" altLang="ja-JP" sz="4000" dirty="0" smtClean="0"/>
          </a:p>
          <a:p>
            <a:pPr marL="0" indent="0">
              <a:buFont typeface="Wingdings"/>
              <a:buNone/>
            </a:pPr>
            <a:r>
              <a:rPr lang="ja-JP" altLang="en-US" sz="3600" dirty="0" smtClean="0"/>
              <a:t>・心臓は電気的刺激で規則正しく収縮と拡</a:t>
            </a:r>
            <a:endParaRPr lang="en-US" altLang="ja-JP" sz="3600" dirty="0" smtClean="0"/>
          </a:p>
          <a:p>
            <a:pPr marL="0" indent="0">
              <a:buFont typeface="Wingdings"/>
              <a:buNone/>
            </a:pPr>
            <a:r>
              <a:rPr lang="ja-JP" altLang="en-US" sz="3600" dirty="0" smtClean="0"/>
              <a:t>張を繰り返しています。</a:t>
            </a:r>
            <a:endParaRPr lang="ja-JP" altLang="en-US" sz="3600" dirty="0"/>
          </a:p>
        </p:txBody>
      </p:sp>
      <p:pic>
        <p:nvPicPr>
          <p:cNvPr id="10" name="Picture 5" descr="004正常なリズムの心電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781300"/>
            <a:ext cx="82073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3419475" y="40052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dirty="0"/>
              <a:t>一回の拍動</a:t>
            </a:r>
          </a:p>
        </p:txBody>
      </p:sp>
      <p:sp>
        <p:nvSpPr>
          <p:cNvPr id="13" name="AutoShape 9"/>
          <p:cNvSpPr>
            <a:spLocks noChangeArrowheads="1"/>
          </p:cNvSpPr>
          <p:nvPr/>
        </p:nvSpPr>
        <p:spPr bwMode="auto">
          <a:xfrm>
            <a:off x="2124075" y="2924175"/>
            <a:ext cx="1152525" cy="1152525"/>
          </a:xfrm>
          <a:prstGeom prst="wedgeEllipseCallout">
            <a:avLst>
              <a:gd name="adj1" fmla="val 62671"/>
              <a:gd name="adj2" fmla="val 55787"/>
            </a:avLst>
          </a:prstGeom>
          <a:noFill/>
          <a:ln w="28575"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ja-JP"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30</a:t>
            </a:fld>
            <a:endParaRPr kumimoji="1" lang="ja-JP" altLang="en-US"/>
          </a:p>
        </p:txBody>
      </p:sp>
    </p:spTree>
    <p:extLst>
      <p:ext uri="{BB962C8B-B14F-4D97-AF65-F5344CB8AC3E}">
        <p14:creationId xmlns:p14="http://schemas.microsoft.com/office/powerpoint/2010/main" val="197465627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501317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心室細動</a:t>
            </a:r>
            <a:endParaRPr lang="en-US" altLang="ja-JP" sz="4000" dirty="0" smtClean="0"/>
          </a:p>
          <a:p>
            <a:endParaRPr lang="en-US" altLang="ja-JP" sz="4000" dirty="0"/>
          </a:p>
          <a:p>
            <a:pPr marL="0" indent="0">
              <a:buFont typeface="Wingdings"/>
              <a:buNone/>
            </a:pPr>
            <a:r>
              <a:rPr lang="ja-JP" altLang="en-US" sz="4000" dirty="0" smtClean="0"/>
              <a:t>　</a:t>
            </a:r>
            <a:endParaRPr lang="en-US" altLang="ja-JP" sz="4000" dirty="0" smtClean="0"/>
          </a:p>
          <a:p>
            <a:pPr marL="0" indent="0">
              <a:buFont typeface="Wingdings"/>
              <a:buNone/>
            </a:pPr>
            <a:endParaRPr lang="en-US" altLang="ja-JP" sz="4000" dirty="0" smtClean="0"/>
          </a:p>
          <a:p>
            <a:pPr marL="0" indent="0">
              <a:buNone/>
            </a:pPr>
            <a:r>
              <a:rPr lang="ja-JP" altLang="en-US" sz="4000" dirty="0"/>
              <a:t>・</a:t>
            </a:r>
            <a:r>
              <a:rPr lang="ja-JP" altLang="en-US" sz="3600" dirty="0"/>
              <a:t>心臓の筋肉全体がブルブルと</a:t>
            </a:r>
            <a:r>
              <a:rPr lang="ja-JP" altLang="en-US" sz="3600" dirty="0" smtClean="0"/>
              <a:t>震えている</a:t>
            </a:r>
            <a:endParaRPr lang="en-US" altLang="ja-JP" sz="3600" dirty="0" smtClean="0"/>
          </a:p>
          <a:p>
            <a:pPr marL="0" indent="0">
              <a:buNone/>
            </a:pPr>
            <a:r>
              <a:rPr lang="ja-JP" altLang="en-US" sz="3600" dirty="0" smtClean="0"/>
              <a:t>状態</a:t>
            </a:r>
            <a:r>
              <a:rPr lang="ja-JP" altLang="en-US" sz="3600" dirty="0"/>
              <a:t>で</a:t>
            </a:r>
            <a:r>
              <a:rPr lang="ja-JP" altLang="en-US" sz="3600" dirty="0" smtClean="0"/>
              <a:t>、血液</a:t>
            </a:r>
            <a:r>
              <a:rPr lang="ja-JP" altLang="en-US" sz="3600" dirty="0"/>
              <a:t>が</a:t>
            </a:r>
            <a:r>
              <a:rPr lang="ja-JP" altLang="en-US" sz="3600" dirty="0" smtClean="0"/>
              <a:t>送り出せません。</a:t>
            </a:r>
            <a:endParaRPr lang="en-US" altLang="ja-JP" sz="3600" dirty="0" smtClean="0"/>
          </a:p>
          <a:p>
            <a:pPr marL="0" indent="0">
              <a:buNone/>
            </a:pPr>
            <a:r>
              <a:rPr lang="ja-JP" altLang="en-US" sz="3600" dirty="0" smtClean="0">
                <a:solidFill>
                  <a:srgbClr val="FF0000"/>
                </a:solidFill>
              </a:rPr>
              <a:t>心臓のけいれん</a:t>
            </a:r>
            <a:r>
              <a:rPr lang="ja-JP" altLang="en-US" sz="3600" dirty="0">
                <a:solidFill>
                  <a:srgbClr val="FF0000"/>
                </a:solidFill>
              </a:rPr>
              <a:t>状態</a:t>
            </a:r>
            <a:r>
              <a:rPr lang="ja-JP" altLang="en-US" sz="3600" dirty="0"/>
              <a:t>です。</a:t>
            </a:r>
          </a:p>
        </p:txBody>
      </p:sp>
      <p:pic>
        <p:nvPicPr>
          <p:cNvPr id="8" name="Picture 8" descr="005心室細動の心電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2408"/>
            <a:ext cx="8556935" cy="176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31</a:t>
            </a:fld>
            <a:endParaRPr kumimoji="1" lang="ja-JP" altLang="en-US"/>
          </a:p>
        </p:txBody>
      </p:sp>
    </p:spTree>
    <p:extLst>
      <p:ext uri="{BB962C8B-B14F-4D97-AF65-F5344CB8AC3E}">
        <p14:creationId xmlns:p14="http://schemas.microsoft.com/office/powerpoint/2010/main" val="276307629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292494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除細動　</a:t>
            </a:r>
            <a:endParaRPr lang="en-US" altLang="ja-JP" sz="4000" dirty="0" smtClean="0"/>
          </a:p>
          <a:p>
            <a:pPr marL="0" indent="0">
              <a:buNone/>
            </a:pPr>
            <a:r>
              <a:rPr lang="ja-JP" altLang="en-US" sz="4000" dirty="0" smtClean="0"/>
              <a:t>　・</a:t>
            </a:r>
            <a:r>
              <a:rPr lang="ja-JP" altLang="en-US" sz="3600" dirty="0"/>
              <a:t>心臓のけいれん状態である「</a:t>
            </a:r>
            <a:r>
              <a:rPr lang="ja-JP" altLang="en-US" sz="3600" dirty="0" smtClean="0"/>
              <a:t>心室細</a:t>
            </a:r>
            <a:endParaRPr lang="en-US" altLang="ja-JP" sz="3600" dirty="0" smtClean="0"/>
          </a:p>
          <a:p>
            <a:pPr marL="0" indent="0">
              <a:buNone/>
            </a:pPr>
            <a:r>
              <a:rPr lang="ja-JP" altLang="en-US" sz="3600" dirty="0"/>
              <a:t>　</a:t>
            </a:r>
            <a:r>
              <a:rPr lang="ja-JP" altLang="en-US" sz="3600" dirty="0" smtClean="0"/>
              <a:t>動</a:t>
            </a:r>
            <a:r>
              <a:rPr lang="ja-JP" altLang="en-US" sz="3600" dirty="0"/>
              <a:t>」に対して、心臓に電気ショックを与え</a:t>
            </a:r>
            <a:r>
              <a:rPr lang="ja-JP" altLang="en-US" sz="3600" dirty="0" smtClean="0"/>
              <a:t>、</a:t>
            </a:r>
            <a:endParaRPr lang="en-US" altLang="ja-JP" sz="3600" dirty="0" smtClean="0"/>
          </a:p>
          <a:p>
            <a:pPr marL="0" indent="0">
              <a:buNone/>
            </a:pPr>
            <a:r>
              <a:rPr lang="ja-JP" altLang="en-US" sz="3600" dirty="0"/>
              <a:t>　</a:t>
            </a:r>
            <a:r>
              <a:rPr lang="ja-JP" altLang="en-US" sz="3600" dirty="0" smtClean="0">
                <a:solidFill>
                  <a:srgbClr val="FF0000"/>
                </a:solidFill>
              </a:rPr>
              <a:t>けいれん</a:t>
            </a:r>
            <a:r>
              <a:rPr lang="ja-JP" altLang="en-US" sz="3600" dirty="0">
                <a:solidFill>
                  <a:srgbClr val="FF0000"/>
                </a:solidFill>
              </a:rPr>
              <a:t>状態を取り除く</a:t>
            </a:r>
            <a:r>
              <a:rPr lang="ja-JP" altLang="en-US" sz="3600" dirty="0"/>
              <a:t>ことです。</a:t>
            </a:r>
          </a:p>
        </p:txBody>
      </p:sp>
      <p:grpSp>
        <p:nvGrpSpPr>
          <p:cNvPr id="7" name="Group 4"/>
          <p:cNvGrpSpPr>
            <a:grpSpLocks/>
          </p:cNvGrpSpPr>
          <p:nvPr/>
        </p:nvGrpSpPr>
        <p:grpSpPr bwMode="auto">
          <a:xfrm>
            <a:off x="3436456" y="4330699"/>
            <a:ext cx="1966912" cy="2255838"/>
            <a:chOff x="295" y="2840"/>
            <a:chExt cx="1239" cy="1421"/>
          </a:xfrm>
        </p:grpSpPr>
        <p:pic>
          <p:nvPicPr>
            <p:cNvPr id="10" name="Picture 5"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840"/>
              <a:ext cx="117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6"/>
            <p:cNvSpPr>
              <a:spLocks/>
            </p:cNvSpPr>
            <p:nvPr/>
          </p:nvSpPr>
          <p:spPr bwMode="auto">
            <a:xfrm>
              <a:off x="1338" y="3430"/>
              <a:ext cx="196" cy="454"/>
            </a:xfrm>
            <a:custGeom>
              <a:avLst/>
              <a:gdLst>
                <a:gd name="T0" fmla="*/ 0 w 423"/>
                <a:gd name="T1" fmla="*/ 1 h 704"/>
                <a:gd name="T2" fmla="*/ 0 w 423"/>
                <a:gd name="T3" fmla="*/ 1 h 704"/>
                <a:gd name="T4" fmla="*/ 0 w 423"/>
                <a:gd name="T5" fmla="*/ 1 h 704"/>
                <a:gd name="T6" fmla="*/ 0 w 423"/>
                <a:gd name="T7" fmla="*/ 1 h 704"/>
                <a:gd name="T8" fmla="*/ 0 w 423"/>
                <a:gd name="T9" fmla="*/ 1 h 704"/>
                <a:gd name="T10" fmla="*/ 0 w 423"/>
                <a:gd name="T11" fmla="*/ 1 h 704"/>
                <a:gd name="T12" fmla="*/ 0 w 423"/>
                <a:gd name="T13" fmla="*/ 1 h 704"/>
                <a:gd name="T14" fmla="*/ 0 w 423"/>
                <a:gd name="T15" fmla="*/ 1 h 704"/>
                <a:gd name="T16" fmla="*/ 0 w 423"/>
                <a:gd name="T17" fmla="*/ 1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704">
                  <a:moveTo>
                    <a:pt x="0" y="23"/>
                  </a:moveTo>
                  <a:cubicBezTo>
                    <a:pt x="60" y="11"/>
                    <a:pt x="121" y="0"/>
                    <a:pt x="136" y="23"/>
                  </a:cubicBezTo>
                  <a:cubicBezTo>
                    <a:pt x="151" y="46"/>
                    <a:pt x="76" y="137"/>
                    <a:pt x="91" y="160"/>
                  </a:cubicBezTo>
                  <a:cubicBezTo>
                    <a:pt x="106" y="183"/>
                    <a:pt x="212" y="130"/>
                    <a:pt x="227" y="160"/>
                  </a:cubicBezTo>
                  <a:cubicBezTo>
                    <a:pt x="242" y="190"/>
                    <a:pt x="167" y="311"/>
                    <a:pt x="182" y="341"/>
                  </a:cubicBezTo>
                  <a:cubicBezTo>
                    <a:pt x="197" y="371"/>
                    <a:pt x="303" y="311"/>
                    <a:pt x="318" y="341"/>
                  </a:cubicBezTo>
                  <a:cubicBezTo>
                    <a:pt x="333" y="371"/>
                    <a:pt x="257" y="492"/>
                    <a:pt x="272" y="522"/>
                  </a:cubicBezTo>
                  <a:cubicBezTo>
                    <a:pt x="287" y="552"/>
                    <a:pt x="393" y="492"/>
                    <a:pt x="408" y="522"/>
                  </a:cubicBezTo>
                  <a:cubicBezTo>
                    <a:pt x="423" y="552"/>
                    <a:pt x="370" y="674"/>
                    <a:pt x="363" y="7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Freeform 7"/>
            <p:cNvSpPr>
              <a:spLocks/>
            </p:cNvSpPr>
            <p:nvPr/>
          </p:nvSpPr>
          <p:spPr bwMode="auto">
            <a:xfrm>
              <a:off x="748" y="4110"/>
              <a:ext cx="681" cy="151"/>
            </a:xfrm>
            <a:custGeom>
              <a:avLst/>
              <a:gdLst>
                <a:gd name="T0" fmla="*/ 0 w 3009"/>
                <a:gd name="T1" fmla="*/ 0 h 1013"/>
                <a:gd name="T2" fmla="*/ 0 w 3009"/>
                <a:gd name="T3" fmla="*/ 0 h 1013"/>
                <a:gd name="T4" fmla="*/ 0 w 3009"/>
                <a:gd name="T5" fmla="*/ 0 h 1013"/>
                <a:gd name="T6" fmla="*/ 0 w 3009"/>
                <a:gd name="T7" fmla="*/ 0 h 1013"/>
                <a:gd name="T8" fmla="*/ 0 w 3009"/>
                <a:gd name="T9" fmla="*/ 0 h 1013"/>
                <a:gd name="T10" fmla="*/ 0 w 3009"/>
                <a:gd name="T11" fmla="*/ 0 h 1013"/>
                <a:gd name="T12" fmla="*/ 0 w 3009"/>
                <a:gd name="T13" fmla="*/ 0 h 1013"/>
                <a:gd name="T14" fmla="*/ 0 w 3009"/>
                <a:gd name="T15" fmla="*/ 0 h 1013"/>
                <a:gd name="T16" fmla="*/ 0 w 3009"/>
                <a:gd name="T17" fmla="*/ 0 h 1013"/>
                <a:gd name="T18" fmla="*/ 0 w 3009"/>
                <a:gd name="T19" fmla="*/ 0 h 1013"/>
                <a:gd name="T20" fmla="*/ 0 w 3009"/>
                <a:gd name="T21" fmla="*/ 0 h 1013"/>
                <a:gd name="T22" fmla="*/ 0 w 3009"/>
                <a:gd name="T23" fmla="*/ 0 h 1013"/>
                <a:gd name="T24" fmla="*/ 0 w 3009"/>
                <a:gd name="T25" fmla="*/ 0 h 1013"/>
                <a:gd name="T26" fmla="*/ 0 w 3009"/>
                <a:gd name="T27" fmla="*/ 0 h 1013"/>
                <a:gd name="T28" fmla="*/ 0 w 3009"/>
                <a:gd name="T29" fmla="*/ 0 h 10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9" h="1013">
                  <a:moveTo>
                    <a:pt x="0" y="454"/>
                  </a:moveTo>
                  <a:cubicBezTo>
                    <a:pt x="57" y="609"/>
                    <a:pt x="114" y="764"/>
                    <a:pt x="182" y="771"/>
                  </a:cubicBezTo>
                  <a:cubicBezTo>
                    <a:pt x="250" y="778"/>
                    <a:pt x="334" y="484"/>
                    <a:pt x="409" y="499"/>
                  </a:cubicBezTo>
                  <a:cubicBezTo>
                    <a:pt x="484" y="514"/>
                    <a:pt x="560" y="847"/>
                    <a:pt x="635" y="862"/>
                  </a:cubicBezTo>
                  <a:cubicBezTo>
                    <a:pt x="710" y="877"/>
                    <a:pt x="786" y="575"/>
                    <a:pt x="862" y="590"/>
                  </a:cubicBezTo>
                  <a:cubicBezTo>
                    <a:pt x="938" y="605"/>
                    <a:pt x="1006" y="938"/>
                    <a:pt x="1089" y="953"/>
                  </a:cubicBezTo>
                  <a:cubicBezTo>
                    <a:pt x="1172" y="968"/>
                    <a:pt x="1278" y="674"/>
                    <a:pt x="1361" y="681"/>
                  </a:cubicBezTo>
                  <a:cubicBezTo>
                    <a:pt x="1444" y="688"/>
                    <a:pt x="1512" y="1013"/>
                    <a:pt x="1588" y="998"/>
                  </a:cubicBezTo>
                  <a:cubicBezTo>
                    <a:pt x="1664" y="983"/>
                    <a:pt x="1724" y="620"/>
                    <a:pt x="1815" y="590"/>
                  </a:cubicBezTo>
                  <a:cubicBezTo>
                    <a:pt x="1906" y="560"/>
                    <a:pt x="2064" y="840"/>
                    <a:pt x="2132" y="817"/>
                  </a:cubicBezTo>
                  <a:cubicBezTo>
                    <a:pt x="2200" y="794"/>
                    <a:pt x="2147" y="484"/>
                    <a:pt x="2223" y="454"/>
                  </a:cubicBezTo>
                  <a:cubicBezTo>
                    <a:pt x="2299" y="424"/>
                    <a:pt x="2518" y="665"/>
                    <a:pt x="2586" y="635"/>
                  </a:cubicBezTo>
                  <a:cubicBezTo>
                    <a:pt x="2654" y="605"/>
                    <a:pt x="2571" y="310"/>
                    <a:pt x="2631" y="272"/>
                  </a:cubicBezTo>
                  <a:cubicBezTo>
                    <a:pt x="2691" y="234"/>
                    <a:pt x="2889" y="454"/>
                    <a:pt x="2949" y="409"/>
                  </a:cubicBezTo>
                  <a:cubicBezTo>
                    <a:pt x="3009" y="364"/>
                    <a:pt x="3001" y="182"/>
                    <a:pt x="2994"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4" name="AutoShape 9"/>
          <p:cNvSpPr>
            <a:spLocks noChangeArrowheads="1"/>
          </p:cNvSpPr>
          <p:nvPr/>
        </p:nvSpPr>
        <p:spPr bwMode="auto">
          <a:xfrm rot="-1547670">
            <a:off x="3117771" y="4480471"/>
            <a:ext cx="1174750" cy="2124075"/>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32</a:t>
            </a:fld>
            <a:endParaRPr kumimoji="1" lang="ja-JP" altLang="en-US"/>
          </a:p>
        </p:txBody>
      </p:sp>
    </p:spTree>
    <p:extLst>
      <p:ext uri="{BB962C8B-B14F-4D97-AF65-F5344CB8AC3E}">
        <p14:creationId xmlns:p14="http://schemas.microsoft.com/office/powerpoint/2010/main" val="50315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544522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除細動後</a:t>
            </a:r>
            <a:endParaRPr lang="en-US" altLang="ja-JP" sz="4000" dirty="0"/>
          </a:p>
          <a:p>
            <a:pPr marL="0" indent="0">
              <a:buFont typeface="Wingdings"/>
              <a:buNone/>
            </a:pPr>
            <a:r>
              <a:rPr lang="ja-JP" altLang="en-US" sz="4000" dirty="0" smtClean="0"/>
              <a:t>　</a:t>
            </a:r>
            <a:endParaRPr lang="en-US" altLang="ja-JP" sz="4000" dirty="0" smtClean="0"/>
          </a:p>
          <a:p>
            <a:pPr marL="0" indent="0">
              <a:buFont typeface="Wingdings"/>
              <a:buNone/>
            </a:pPr>
            <a:endParaRPr lang="en-US" altLang="ja-JP" sz="4000" dirty="0" smtClean="0"/>
          </a:p>
          <a:p>
            <a:pPr marL="0" indent="0">
              <a:buFont typeface="Wingdings"/>
              <a:buNone/>
            </a:pPr>
            <a:endParaRPr lang="en-US" altLang="ja-JP" sz="4000" dirty="0" smtClean="0"/>
          </a:p>
          <a:p>
            <a:pPr marL="0" indent="0">
              <a:buNone/>
            </a:pPr>
            <a:r>
              <a:rPr lang="ja-JP" altLang="en-US" sz="4000" dirty="0"/>
              <a:t>・</a:t>
            </a:r>
            <a:r>
              <a:rPr lang="ja-JP" altLang="en-US" sz="3600" dirty="0"/>
              <a:t>心臓</a:t>
            </a:r>
            <a:r>
              <a:rPr lang="ja-JP" altLang="en-US" sz="3600" dirty="0" smtClean="0"/>
              <a:t>のけいれんが取り除かれた状態</a:t>
            </a:r>
            <a:endParaRPr lang="ja-JP" altLang="en-US" sz="3600" dirty="0"/>
          </a:p>
        </p:txBody>
      </p:sp>
      <p:pic>
        <p:nvPicPr>
          <p:cNvPr id="6" name="Picture 5"/>
          <p:cNvPicPr>
            <a:picLocks noGrp="1" noChangeAspect="1" noChangeArrowheads="1"/>
          </p:cNvPicPr>
          <p:nvPr>
            <p:ph sz="quarter" idx="4294967295"/>
          </p:nvPr>
        </p:nvPicPr>
        <p:blipFill>
          <a:blip r:embed="rId3">
            <a:lum bright="-18000"/>
            <a:extLst>
              <a:ext uri="{28A0092B-C50C-407E-A947-70E740481C1C}">
                <a14:useLocalDpi xmlns:a14="http://schemas.microsoft.com/office/drawing/2010/main" val="0"/>
              </a:ext>
            </a:extLst>
          </a:blip>
          <a:srcRect t="14050" r="7909" b="29752"/>
          <a:stretch>
            <a:fillRect/>
          </a:stretch>
        </p:blipFill>
        <p:spPr>
          <a:xfrm>
            <a:off x="827584" y="2492896"/>
            <a:ext cx="7064035" cy="1800200"/>
          </a:xfrm>
          <a:prstGeom prst="rect">
            <a:avLst/>
          </a:prstGeom>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33</a:t>
            </a:fld>
            <a:endParaRPr kumimoji="1" lang="ja-JP" altLang="en-US"/>
          </a:p>
        </p:txBody>
      </p:sp>
    </p:spTree>
    <p:extLst>
      <p:ext uri="{BB962C8B-B14F-4D97-AF65-F5344CB8AC3E}">
        <p14:creationId xmlns:p14="http://schemas.microsoft.com/office/powerpoint/2010/main" val="14131683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8" name="Group 4"/>
          <p:cNvGrpSpPr>
            <a:grpSpLocks/>
          </p:cNvGrpSpPr>
          <p:nvPr/>
        </p:nvGrpSpPr>
        <p:grpSpPr bwMode="auto">
          <a:xfrm>
            <a:off x="867543" y="2944616"/>
            <a:ext cx="1966912" cy="2255838"/>
            <a:chOff x="295" y="2840"/>
            <a:chExt cx="1239" cy="1421"/>
          </a:xfrm>
        </p:grpSpPr>
        <p:pic>
          <p:nvPicPr>
            <p:cNvPr id="32776" name="Picture 5"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840"/>
              <a:ext cx="117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Freeform 6"/>
            <p:cNvSpPr>
              <a:spLocks/>
            </p:cNvSpPr>
            <p:nvPr/>
          </p:nvSpPr>
          <p:spPr bwMode="auto">
            <a:xfrm>
              <a:off x="1338" y="3430"/>
              <a:ext cx="196" cy="454"/>
            </a:xfrm>
            <a:custGeom>
              <a:avLst/>
              <a:gdLst>
                <a:gd name="T0" fmla="*/ 0 w 423"/>
                <a:gd name="T1" fmla="*/ 1 h 704"/>
                <a:gd name="T2" fmla="*/ 0 w 423"/>
                <a:gd name="T3" fmla="*/ 1 h 704"/>
                <a:gd name="T4" fmla="*/ 0 w 423"/>
                <a:gd name="T5" fmla="*/ 1 h 704"/>
                <a:gd name="T6" fmla="*/ 0 w 423"/>
                <a:gd name="T7" fmla="*/ 1 h 704"/>
                <a:gd name="T8" fmla="*/ 0 w 423"/>
                <a:gd name="T9" fmla="*/ 1 h 704"/>
                <a:gd name="T10" fmla="*/ 0 w 423"/>
                <a:gd name="T11" fmla="*/ 1 h 704"/>
                <a:gd name="T12" fmla="*/ 0 w 423"/>
                <a:gd name="T13" fmla="*/ 1 h 704"/>
                <a:gd name="T14" fmla="*/ 0 w 423"/>
                <a:gd name="T15" fmla="*/ 1 h 704"/>
                <a:gd name="T16" fmla="*/ 0 w 423"/>
                <a:gd name="T17" fmla="*/ 1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704">
                  <a:moveTo>
                    <a:pt x="0" y="23"/>
                  </a:moveTo>
                  <a:cubicBezTo>
                    <a:pt x="60" y="11"/>
                    <a:pt x="121" y="0"/>
                    <a:pt x="136" y="23"/>
                  </a:cubicBezTo>
                  <a:cubicBezTo>
                    <a:pt x="151" y="46"/>
                    <a:pt x="76" y="137"/>
                    <a:pt x="91" y="160"/>
                  </a:cubicBezTo>
                  <a:cubicBezTo>
                    <a:pt x="106" y="183"/>
                    <a:pt x="212" y="130"/>
                    <a:pt x="227" y="160"/>
                  </a:cubicBezTo>
                  <a:cubicBezTo>
                    <a:pt x="242" y="190"/>
                    <a:pt x="167" y="311"/>
                    <a:pt x="182" y="341"/>
                  </a:cubicBezTo>
                  <a:cubicBezTo>
                    <a:pt x="197" y="371"/>
                    <a:pt x="303" y="311"/>
                    <a:pt x="318" y="341"/>
                  </a:cubicBezTo>
                  <a:cubicBezTo>
                    <a:pt x="333" y="371"/>
                    <a:pt x="257" y="492"/>
                    <a:pt x="272" y="522"/>
                  </a:cubicBezTo>
                  <a:cubicBezTo>
                    <a:pt x="287" y="552"/>
                    <a:pt x="393" y="492"/>
                    <a:pt x="408" y="522"/>
                  </a:cubicBezTo>
                  <a:cubicBezTo>
                    <a:pt x="423" y="552"/>
                    <a:pt x="370" y="674"/>
                    <a:pt x="363" y="7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778" name="Freeform 7"/>
            <p:cNvSpPr>
              <a:spLocks/>
            </p:cNvSpPr>
            <p:nvPr/>
          </p:nvSpPr>
          <p:spPr bwMode="auto">
            <a:xfrm>
              <a:off x="748" y="4110"/>
              <a:ext cx="681" cy="151"/>
            </a:xfrm>
            <a:custGeom>
              <a:avLst/>
              <a:gdLst>
                <a:gd name="T0" fmla="*/ 0 w 3009"/>
                <a:gd name="T1" fmla="*/ 0 h 1013"/>
                <a:gd name="T2" fmla="*/ 0 w 3009"/>
                <a:gd name="T3" fmla="*/ 0 h 1013"/>
                <a:gd name="T4" fmla="*/ 0 w 3009"/>
                <a:gd name="T5" fmla="*/ 0 h 1013"/>
                <a:gd name="T6" fmla="*/ 0 w 3009"/>
                <a:gd name="T7" fmla="*/ 0 h 1013"/>
                <a:gd name="T8" fmla="*/ 0 w 3009"/>
                <a:gd name="T9" fmla="*/ 0 h 1013"/>
                <a:gd name="T10" fmla="*/ 0 w 3009"/>
                <a:gd name="T11" fmla="*/ 0 h 1013"/>
                <a:gd name="T12" fmla="*/ 0 w 3009"/>
                <a:gd name="T13" fmla="*/ 0 h 1013"/>
                <a:gd name="T14" fmla="*/ 0 w 3009"/>
                <a:gd name="T15" fmla="*/ 0 h 1013"/>
                <a:gd name="T16" fmla="*/ 0 w 3009"/>
                <a:gd name="T17" fmla="*/ 0 h 1013"/>
                <a:gd name="T18" fmla="*/ 0 w 3009"/>
                <a:gd name="T19" fmla="*/ 0 h 1013"/>
                <a:gd name="T20" fmla="*/ 0 w 3009"/>
                <a:gd name="T21" fmla="*/ 0 h 1013"/>
                <a:gd name="T22" fmla="*/ 0 w 3009"/>
                <a:gd name="T23" fmla="*/ 0 h 1013"/>
                <a:gd name="T24" fmla="*/ 0 w 3009"/>
                <a:gd name="T25" fmla="*/ 0 h 1013"/>
                <a:gd name="T26" fmla="*/ 0 w 3009"/>
                <a:gd name="T27" fmla="*/ 0 h 1013"/>
                <a:gd name="T28" fmla="*/ 0 w 3009"/>
                <a:gd name="T29" fmla="*/ 0 h 10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9" h="1013">
                  <a:moveTo>
                    <a:pt x="0" y="454"/>
                  </a:moveTo>
                  <a:cubicBezTo>
                    <a:pt x="57" y="609"/>
                    <a:pt x="114" y="764"/>
                    <a:pt x="182" y="771"/>
                  </a:cubicBezTo>
                  <a:cubicBezTo>
                    <a:pt x="250" y="778"/>
                    <a:pt x="334" y="484"/>
                    <a:pt x="409" y="499"/>
                  </a:cubicBezTo>
                  <a:cubicBezTo>
                    <a:pt x="484" y="514"/>
                    <a:pt x="560" y="847"/>
                    <a:pt x="635" y="862"/>
                  </a:cubicBezTo>
                  <a:cubicBezTo>
                    <a:pt x="710" y="877"/>
                    <a:pt x="786" y="575"/>
                    <a:pt x="862" y="590"/>
                  </a:cubicBezTo>
                  <a:cubicBezTo>
                    <a:pt x="938" y="605"/>
                    <a:pt x="1006" y="938"/>
                    <a:pt x="1089" y="953"/>
                  </a:cubicBezTo>
                  <a:cubicBezTo>
                    <a:pt x="1172" y="968"/>
                    <a:pt x="1278" y="674"/>
                    <a:pt x="1361" y="681"/>
                  </a:cubicBezTo>
                  <a:cubicBezTo>
                    <a:pt x="1444" y="688"/>
                    <a:pt x="1512" y="1013"/>
                    <a:pt x="1588" y="998"/>
                  </a:cubicBezTo>
                  <a:cubicBezTo>
                    <a:pt x="1664" y="983"/>
                    <a:pt x="1724" y="620"/>
                    <a:pt x="1815" y="590"/>
                  </a:cubicBezTo>
                  <a:cubicBezTo>
                    <a:pt x="1906" y="560"/>
                    <a:pt x="2064" y="840"/>
                    <a:pt x="2132" y="817"/>
                  </a:cubicBezTo>
                  <a:cubicBezTo>
                    <a:pt x="2200" y="794"/>
                    <a:pt x="2147" y="484"/>
                    <a:pt x="2223" y="454"/>
                  </a:cubicBezTo>
                  <a:cubicBezTo>
                    <a:pt x="2299" y="424"/>
                    <a:pt x="2518" y="665"/>
                    <a:pt x="2586" y="635"/>
                  </a:cubicBezTo>
                  <a:cubicBezTo>
                    <a:pt x="2654" y="605"/>
                    <a:pt x="2571" y="310"/>
                    <a:pt x="2631" y="272"/>
                  </a:cubicBezTo>
                  <a:cubicBezTo>
                    <a:pt x="2691" y="234"/>
                    <a:pt x="2889" y="454"/>
                    <a:pt x="2949" y="409"/>
                  </a:cubicBezTo>
                  <a:cubicBezTo>
                    <a:pt x="3009" y="364"/>
                    <a:pt x="3001" y="182"/>
                    <a:pt x="2994"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pic>
        <p:nvPicPr>
          <p:cNvPr id="31749" name="Picture 8"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265" y="2953234"/>
            <a:ext cx="18573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9"/>
          <p:cNvSpPr>
            <a:spLocks noChangeArrowheads="1"/>
          </p:cNvSpPr>
          <p:nvPr/>
        </p:nvSpPr>
        <p:spPr bwMode="auto">
          <a:xfrm rot="-1547670">
            <a:off x="548858" y="3094388"/>
            <a:ext cx="1174750" cy="2124075"/>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31751" name="AutoShape 10"/>
          <p:cNvSpPr>
            <a:spLocks noChangeArrowheads="1"/>
          </p:cNvSpPr>
          <p:nvPr/>
        </p:nvSpPr>
        <p:spPr bwMode="auto">
          <a:xfrm>
            <a:off x="3059880" y="3963791"/>
            <a:ext cx="641263" cy="395288"/>
          </a:xfrm>
          <a:prstGeom prst="rightArrow">
            <a:avLst>
              <a:gd name="adj1" fmla="val 50000"/>
              <a:gd name="adj2" fmla="val 5522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1"/>
          </p:nvPr>
        </p:nvSpPr>
        <p:spPr/>
        <p:txBody>
          <a:bodyPr/>
          <a:lstStyle/>
          <a:p>
            <a:pPr>
              <a:defRPr/>
            </a:pPr>
            <a:fld id="{C834D9E2-8CC0-46FA-B8DC-3C911DF8A203}" type="slidenum">
              <a:rPr lang="en-US" altLang="ja-JP" smtClean="0"/>
              <a:pPr>
                <a:defRPr/>
              </a:pPr>
              <a:t>34</a:t>
            </a:fld>
            <a:endParaRPr lang="en-US" altLang="ja-JP" dirty="0"/>
          </a:p>
        </p:txBody>
      </p:sp>
      <p:sp>
        <p:nvSpPr>
          <p:cNvPr id="13" name="AutoShape 10"/>
          <p:cNvSpPr>
            <a:spLocks noChangeArrowheads="1"/>
          </p:cNvSpPr>
          <p:nvPr/>
        </p:nvSpPr>
        <p:spPr bwMode="auto">
          <a:xfrm>
            <a:off x="5882909" y="3963791"/>
            <a:ext cx="641263" cy="395288"/>
          </a:xfrm>
          <a:prstGeom prst="rightArrow">
            <a:avLst>
              <a:gd name="adj1" fmla="val 50000"/>
              <a:gd name="adj2" fmla="val 5522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pic>
        <p:nvPicPr>
          <p:cNvPr id="48130" name="Picture 2" descr="\\Ssafi001\0040000消防局\0040035警防部\0040045救急課\平成29年度フォルダ\㉚ 応急手当普及啓発\02 印刷物\応急手当講習テキストデータ\G2010テキストデータ秀飯舎\イラスト\AED-胸骨圧迫.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3445" y="2924944"/>
            <a:ext cx="2019300" cy="218093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プレースホルダー 3"/>
          <p:cNvSpPr>
            <a:spLocks noGrp="1"/>
          </p:cNvSpPr>
          <p:nvPr>
            <p:ph type="body" sz="half" idx="1"/>
          </p:nvPr>
        </p:nvSpPr>
        <p:spPr>
          <a:xfrm>
            <a:off x="457200" y="1981200"/>
            <a:ext cx="8147248" cy="1303784"/>
          </a:xfrm>
        </p:spPr>
        <p:txBody>
          <a:bodyPr>
            <a:noAutofit/>
          </a:bodyPr>
          <a:lstStyle/>
          <a:p>
            <a:r>
              <a:rPr kumimoji="1" lang="ja-JP" altLang="en-US" sz="4000" dirty="0" smtClean="0"/>
              <a:t>ＡＥＤと心肺蘇生は必ずセットで行う</a:t>
            </a:r>
            <a:endParaRPr kumimoji="1" lang="ja-JP" altLang="en-US" sz="4000" dirty="0"/>
          </a:p>
        </p:txBody>
      </p:sp>
      <p:sp>
        <p:nvSpPr>
          <p:cNvPr id="17"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Tree>
    <p:extLst>
      <p:ext uri="{BB962C8B-B14F-4D97-AF65-F5344CB8AC3E}">
        <p14:creationId xmlns:p14="http://schemas.microsoft.com/office/powerpoint/2010/main" val="1132023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1748"/>
                                        </p:tgtEl>
                                        <p:attrNameLst>
                                          <p:attrName>r</p:attrName>
                                        </p:attrNameLst>
                                      </p:cBhvr>
                                    </p:animRot>
                                    <p:animRot by="-240000">
                                      <p:cBhvr>
                                        <p:cTn id="7" dur="200" fill="hold">
                                          <p:stCondLst>
                                            <p:cond delay="200"/>
                                          </p:stCondLst>
                                        </p:cTn>
                                        <p:tgtEl>
                                          <p:spTgt spid="31748"/>
                                        </p:tgtEl>
                                        <p:attrNameLst>
                                          <p:attrName>r</p:attrName>
                                        </p:attrNameLst>
                                      </p:cBhvr>
                                    </p:animRot>
                                    <p:animRot by="240000">
                                      <p:cBhvr>
                                        <p:cTn id="8" dur="200" fill="hold">
                                          <p:stCondLst>
                                            <p:cond delay="400"/>
                                          </p:stCondLst>
                                        </p:cTn>
                                        <p:tgtEl>
                                          <p:spTgt spid="31748"/>
                                        </p:tgtEl>
                                        <p:attrNameLst>
                                          <p:attrName>r</p:attrName>
                                        </p:attrNameLst>
                                      </p:cBhvr>
                                    </p:animRot>
                                    <p:animRot by="-240000">
                                      <p:cBhvr>
                                        <p:cTn id="9" dur="200" fill="hold">
                                          <p:stCondLst>
                                            <p:cond delay="600"/>
                                          </p:stCondLst>
                                        </p:cTn>
                                        <p:tgtEl>
                                          <p:spTgt spid="31748"/>
                                        </p:tgtEl>
                                        <p:attrNameLst>
                                          <p:attrName>r</p:attrName>
                                        </p:attrNameLst>
                                      </p:cBhvr>
                                    </p:animRot>
                                    <p:animRot by="120000">
                                      <p:cBhvr>
                                        <p:cTn id="10" dur="200" fill="hold">
                                          <p:stCondLst>
                                            <p:cond delay="800"/>
                                          </p:stCondLst>
                                        </p:cTn>
                                        <p:tgtEl>
                                          <p:spTgt spid="31748"/>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0726"/>
                                        </p:tgtEl>
                                        <p:attrNameLst>
                                          <p:attrName>style.visibility</p:attrName>
                                        </p:attrNameLst>
                                      </p:cBhvr>
                                      <p:to>
                                        <p:strVal val="visible"/>
                                      </p:to>
                                    </p:set>
                                    <p:animEffect transition="in" filter="wipe(up)">
                                      <p:cBhvr>
                                        <p:cTn id="15" dur="500"/>
                                        <p:tgtEl>
                                          <p:spTgt spid="307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751"/>
                                        </p:tgtEl>
                                        <p:attrNameLst>
                                          <p:attrName>style.visibility</p:attrName>
                                        </p:attrNameLst>
                                      </p:cBhvr>
                                      <p:to>
                                        <p:strVal val="visible"/>
                                      </p:to>
                                    </p:set>
                                    <p:animEffect transition="in" filter="fade">
                                      <p:cBhvr>
                                        <p:cTn id="20" dur="500"/>
                                        <p:tgtEl>
                                          <p:spTgt spid="317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31749"/>
                                        </p:tgtEl>
                                        <p:attrNameLst>
                                          <p:attrName>style.visibility</p:attrName>
                                        </p:attrNameLst>
                                      </p:cBhvr>
                                      <p:to>
                                        <p:strVal val="visible"/>
                                      </p:to>
                                    </p:set>
                                    <p:animEffect transition="in" filter="circle(in)">
                                      <p:cBhvr>
                                        <p:cTn id="25" dur="1000"/>
                                        <p:tgtEl>
                                          <p:spTgt spid="317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8130"/>
                                        </p:tgtEl>
                                        <p:attrNameLst>
                                          <p:attrName>style.visibility</p:attrName>
                                        </p:attrNameLst>
                                      </p:cBhvr>
                                      <p:to>
                                        <p:strVal val="visible"/>
                                      </p:to>
                                    </p:set>
                                    <p:animEffect transition="in" filter="fade">
                                      <p:cBhvr>
                                        <p:cTn id="35" dur="500"/>
                                        <p:tgtEl>
                                          <p:spTgt spid="481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1751" grpId="0" animBg="1"/>
      <p:bldP spid="13" grpId="0" animBg="1"/>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25400" y="908720"/>
            <a:ext cx="5266680" cy="5949280"/>
          </a:xfrm>
        </p:spPr>
        <p:txBody>
          <a:bodyPr>
            <a:normAutofit/>
          </a:bodyPr>
          <a:lstStyle/>
          <a:p>
            <a:pPr eaLnBrk="1" hangingPunct="1">
              <a:lnSpc>
                <a:spcPct val="90000"/>
              </a:lnSpc>
            </a:pPr>
            <a:r>
              <a:rPr lang="ja-JP" altLang="en-US" sz="4000" dirty="0" smtClean="0"/>
              <a:t>早期除細動の必要性</a:t>
            </a:r>
          </a:p>
          <a:p>
            <a:pPr eaLnBrk="1" hangingPunct="1">
              <a:lnSpc>
                <a:spcPct val="90000"/>
              </a:lnSpc>
              <a:buFont typeface="Wingdings" pitchFamily="2" charset="2"/>
              <a:buNone/>
            </a:pPr>
            <a:r>
              <a:rPr lang="ja-JP" altLang="en-US" sz="3200" dirty="0" smtClean="0"/>
              <a:t>１　急な心停止は、心室細動</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と呼ばれる状態であることが</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多い。</a:t>
            </a:r>
            <a:endParaRPr lang="en-US" altLang="ja-JP" sz="3200" dirty="0" smtClean="0"/>
          </a:p>
          <a:p>
            <a:pPr eaLnBrk="1" hangingPunct="1">
              <a:lnSpc>
                <a:spcPct val="90000"/>
              </a:lnSpc>
              <a:buFont typeface="Wingdings" pitchFamily="2" charset="2"/>
              <a:buNone/>
            </a:pPr>
            <a:r>
              <a:rPr lang="ja-JP" altLang="en-US" sz="3200" dirty="0" smtClean="0"/>
              <a:t>２　心室細動に対する適切な</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対応は、除細動である。</a:t>
            </a:r>
          </a:p>
          <a:p>
            <a:pPr eaLnBrk="1" hangingPunct="1">
              <a:lnSpc>
                <a:spcPct val="90000"/>
              </a:lnSpc>
              <a:buFont typeface="Wingdings" pitchFamily="2" charset="2"/>
              <a:buNone/>
            </a:pPr>
            <a:r>
              <a:rPr lang="ja-JP" altLang="en-US" sz="3200" dirty="0" smtClean="0"/>
              <a:t>３　時間の経過とともに、除細</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動の成功率はどんどん悪く</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なる。</a:t>
            </a:r>
          </a:p>
          <a:p>
            <a:pPr eaLnBrk="1" hangingPunct="1">
              <a:lnSpc>
                <a:spcPct val="90000"/>
              </a:lnSpc>
              <a:buFont typeface="Wingdings" pitchFamily="2" charset="2"/>
              <a:buNone/>
            </a:pPr>
            <a:r>
              <a:rPr lang="ja-JP" altLang="en-US" sz="3200" dirty="0" smtClean="0"/>
              <a:t>４　心室細動が起こっている時</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間は数分間に過ぎない。</a:t>
            </a:r>
          </a:p>
        </p:txBody>
      </p:sp>
      <p:pic>
        <p:nvPicPr>
          <p:cNvPr id="39940" name="Picture 4" descr="図1"/>
          <p:cNvPicPr>
            <a:picLocks noChangeAspect="1" noChangeArrowheads="1"/>
          </p:cNvPicPr>
          <p:nvPr/>
        </p:nvPicPr>
        <p:blipFill>
          <a:blip r:embed="rId3">
            <a:lum bright="-18000"/>
            <a:extLst>
              <a:ext uri="{28A0092B-C50C-407E-A947-70E740481C1C}">
                <a14:useLocalDpi xmlns:a14="http://schemas.microsoft.com/office/drawing/2010/main" val="0"/>
              </a:ext>
            </a:extLst>
          </a:blip>
          <a:srcRect t="51013" b="11552"/>
          <a:stretch>
            <a:fillRect/>
          </a:stretch>
        </p:blipFill>
        <p:spPr bwMode="auto">
          <a:xfrm>
            <a:off x="5148263" y="2974306"/>
            <a:ext cx="3743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Grp="1" noChangeAspect="1" noChangeArrowheads="1"/>
          </p:cNvPicPr>
          <p:nvPr>
            <p:ph sz="quarter" idx="2"/>
          </p:nvPr>
        </p:nvPicPr>
        <p:blipFill>
          <a:blip r:embed="rId4">
            <a:lum bright="-18000"/>
            <a:extLst>
              <a:ext uri="{28A0092B-C50C-407E-A947-70E740481C1C}">
                <a14:useLocalDpi xmlns:a14="http://schemas.microsoft.com/office/drawing/2010/main" val="0"/>
              </a:ext>
            </a:extLst>
          </a:blip>
          <a:srcRect t="14050" r="7909" b="29752"/>
          <a:stretch>
            <a:fillRect/>
          </a:stretch>
        </p:blipFill>
        <p:spPr>
          <a:xfrm>
            <a:off x="5294313" y="4761831"/>
            <a:ext cx="3525837" cy="898525"/>
          </a:xfrm>
        </p:spPr>
      </p:pic>
      <p:pic>
        <p:nvPicPr>
          <p:cNvPr id="39942" name="Picture 6" descr="図1"/>
          <p:cNvPicPr>
            <a:picLocks noChangeAspect="1" noChangeArrowheads="1"/>
          </p:cNvPicPr>
          <p:nvPr/>
        </p:nvPicPr>
        <p:blipFill>
          <a:blip r:embed="rId3">
            <a:lum bright="-12000"/>
            <a:extLst>
              <a:ext uri="{28A0092B-C50C-407E-A947-70E740481C1C}">
                <a14:useLocalDpi xmlns:a14="http://schemas.microsoft.com/office/drawing/2010/main" val="0"/>
              </a:ext>
            </a:extLst>
          </a:blip>
          <a:srcRect t="5649" b="59190"/>
          <a:stretch>
            <a:fillRect/>
          </a:stretch>
        </p:blipFill>
        <p:spPr bwMode="auto">
          <a:xfrm>
            <a:off x="5148263" y="1340768"/>
            <a:ext cx="36718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7"/>
          <p:cNvSpPr>
            <a:spLocks noChangeArrowheads="1"/>
          </p:cNvSpPr>
          <p:nvPr/>
        </p:nvSpPr>
        <p:spPr bwMode="auto">
          <a:xfrm>
            <a:off x="5940425" y="1950368"/>
            <a:ext cx="2087563" cy="36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dirty="0">
                <a:latin typeface="+mj-ea"/>
                <a:ea typeface="+mj-ea"/>
              </a:rPr>
              <a:t>大きな心室細動</a:t>
            </a:r>
          </a:p>
        </p:txBody>
      </p:sp>
      <p:sp>
        <p:nvSpPr>
          <p:cNvPr id="39944" name="Rectangle 8"/>
          <p:cNvSpPr>
            <a:spLocks noChangeArrowheads="1"/>
          </p:cNvSpPr>
          <p:nvPr/>
        </p:nvSpPr>
        <p:spPr bwMode="auto">
          <a:xfrm>
            <a:off x="5975350" y="3652168"/>
            <a:ext cx="2087563" cy="36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a:latin typeface="+mj-ea"/>
                <a:ea typeface="+mj-ea"/>
              </a:rPr>
              <a:t>小さな心室細動</a:t>
            </a:r>
          </a:p>
        </p:txBody>
      </p:sp>
      <p:sp>
        <p:nvSpPr>
          <p:cNvPr id="39945" name="Rectangle 9"/>
          <p:cNvSpPr>
            <a:spLocks noChangeArrowheads="1"/>
          </p:cNvSpPr>
          <p:nvPr/>
        </p:nvSpPr>
        <p:spPr bwMode="auto">
          <a:xfrm>
            <a:off x="6443663" y="5447631"/>
            <a:ext cx="1079500" cy="361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dirty="0">
                <a:latin typeface="+mn-ea"/>
                <a:ea typeface="+mn-ea"/>
              </a:rPr>
              <a:t>心静止</a:t>
            </a:r>
          </a:p>
        </p:txBody>
      </p:sp>
      <p:sp>
        <p:nvSpPr>
          <p:cNvPr id="39946" name="下矢印 1"/>
          <p:cNvSpPr>
            <a:spLocks noChangeArrowheads="1"/>
          </p:cNvSpPr>
          <p:nvPr/>
        </p:nvSpPr>
        <p:spPr bwMode="auto">
          <a:xfrm>
            <a:off x="6867525" y="2375818"/>
            <a:ext cx="242888" cy="442913"/>
          </a:xfrm>
          <a:prstGeom prst="downArrow">
            <a:avLst>
              <a:gd name="adj1" fmla="val 50000"/>
              <a:gd name="adj2" fmla="val 49885"/>
            </a:avLst>
          </a:prstGeom>
          <a:solidFill>
            <a:srgbClr val="FF0000"/>
          </a:solidFill>
          <a:ln w="9525" algn="ctr">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39947" name="下矢印 10"/>
          <p:cNvSpPr>
            <a:spLocks noChangeArrowheads="1"/>
          </p:cNvSpPr>
          <p:nvPr/>
        </p:nvSpPr>
        <p:spPr bwMode="auto">
          <a:xfrm>
            <a:off x="6910388" y="4185568"/>
            <a:ext cx="242887" cy="442913"/>
          </a:xfrm>
          <a:prstGeom prst="downArrow">
            <a:avLst>
              <a:gd name="adj1" fmla="val 50000"/>
              <a:gd name="adj2" fmla="val 49886"/>
            </a:avLst>
          </a:prstGeom>
          <a:solidFill>
            <a:srgbClr val="FF0000"/>
          </a:solidFill>
          <a:ln w="9525" algn="ctr">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4" name="タイトル 1"/>
          <p:cNvSpPr txBox="1">
            <a:spLocks/>
          </p:cNvSpPr>
          <p:nvPr/>
        </p:nvSpPr>
        <p:spPr>
          <a:xfrm>
            <a:off x="323528" y="44624"/>
            <a:ext cx="8579296" cy="940966"/>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4" name="スライド番号プレースホルダー 3"/>
          <p:cNvSpPr>
            <a:spLocks noGrp="1"/>
          </p:cNvSpPr>
          <p:nvPr>
            <p:ph type="sldNum" sz="quarter" idx="11"/>
          </p:nvPr>
        </p:nvSpPr>
        <p:spPr/>
        <p:txBody>
          <a:bodyPr/>
          <a:lstStyle/>
          <a:p>
            <a:pPr>
              <a:defRPr/>
            </a:pPr>
            <a:fld id="{C834D9E2-8CC0-46FA-B8DC-3C911DF8A203}" type="slidenum">
              <a:rPr lang="en-US" altLang="ja-JP" smtClean="0"/>
              <a:pPr>
                <a:defRPr/>
              </a:pPr>
              <a:t>35</a:t>
            </a:fld>
            <a:endParaRPr lang="en-US" altLang="ja-JP"/>
          </a:p>
        </p:txBody>
      </p:sp>
    </p:spTree>
    <p:extLst>
      <p:ext uri="{BB962C8B-B14F-4D97-AF65-F5344CB8AC3E}">
        <p14:creationId xmlns:p14="http://schemas.microsoft.com/office/powerpoint/2010/main" val="3187307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3"/>
          <p:cNvSpPr>
            <a:spLocks noChangeArrowheads="1"/>
          </p:cNvSpPr>
          <p:nvPr/>
        </p:nvSpPr>
        <p:spPr bwMode="auto">
          <a:xfrm>
            <a:off x="7437438" y="4283075"/>
            <a:ext cx="128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ja-JP" sz="1800"/>
          </a:p>
        </p:txBody>
      </p:sp>
      <p:sp>
        <p:nvSpPr>
          <p:cNvPr id="47108" name="Text Box 27"/>
          <p:cNvSpPr txBox="1">
            <a:spLocks noChangeArrowheads="1"/>
          </p:cNvSpPr>
          <p:nvPr/>
        </p:nvSpPr>
        <p:spPr bwMode="auto">
          <a:xfrm>
            <a:off x="2270125" y="447675"/>
            <a:ext cx="2409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ja-JP" sz="1800"/>
          </a:p>
        </p:txBody>
      </p:sp>
      <p:sp>
        <p:nvSpPr>
          <p:cNvPr id="2" name="スライド番号プレースホルダー 1"/>
          <p:cNvSpPr>
            <a:spLocks noGrp="1"/>
          </p:cNvSpPr>
          <p:nvPr>
            <p:ph type="sldNum" sz="quarter" idx="11"/>
          </p:nvPr>
        </p:nvSpPr>
        <p:spPr/>
        <p:txBody>
          <a:bodyPr/>
          <a:lstStyle/>
          <a:p>
            <a:pPr>
              <a:defRPr/>
            </a:pPr>
            <a:fld id="{C3CBC406-A40A-4D63-A548-1C267A2E76CA}" type="slidenum">
              <a:rPr lang="en-US" altLang="ja-JP" smtClean="0"/>
              <a:pPr>
                <a:defRPr/>
              </a:pPr>
              <a:t>36</a:t>
            </a:fld>
            <a:endParaRPr lang="en-US" altLang="ja-JP"/>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17" name="テキスト プレースホルダー 3"/>
          <p:cNvSpPr>
            <a:spLocks noGrp="1"/>
          </p:cNvSpPr>
          <p:nvPr>
            <p:ph type="body" sz="half" idx="1"/>
          </p:nvPr>
        </p:nvSpPr>
        <p:spPr>
          <a:xfrm>
            <a:off x="389729" y="1477144"/>
            <a:ext cx="8147248" cy="1303784"/>
          </a:xfrm>
        </p:spPr>
        <p:txBody>
          <a:bodyPr>
            <a:noAutofit/>
          </a:bodyPr>
          <a:lstStyle/>
          <a:p>
            <a:r>
              <a:rPr lang="ja-JP" altLang="en-US" sz="3200" dirty="0">
                <a:latin typeface="+mn-ea"/>
              </a:rPr>
              <a:t>電気ショックを救急隊が行った場合と市民</a:t>
            </a:r>
            <a:r>
              <a:rPr lang="ja-JP" altLang="en-US" sz="3200" dirty="0" smtClean="0">
                <a:latin typeface="+mn-ea"/>
              </a:rPr>
              <a:t>が</a:t>
            </a:r>
            <a:endParaRPr lang="en-US" altLang="ja-JP" sz="3200" dirty="0" smtClean="0">
              <a:latin typeface="+mn-ea"/>
            </a:endParaRPr>
          </a:p>
          <a:p>
            <a:pPr marL="0" indent="0">
              <a:buNone/>
            </a:pPr>
            <a:r>
              <a:rPr lang="ja-JP" altLang="en-US" sz="3200" dirty="0">
                <a:latin typeface="+mn-ea"/>
              </a:rPr>
              <a:t>　</a:t>
            </a:r>
            <a:r>
              <a:rPr lang="ja-JP" altLang="en-US" sz="3200" dirty="0" smtClean="0">
                <a:latin typeface="+mn-ea"/>
              </a:rPr>
              <a:t>行った</a:t>
            </a:r>
            <a:r>
              <a:rPr lang="ja-JP" altLang="en-US" sz="3200" dirty="0">
                <a:latin typeface="+mn-ea"/>
              </a:rPr>
              <a:t>場合の１ヵ月後社会復帰率</a:t>
            </a:r>
            <a:endParaRPr kumimoji="1" lang="ja-JP" altLang="en-US" sz="3200" dirty="0"/>
          </a:p>
        </p:txBody>
      </p:sp>
      <p:pic>
        <p:nvPicPr>
          <p:cNvPr id="19" name="図 18"/>
          <p:cNvPicPr>
            <a:picLocks noChangeAspect="1"/>
          </p:cNvPicPr>
          <p:nvPr/>
        </p:nvPicPr>
        <p:blipFill>
          <a:blip r:embed="rId3"/>
          <a:stretch>
            <a:fillRect/>
          </a:stretch>
        </p:blipFill>
        <p:spPr>
          <a:xfrm>
            <a:off x="568176" y="2603615"/>
            <a:ext cx="7560840" cy="3725632"/>
          </a:xfrm>
          <a:prstGeom prst="rect">
            <a:avLst/>
          </a:prstGeom>
        </p:spPr>
      </p:pic>
    </p:spTree>
    <p:extLst>
      <p:ext uri="{BB962C8B-B14F-4D97-AF65-F5344CB8AC3E}">
        <p14:creationId xmlns:p14="http://schemas.microsoft.com/office/powerpoint/2010/main" val="3785944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357301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ＡＥＤは誰が使用できるの？</a:t>
            </a:r>
          </a:p>
          <a:p>
            <a:pPr marL="0" indent="0">
              <a:buNone/>
            </a:pPr>
            <a:r>
              <a:rPr lang="ja-JP" altLang="en-US" sz="4000" dirty="0" smtClean="0"/>
              <a:t>　・救命</a:t>
            </a:r>
            <a:r>
              <a:rPr lang="ja-JP" altLang="en-US" sz="4000" dirty="0"/>
              <a:t>の現場に居合わせた人</a:t>
            </a:r>
          </a:p>
          <a:p>
            <a:r>
              <a:rPr lang="ja-JP" altLang="en-US" sz="4000" dirty="0"/>
              <a:t>ＡＥＤを使用する対象者は？</a:t>
            </a:r>
          </a:p>
          <a:p>
            <a:pPr marL="0" indent="0">
              <a:buNone/>
            </a:pPr>
            <a:r>
              <a:rPr lang="ja-JP" altLang="en-US" sz="4000" dirty="0" smtClean="0"/>
              <a:t>　・「</a:t>
            </a:r>
            <a:r>
              <a:rPr lang="ja-JP" altLang="en-US" sz="4000" dirty="0"/>
              <a:t>意識なし</a:t>
            </a:r>
            <a:r>
              <a:rPr lang="ja-JP" altLang="en-US" sz="4000" dirty="0" smtClean="0"/>
              <a:t>」「</a:t>
            </a:r>
            <a:r>
              <a:rPr lang="ja-JP" altLang="en-US" sz="4000" dirty="0"/>
              <a:t>呼吸なし</a:t>
            </a:r>
            <a:r>
              <a:rPr lang="ja-JP" altLang="en-US" sz="4000" dirty="0" smtClean="0"/>
              <a:t>」の傷病者</a:t>
            </a:r>
          </a:p>
          <a:p>
            <a:pPr marL="0" indent="0">
              <a:buNone/>
            </a:pPr>
            <a:r>
              <a:rPr lang="ja-JP" altLang="en-US" sz="4000" dirty="0" smtClean="0"/>
              <a:t>　・年齢制限なし</a:t>
            </a:r>
            <a:endParaRPr lang="ja-JP" altLang="en-US" sz="36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37</a:t>
            </a:fld>
            <a:endParaRPr kumimoji="1" lang="ja-JP" altLang="en-US"/>
          </a:p>
        </p:txBody>
      </p:sp>
    </p:spTree>
    <p:extLst>
      <p:ext uri="{BB962C8B-B14F-4D97-AF65-F5344CB8AC3E}">
        <p14:creationId xmlns:p14="http://schemas.microsoft.com/office/powerpoint/2010/main" val="377089389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323528" y="1556792"/>
            <a:ext cx="8445624" cy="34290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ＡＥＤ</a:t>
            </a:r>
            <a:r>
              <a:rPr lang="ja-JP" altLang="en-US" sz="4000" dirty="0" smtClean="0"/>
              <a:t>は、自動的に心電図を解析し</a:t>
            </a:r>
            <a:endParaRPr lang="en-US" altLang="ja-JP" sz="4000" dirty="0" smtClean="0"/>
          </a:p>
          <a:p>
            <a:pPr marL="0" indent="0">
              <a:buNone/>
            </a:pPr>
            <a:r>
              <a:rPr lang="ja-JP" altLang="en-US" sz="4000" dirty="0"/>
              <a:t>　</a:t>
            </a:r>
            <a:r>
              <a:rPr lang="ja-JP" altLang="en-US" sz="4000" dirty="0" err="1" smtClean="0"/>
              <a:t>て</a:t>
            </a:r>
            <a:r>
              <a:rPr lang="ja-JP" altLang="en-US" sz="4000" dirty="0" smtClean="0"/>
              <a:t>電気ショックが必要かどうかを決定</a:t>
            </a:r>
            <a:endParaRPr lang="en-US" altLang="ja-JP" sz="4000" dirty="0" smtClean="0"/>
          </a:p>
          <a:p>
            <a:pPr marL="0" indent="0">
              <a:buNone/>
            </a:pPr>
            <a:r>
              <a:rPr lang="ja-JP" altLang="en-US" sz="4000" dirty="0"/>
              <a:t>　</a:t>
            </a:r>
            <a:r>
              <a:rPr lang="ja-JP" altLang="en-US" sz="4000" dirty="0" smtClean="0"/>
              <a:t>し、音声メッセージで指示するので、</a:t>
            </a:r>
            <a:endParaRPr lang="en-US" altLang="ja-JP" sz="4000" dirty="0" smtClean="0"/>
          </a:p>
          <a:p>
            <a:pPr marL="0" indent="0">
              <a:buNone/>
            </a:pPr>
            <a:r>
              <a:rPr lang="ja-JP" altLang="en-US" sz="4000" dirty="0"/>
              <a:t>　</a:t>
            </a:r>
            <a:r>
              <a:rPr lang="ja-JP" altLang="en-US" sz="4000" dirty="0" smtClean="0"/>
              <a:t>それに従えば操作は難しくありません。</a:t>
            </a:r>
            <a:endParaRPr lang="ja-JP" altLang="en-US" sz="3600" dirty="0"/>
          </a:p>
        </p:txBody>
      </p:sp>
      <p:pic>
        <p:nvPicPr>
          <p:cNvPr id="3075" name="Picture 3" descr="C:\Users\kiyo\Desktop\応急手当講習新スライド案\イラスト\AED-装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291308"/>
            <a:ext cx="2232248" cy="2325368"/>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吹き出し 1"/>
          <p:cNvSpPr/>
          <p:nvPr/>
        </p:nvSpPr>
        <p:spPr>
          <a:xfrm>
            <a:off x="4860032" y="4547245"/>
            <a:ext cx="2523775" cy="436432"/>
          </a:xfrm>
          <a:prstGeom prst="wedgeRoundRectCallout">
            <a:avLst>
              <a:gd name="adj1" fmla="val -39735"/>
              <a:gd name="adj2" fmla="val 12003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4875806" y="4581128"/>
            <a:ext cx="2520280" cy="369332"/>
          </a:xfrm>
          <a:prstGeom prst="rect">
            <a:avLst/>
          </a:prstGeom>
          <a:noFill/>
        </p:spPr>
        <p:txBody>
          <a:bodyPr wrap="square" rtlCol="0">
            <a:spAutoFit/>
          </a:bodyPr>
          <a:lstStyle/>
          <a:p>
            <a:r>
              <a:rPr lang="ja-JP" altLang="en-US" dirty="0"/>
              <a:t>パット</a:t>
            </a:r>
            <a:r>
              <a:rPr kumimoji="1" lang="ja-JP" altLang="en-US" dirty="0" smtClean="0"/>
              <a:t>を装着してください</a:t>
            </a:r>
            <a:endParaRPr kumimoji="1" lang="ja-JP" altLang="en-US" dirty="0"/>
          </a:p>
        </p:txBody>
      </p:sp>
      <p:sp>
        <p:nvSpPr>
          <p:cNvPr id="8" name="角丸四角形吹き出し 7"/>
          <p:cNvSpPr/>
          <p:nvPr/>
        </p:nvSpPr>
        <p:spPr>
          <a:xfrm>
            <a:off x="5652121" y="5354293"/>
            <a:ext cx="2160240" cy="436432"/>
          </a:xfrm>
          <a:prstGeom prst="wedgeRoundRectCallout">
            <a:avLst>
              <a:gd name="adj1" fmla="val -70028"/>
              <a:gd name="adj2" fmla="val 2042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5685090" y="5390962"/>
            <a:ext cx="2271286" cy="369332"/>
          </a:xfrm>
          <a:prstGeom prst="rect">
            <a:avLst/>
          </a:prstGeom>
          <a:noFill/>
        </p:spPr>
        <p:txBody>
          <a:bodyPr wrap="square" rtlCol="0">
            <a:spAutoFit/>
          </a:bodyPr>
          <a:lstStyle/>
          <a:p>
            <a:r>
              <a:rPr kumimoji="1" lang="ja-JP" altLang="en-US" dirty="0" smtClean="0"/>
              <a:t>心電図を解析します</a:t>
            </a:r>
            <a:endParaRPr kumimoji="1" lang="ja-JP" altLang="en-US" dirty="0"/>
          </a:p>
        </p:txBody>
      </p:sp>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38</a:t>
            </a:fld>
            <a:endParaRPr kumimoji="1" lang="ja-JP" altLang="en-US"/>
          </a:p>
        </p:txBody>
      </p:sp>
    </p:spTree>
    <p:extLst>
      <p:ext uri="{BB962C8B-B14F-4D97-AF65-F5344CB8AC3E}">
        <p14:creationId xmlns:p14="http://schemas.microsoft.com/office/powerpoint/2010/main" val="32485852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266928" cy="1143000"/>
          </a:xfrm>
        </p:spPr>
        <p:txBody>
          <a:bodyPr>
            <a:normAutofit/>
          </a:bodyPr>
          <a:lstStyle/>
          <a:p>
            <a:r>
              <a:rPr kumimoji="1" lang="ja-JP" altLang="en-US" sz="5400" dirty="0" smtClean="0"/>
              <a:t>救急蘇生法とは</a:t>
            </a:r>
            <a:endParaRPr kumimoji="1" lang="ja-JP" altLang="en-US" sz="5400" dirty="0"/>
          </a:p>
        </p:txBody>
      </p:sp>
      <p:sp>
        <p:nvSpPr>
          <p:cNvPr id="3" name="コンテンツ プレースホルダー 2"/>
          <p:cNvSpPr>
            <a:spLocks noGrp="1"/>
          </p:cNvSpPr>
          <p:nvPr>
            <p:ph sz="quarter" idx="1"/>
          </p:nvPr>
        </p:nvSpPr>
        <p:spPr>
          <a:xfrm>
            <a:off x="457200" y="1600200"/>
            <a:ext cx="8003232" cy="2620888"/>
          </a:xfrm>
        </p:spPr>
        <p:txBody>
          <a:bodyPr>
            <a:normAutofit/>
          </a:bodyPr>
          <a:lstStyle/>
          <a:p>
            <a:r>
              <a:rPr lang="ja-JP" altLang="en-US" sz="3600" dirty="0" smtClean="0"/>
              <a:t>ファースト</a:t>
            </a:r>
            <a:r>
              <a:rPr lang="ja-JP" altLang="en-US" sz="3600" dirty="0"/>
              <a:t>エイド</a:t>
            </a:r>
            <a:endParaRPr kumimoji="1" lang="en-US" altLang="ja-JP" sz="3600" dirty="0" smtClean="0"/>
          </a:p>
          <a:p>
            <a:pPr marL="0" indent="0">
              <a:buNone/>
            </a:pPr>
            <a:r>
              <a:rPr lang="ja-JP" altLang="en-US" sz="3600" dirty="0" smtClean="0"/>
              <a:t>　・一次救命処置以外の急な病気やけ</a:t>
            </a:r>
            <a:endParaRPr lang="en-US" altLang="ja-JP" sz="3600" dirty="0" smtClean="0"/>
          </a:p>
          <a:p>
            <a:pPr marL="0" indent="0">
              <a:buNone/>
            </a:pPr>
            <a:r>
              <a:rPr lang="ja-JP" altLang="en-US" sz="3600" dirty="0" err="1" smtClean="0"/>
              <a:t>がを</a:t>
            </a:r>
            <a:r>
              <a:rPr lang="ja-JP" altLang="en-US" sz="3600" dirty="0" smtClean="0"/>
              <a:t>した人を助ける為に行う最初の行動。</a:t>
            </a:r>
            <a:endParaRPr lang="en-US" altLang="ja-JP" sz="3600" dirty="0" smtClean="0"/>
          </a:p>
          <a:p>
            <a:pPr marL="0" indent="0">
              <a:buNone/>
            </a:pPr>
            <a:r>
              <a:rPr kumimoji="1" lang="ja-JP" altLang="en-US" sz="3600" dirty="0"/>
              <a:t>命</a:t>
            </a:r>
            <a:r>
              <a:rPr kumimoji="1" lang="ja-JP" altLang="en-US" sz="3600" dirty="0" smtClean="0"/>
              <a:t>を守り、苦痛を和らげ、悪化を防ぐ。</a:t>
            </a:r>
            <a:endParaRPr kumimoji="1" lang="en-US" altLang="ja-JP" sz="3600" dirty="0" smtClean="0"/>
          </a:p>
        </p:txBody>
      </p:sp>
      <p:pic>
        <p:nvPicPr>
          <p:cNvPr id="2050" name="Picture 2" descr="C:\Users\kiyo\Desktop\応急手当講習新スライド案\イラスト\熱中症.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6652" y="4941168"/>
            <a:ext cx="2737169" cy="8609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iyo\Desktop\応急手当講習新スライド案\イラスト\止血-直接圧迫.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4177269"/>
            <a:ext cx="1776412" cy="18446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691680" y="6021943"/>
            <a:ext cx="1691680" cy="461665"/>
          </a:xfrm>
          <a:prstGeom prst="rect">
            <a:avLst/>
          </a:prstGeom>
          <a:noFill/>
        </p:spPr>
        <p:txBody>
          <a:bodyPr wrap="square" rtlCol="0">
            <a:spAutoFit/>
          </a:bodyPr>
          <a:lstStyle/>
          <a:p>
            <a:pPr algn="ctr"/>
            <a:r>
              <a:rPr kumimoji="1" lang="ja-JP" altLang="en-US" sz="2400" dirty="0" smtClean="0"/>
              <a:t>止血法</a:t>
            </a:r>
            <a:endParaRPr kumimoji="1" lang="ja-JP" altLang="en-US" sz="2400" dirty="0"/>
          </a:p>
        </p:txBody>
      </p:sp>
      <p:sp>
        <p:nvSpPr>
          <p:cNvPr id="7" name="テキスト ボックス 6"/>
          <p:cNvSpPr txBox="1"/>
          <p:nvPr/>
        </p:nvSpPr>
        <p:spPr>
          <a:xfrm>
            <a:off x="4716017" y="6017959"/>
            <a:ext cx="2587804" cy="461665"/>
          </a:xfrm>
          <a:prstGeom prst="rect">
            <a:avLst/>
          </a:prstGeom>
          <a:noFill/>
        </p:spPr>
        <p:txBody>
          <a:bodyPr wrap="square" rtlCol="0">
            <a:spAutoFit/>
          </a:bodyPr>
          <a:lstStyle/>
          <a:p>
            <a:pPr algn="ctr"/>
            <a:r>
              <a:rPr lang="ja-JP" altLang="en-US" sz="2400" dirty="0" smtClean="0"/>
              <a:t>熱中症</a:t>
            </a:r>
            <a:r>
              <a:rPr lang="ja-JP" altLang="en-US" sz="2400" dirty="0"/>
              <a:t>へ</a:t>
            </a:r>
            <a:r>
              <a:rPr lang="ja-JP" altLang="en-US" sz="2400" dirty="0" smtClean="0"/>
              <a:t>の対応</a:t>
            </a:r>
            <a:endParaRPr kumimoji="1" lang="ja-JP" altLang="en-US" sz="2400" dirty="0"/>
          </a:p>
        </p:txBody>
      </p:sp>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4</a:t>
            </a:fld>
            <a:endParaRPr kumimoji="1" lang="ja-JP" altLang="en-US"/>
          </a:p>
        </p:txBody>
      </p:sp>
    </p:spTree>
    <p:extLst>
      <p:ext uri="{BB962C8B-B14F-4D97-AF65-F5344CB8AC3E}">
        <p14:creationId xmlns:p14="http://schemas.microsoft.com/office/powerpoint/2010/main" val="289040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571184" cy="1143000"/>
          </a:xfrm>
        </p:spPr>
        <p:txBody>
          <a:bodyPr>
            <a:normAutofit/>
          </a:bodyPr>
          <a:lstStyle/>
          <a:p>
            <a:r>
              <a:rPr kumimoji="1" lang="ja-JP" altLang="en-US" sz="5400" dirty="0" smtClean="0"/>
              <a:t>市民が行う救急蘇生法</a:t>
            </a:r>
            <a:endParaRPr kumimoji="1" lang="ja-JP" altLang="en-US" sz="5400" dirty="0"/>
          </a:p>
        </p:txBody>
      </p:sp>
      <p:graphicFrame>
        <p:nvGraphicFramePr>
          <p:cNvPr id="5" name="図表 4"/>
          <p:cNvGraphicFramePr/>
          <p:nvPr>
            <p:extLst>
              <p:ext uri="{D42A27DB-BD31-4B8C-83A1-F6EECF244321}">
                <p14:modId xmlns:p14="http://schemas.microsoft.com/office/powerpoint/2010/main" val="3843102916"/>
              </p:ext>
            </p:extLst>
          </p:nvPr>
        </p:nvGraphicFramePr>
        <p:xfrm>
          <a:off x="323528" y="1628800"/>
          <a:ext cx="792088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5</a:t>
            </a:fld>
            <a:endParaRPr kumimoji="1" lang="ja-JP" altLang="en-US"/>
          </a:p>
        </p:txBody>
      </p:sp>
    </p:spTree>
    <p:extLst>
      <p:ext uri="{BB962C8B-B14F-4D97-AF65-F5344CB8AC3E}">
        <p14:creationId xmlns:p14="http://schemas.microsoft.com/office/powerpoint/2010/main" val="269636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kumimoji="1" lang="ja-JP" altLang="en-US" sz="3600" dirty="0" smtClean="0"/>
              <a:t>　突然のケガや病気で、救急車を呼ぶよ</a:t>
            </a:r>
            <a:endParaRPr kumimoji="1" lang="en-US" altLang="ja-JP" sz="3600" dirty="0" smtClean="0"/>
          </a:p>
          <a:p>
            <a:pPr marL="0" indent="0">
              <a:buNone/>
            </a:pPr>
            <a:r>
              <a:rPr kumimoji="1" lang="ja-JP" altLang="en-US" sz="3600" dirty="0" err="1" smtClean="0"/>
              <a:t>うな</a:t>
            </a:r>
            <a:r>
              <a:rPr kumimoji="1" lang="ja-JP" altLang="en-US" sz="3600" dirty="0" smtClean="0"/>
              <a:t>場面に遭遇したとき、救急隊や医師</a:t>
            </a:r>
            <a:endParaRPr kumimoji="1" lang="en-US" altLang="ja-JP" sz="3600" dirty="0" smtClean="0"/>
          </a:p>
          <a:p>
            <a:pPr marL="0" indent="0">
              <a:buNone/>
            </a:pPr>
            <a:r>
              <a:rPr kumimoji="1" lang="ja-JP" altLang="en-US" sz="3600" dirty="0" smtClean="0"/>
              <a:t>が来るまでの間に、なぜ救命処置を行う</a:t>
            </a:r>
            <a:endParaRPr kumimoji="1" lang="en-US" altLang="ja-JP" sz="3600" dirty="0" smtClean="0"/>
          </a:p>
          <a:p>
            <a:pPr marL="0" indent="0">
              <a:buNone/>
            </a:pPr>
            <a:r>
              <a:rPr kumimoji="1" lang="ja-JP" altLang="en-US" sz="3600" dirty="0" smtClean="0"/>
              <a:t>必要があるのでしょうか？</a:t>
            </a:r>
            <a:endParaRPr kumimoji="1" lang="ja-JP" altLang="en-US" sz="3600" dirty="0"/>
          </a:p>
        </p:txBody>
      </p:sp>
      <p:pic>
        <p:nvPicPr>
          <p:cNvPr id="3074" name="Picture 2" descr="C:\Users\kiyo\Desktop\応急手当講習新スライド案\イラスト\一次救命処置-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378249"/>
            <a:ext cx="3333942" cy="15774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iyo\Desktop\応急手当講習新スライド案\イラスト\熱傷-0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60" y="4077072"/>
            <a:ext cx="2398986" cy="217983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kiyo\Desktop\応急手当講習新スライド案\イラスト\遺物除去-窒息のサイン（改）.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4077072"/>
            <a:ext cx="1440160" cy="217983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6</a:t>
            </a:fld>
            <a:endParaRPr kumimoji="1" lang="ja-JP" altLang="en-US"/>
          </a:p>
        </p:txBody>
      </p:sp>
    </p:spTree>
    <p:extLst>
      <p:ext uri="{BB962C8B-B14F-4D97-AF65-F5344CB8AC3E}">
        <p14:creationId xmlns:p14="http://schemas.microsoft.com/office/powerpoint/2010/main" val="374236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rot="21144160">
            <a:off x="416576" y="4056835"/>
            <a:ext cx="7618231" cy="1637839"/>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kumimoji="1" lang="ja-JP" altLang="en-US" sz="3600" dirty="0" smtClean="0"/>
              <a:t>　１１９番通報してから、救急車が救急の</a:t>
            </a:r>
            <a:endParaRPr kumimoji="1" lang="en-US" altLang="ja-JP" sz="3600" dirty="0" smtClean="0"/>
          </a:p>
          <a:p>
            <a:pPr marL="0" indent="0">
              <a:buNone/>
            </a:pPr>
            <a:r>
              <a:rPr kumimoji="1" lang="ja-JP" altLang="en-US" sz="3600" dirty="0" smtClean="0"/>
              <a:t>現場に到着するまで、平均して 　 分以上</a:t>
            </a:r>
            <a:endParaRPr kumimoji="1" lang="en-US" altLang="ja-JP" sz="3600" dirty="0" smtClean="0"/>
          </a:p>
          <a:p>
            <a:pPr marL="0" indent="0">
              <a:buNone/>
            </a:pPr>
            <a:r>
              <a:rPr kumimoji="1" lang="ja-JP" altLang="en-US" sz="3600" dirty="0" smtClean="0"/>
              <a:t>かかります。</a:t>
            </a:r>
            <a:endParaRPr kumimoji="1" lang="ja-JP" altLang="en-US" sz="3600" dirty="0"/>
          </a:p>
        </p:txBody>
      </p:sp>
      <p:pic>
        <p:nvPicPr>
          <p:cNvPr id="3074" name="Picture 2" descr="C:\Users\kiyo\Desktop\応急手当講習新スライド案\イラスト\一次救命処置-0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659833"/>
            <a:ext cx="3333942" cy="157747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iyo\Desktop\応急手当講習新スライド案\イラスト\救急車2.jpg"/>
          <p:cNvPicPr>
            <a:picLocks noChangeAspect="1" noChangeArrowheads="1"/>
          </p:cNvPicPr>
          <p:nvPr/>
        </p:nvPicPr>
        <p:blipFill>
          <a:blip r:embed="rId4">
            <a:clrChange>
              <a:clrFrom>
                <a:srgbClr val="2762E4"/>
              </a:clrFrom>
              <a:clrTo>
                <a:srgbClr val="2762E4">
                  <a:alpha val="0"/>
                </a:srgbClr>
              </a:clrTo>
            </a:clrChange>
            <a:extLst>
              <a:ext uri="{28A0092B-C50C-407E-A947-70E740481C1C}">
                <a14:useLocalDpi xmlns:a14="http://schemas.microsoft.com/office/drawing/2010/main" val="0"/>
              </a:ext>
            </a:extLst>
          </a:blip>
          <a:srcRect/>
          <a:stretch>
            <a:fillRect/>
          </a:stretch>
        </p:blipFill>
        <p:spPr bwMode="auto">
          <a:xfrm>
            <a:off x="6084168" y="2953987"/>
            <a:ext cx="1728192" cy="170584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5"/>
          </p:nvPr>
        </p:nvSpPr>
        <p:spPr/>
        <p:txBody>
          <a:bodyPr/>
          <a:lstStyle/>
          <a:p>
            <a:fld id="{F09044E7-CC97-42EE-AE7A-CE249093DC74}" type="slidenum">
              <a:rPr kumimoji="1" lang="ja-JP" altLang="en-US" smtClean="0"/>
              <a:t>7</a:t>
            </a:fld>
            <a:endParaRPr kumimoji="1" lang="ja-JP" altLang="en-US"/>
          </a:p>
        </p:txBody>
      </p:sp>
      <p:sp>
        <p:nvSpPr>
          <p:cNvPr id="6" name="正方形/長方形 5"/>
          <p:cNvSpPr/>
          <p:nvPr/>
        </p:nvSpPr>
        <p:spPr>
          <a:xfrm>
            <a:off x="6485391" y="2216375"/>
            <a:ext cx="471604" cy="646331"/>
          </a:xfrm>
          <a:prstGeom prst="rect">
            <a:avLst/>
          </a:prstGeom>
        </p:spPr>
        <p:txBody>
          <a:bodyPr wrap="none">
            <a:spAutoFit/>
          </a:bodyPr>
          <a:lstStyle/>
          <a:p>
            <a:r>
              <a:rPr lang="ja-JP" altLang="en-US" sz="3600" dirty="0">
                <a:solidFill>
                  <a:srgbClr val="FF0000"/>
                </a:solidFill>
              </a:rPr>
              <a:t>９</a:t>
            </a:r>
            <a:endParaRPr lang="ja-JP" altLang="en-US" sz="3600" dirty="0"/>
          </a:p>
        </p:txBody>
      </p:sp>
    </p:spTree>
    <p:extLst>
      <p:ext uri="{BB962C8B-B14F-4D97-AF65-F5344CB8AC3E}">
        <p14:creationId xmlns:p14="http://schemas.microsoft.com/office/powerpoint/2010/main" val="93150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rot="21144160">
            <a:off x="465805" y="4798271"/>
            <a:ext cx="3377641" cy="1174696"/>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kumimoji="1" lang="ja-JP" altLang="en-US" sz="3600" dirty="0" smtClean="0"/>
              <a:t>　人が倒れて、突然、心臓の動きと呼吸</a:t>
            </a:r>
            <a:endParaRPr kumimoji="1" lang="en-US" altLang="ja-JP" sz="3600" dirty="0" smtClean="0"/>
          </a:p>
          <a:p>
            <a:pPr marL="0" indent="0">
              <a:buNone/>
            </a:pPr>
            <a:r>
              <a:rPr kumimoji="1" lang="ja-JP" altLang="en-US" sz="3600" dirty="0" smtClean="0"/>
              <a:t>が止まってしまうことがあります。</a:t>
            </a:r>
            <a:endParaRPr kumimoji="1" lang="en-US" altLang="ja-JP" sz="3600" dirty="0" smtClean="0"/>
          </a:p>
          <a:p>
            <a:pPr marL="0" indent="0">
              <a:buNone/>
            </a:pPr>
            <a:r>
              <a:rPr lang="ja-JP" altLang="en-US" sz="3600" dirty="0"/>
              <a:t>　</a:t>
            </a:r>
            <a:r>
              <a:rPr lang="ja-JP" altLang="en-US" sz="3600" dirty="0" smtClean="0"/>
              <a:t>心肺停止により全身に酸素や栄養素を</a:t>
            </a:r>
            <a:endParaRPr lang="en-US" altLang="ja-JP" sz="3600" dirty="0" smtClean="0"/>
          </a:p>
          <a:p>
            <a:pPr marL="0" indent="0">
              <a:buNone/>
            </a:pPr>
            <a:r>
              <a:rPr lang="ja-JP" altLang="en-US" sz="3600" dirty="0" smtClean="0"/>
              <a:t>含んだ血液を送れなくなってしまいます。</a:t>
            </a:r>
            <a:endParaRPr kumimoji="1" lang="ja-JP" altLang="en-US" sz="3600" dirty="0"/>
          </a:p>
        </p:txBody>
      </p:sp>
      <p:pic>
        <p:nvPicPr>
          <p:cNvPr id="3074" name="Picture 2" descr="C:\Users\kiyo\Desktop\応急手当講習新スライド案\イラスト\一次救命処置-0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659833"/>
            <a:ext cx="3333942" cy="1577479"/>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5"/>
          </p:nvPr>
        </p:nvSpPr>
        <p:spPr/>
        <p:txBody>
          <a:bodyPr/>
          <a:lstStyle/>
          <a:p>
            <a:fld id="{F09044E7-CC97-42EE-AE7A-CE249093DC74}" type="slidenum">
              <a:rPr kumimoji="1" lang="ja-JP" altLang="en-US" smtClean="0"/>
              <a:t>8</a:t>
            </a:fld>
            <a:endParaRPr kumimoji="1" lang="ja-JP" altLang="en-US"/>
          </a:p>
        </p:txBody>
      </p:sp>
    </p:spTree>
    <p:extLst>
      <p:ext uri="{BB962C8B-B14F-4D97-AF65-F5344CB8AC3E}">
        <p14:creationId xmlns:p14="http://schemas.microsoft.com/office/powerpoint/2010/main" val="219041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rot="21144160">
            <a:off x="465805" y="4798271"/>
            <a:ext cx="3377641" cy="1174696"/>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5123" name="Picture 3" descr="C:\Users\kiyo\Desktop\応急手当講習新スライド案\イラスト\一次救命処置-0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140" y="4660755"/>
            <a:ext cx="3311082" cy="156666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lang="ja-JP" altLang="en-US" sz="3600" dirty="0"/>
              <a:t>　脳は酸素や栄養素を一番使っています。</a:t>
            </a:r>
          </a:p>
          <a:p>
            <a:pPr marL="0" indent="0">
              <a:buNone/>
            </a:pPr>
            <a:r>
              <a:rPr lang="ja-JP" altLang="en-US" sz="3600" dirty="0" smtClean="0"/>
              <a:t>　しかし、脳は酸素や栄養素をほとんど</a:t>
            </a:r>
            <a:r>
              <a:rPr lang="ja-JP" altLang="en-US" sz="3600" dirty="0" err="1" smtClean="0"/>
              <a:t>た</a:t>
            </a:r>
            <a:endParaRPr lang="en-US" altLang="ja-JP" sz="3600" dirty="0" smtClean="0"/>
          </a:p>
          <a:p>
            <a:pPr marL="0" indent="0">
              <a:buNone/>
            </a:pPr>
            <a:r>
              <a:rPr lang="ja-JP" altLang="en-US" sz="3600" dirty="0" err="1" smtClean="0"/>
              <a:t>めて</a:t>
            </a:r>
            <a:r>
              <a:rPr lang="ja-JP" altLang="en-US" sz="3600" dirty="0" smtClean="0"/>
              <a:t>おくことができません。</a:t>
            </a:r>
            <a:endParaRPr lang="en-US" altLang="ja-JP" sz="3600" dirty="0" smtClean="0"/>
          </a:p>
          <a:p>
            <a:pPr marL="0" indent="0">
              <a:buNone/>
            </a:pPr>
            <a:r>
              <a:rPr lang="ja-JP" altLang="en-US" sz="3600" dirty="0" smtClean="0"/>
              <a:t>　心肺停止の状態</a:t>
            </a:r>
            <a:r>
              <a:rPr lang="ja-JP" altLang="en-US" sz="3600" dirty="0"/>
              <a:t>が、３～４分以上続</a:t>
            </a:r>
            <a:r>
              <a:rPr lang="ja-JP" altLang="en-US" sz="3600" dirty="0" err="1" smtClean="0"/>
              <a:t>い</a:t>
            </a:r>
            <a:endParaRPr lang="en-US" altLang="ja-JP" sz="3600" dirty="0" smtClean="0"/>
          </a:p>
          <a:p>
            <a:pPr marL="0" indent="0">
              <a:buNone/>
            </a:pPr>
            <a:r>
              <a:rPr lang="ja-JP" altLang="en-US" sz="3600" dirty="0" smtClean="0"/>
              <a:t>て</a:t>
            </a:r>
            <a:r>
              <a:rPr lang="ja-JP" altLang="en-US" sz="3600" dirty="0"/>
              <a:t>しまうと、脳細胞の死滅が始まります</a:t>
            </a:r>
            <a:r>
              <a:rPr lang="ja-JP" altLang="en-US" sz="3600" dirty="0" smtClean="0"/>
              <a:t>。</a:t>
            </a:r>
            <a:endParaRPr lang="en-US" altLang="ja-JP" sz="3600" dirty="0" smtClean="0"/>
          </a:p>
        </p:txBody>
      </p:sp>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9</a:t>
            </a:fld>
            <a:endParaRPr kumimoji="1" lang="ja-JP" altLang="en-US"/>
          </a:p>
        </p:txBody>
      </p:sp>
    </p:spTree>
    <p:extLst>
      <p:ext uri="{BB962C8B-B14F-4D97-AF65-F5344CB8AC3E}">
        <p14:creationId xmlns:p14="http://schemas.microsoft.com/office/powerpoint/2010/main" val="2958591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クール">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1004</TotalTime>
  <Words>4360</Words>
  <Application>Microsoft Office PowerPoint</Application>
  <PresentationFormat>画面に合わせる (4:3)</PresentationFormat>
  <Paragraphs>383</Paragraphs>
  <Slides>38</Slides>
  <Notes>37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38</vt:i4>
      </vt:variant>
    </vt:vector>
  </HeadingPairs>
  <TitlesOfParts>
    <vt:vector size="46" baseType="lpstr">
      <vt:lpstr>ＭＳ Ｐゴシック</vt:lpstr>
      <vt:lpstr>ＭＳ Ｐ明朝</vt:lpstr>
      <vt:lpstr>Arial</vt:lpstr>
      <vt:lpstr>Calibri</vt:lpstr>
      <vt:lpstr>Century Schoolbook</vt:lpstr>
      <vt:lpstr>Wingdings</vt:lpstr>
      <vt:lpstr>Wingdings 2</vt:lpstr>
      <vt:lpstr>スパイス</vt:lpstr>
      <vt:lpstr>普通救命講習Ⅲ</vt:lpstr>
      <vt:lpstr>救急蘇生法とは</vt:lpstr>
      <vt:lpstr>救急蘇生法とは</vt:lpstr>
      <vt:lpstr>救急蘇生法とは</vt:lpstr>
      <vt:lpstr>市民が行う救急蘇生法</vt:lpstr>
      <vt:lpstr>一次救命処置の重要性</vt:lpstr>
      <vt:lpstr>一次救命処置の重要性</vt:lpstr>
      <vt:lpstr>一次救命処置の重要性</vt:lpstr>
      <vt:lpstr>一次救命処置の重要性</vt:lpstr>
      <vt:lpstr>一次救命処置の重要性</vt:lpstr>
      <vt:lpstr>一次救命処置の重要性</vt:lpstr>
      <vt:lpstr>一次救命処置の重要性</vt:lpstr>
      <vt:lpstr>一次救命処置の重要性</vt:lpstr>
      <vt:lpstr>PowerPoint プレゼンテーション</vt:lpstr>
      <vt:lpstr>心停止の主な原因は、成人と子どもで は異なります。</vt:lpstr>
      <vt:lpstr>子どもの突然死とその予防</vt:lpstr>
      <vt:lpstr>成人の突然死とその予防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普通救命講習Ⅰ</dc:title>
  <dc:creator>kiyo</dc:creator>
  <cp:lastModifiedBy>さいたま市</cp:lastModifiedBy>
  <cp:revision>73</cp:revision>
  <dcterms:created xsi:type="dcterms:W3CDTF">2018-04-29T18:54:37Z</dcterms:created>
  <dcterms:modified xsi:type="dcterms:W3CDTF">2023-02-07T04:51:47Z</dcterms:modified>
</cp:coreProperties>
</file>