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notesMasterIdLst>
    <p:notesMasterId r:id="rId10"/>
  </p:notesMasterIdLst>
  <p:handoutMasterIdLst>
    <p:handoutMasterId r:id="rId11"/>
  </p:handoutMasterIdLst>
  <p:sldIdLst>
    <p:sldId id="256" r:id="rId2"/>
    <p:sldId id="257" r:id="rId3"/>
    <p:sldId id="258" r:id="rId4"/>
    <p:sldId id="259" r:id="rId5"/>
    <p:sldId id="262" r:id="rId6"/>
    <p:sldId id="260" r:id="rId7"/>
    <p:sldId id="261" r:id="rId8"/>
    <p:sldId id="263" r:id="rId9"/>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24" autoAdjust="0"/>
  </p:normalViewPr>
  <p:slideViewPr>
    <p:cSldViewPr snapToGrid="0">
      <p:cViewPr varScale="1">
        <p:scale>
          <a:sx n="69" d="100"/>
          <a:sy n="69" d="100"/>
        </p:scale>
        <p:origin x="780" y="66"/>
      </p:cViewPr>
      <p:guideLst/>
    </p:cSldViewPr>
  </p:slideViewPr>
  <p:outlineViewPr>
    <p:cViewPr>
      <p:scale>
        <a:sx n="33" d="100"/>
        <a:sy n="33" d="100"/>
      </p:scale>
      <p:origin x="0" y="-1542"/>
    </p:cViewPr>
  </p:outlineViewPr>
  <p:notesTextViewPr>
    <p:cViewPr>
      <p:scale>
        <a:sx n="1" d="1"/>
        <a:sy n="1" d="1"/>
      </p:scale>
      <p:origin x="0" y="0"/>
    </p:cViewPr>
  </p:notesTextViewPr>
  <p:sorterViewPr>
    <p:cViewPr>
      <p:scale>
        <a:sx n="100" d="100"/>
        <a:sy n="100" d="100"/>
      </p:scale>
      <p:origin x="0" y="-948"/>
    </p:cViewPr>
  </p:sorter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5403"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628" y="0"/>
            <a:ext cx="4275403" cy="337958"/>
          </a:xfrm>
          <a:prstGeom prst="rect">
            <a:avLst/>
          </a:prstGeom>
        </p:spPr>
        <p:txBody>
          <a:bodyPr vert="horz" lIns="91440" tIns="45720" rIns="91440" bIns="45720" rtlCol="0"/>
          <a:lstStyle>
            <a:lvl1pPr algn="r">
              <a:defRPr sz="1200"/>
            </a:lvl1pPr>
          </a:lstStyle>
          <a:p>
            <a:fld id="{4E22782B-622A-471C-9401-F0397F88E291}" type="datetimeFigureOut">
              <a:rPr kumimoji="1" lang="ja-JP" altLang="en-US" smtClean="0"/>
              <a:t>2020/5/14</a:t>
            </a:fld>
            <a:endParaRPr kumimoji="1" lang="ja-JP" altLang="en-US"/>
          </a:p>
        </p:txBody>
      </p:sp>
      <p:sp>
        <p:nvSpPr>
          <p:cNvPr id="4" name="フッター プレースホルダー 3"/>
          <p:cNvSpPr>
            <a:spLocks noGrp="1"/>
          </p:cNvSpPr>
          <p:nvPr>
            <p:ph type="ftr" sz="quarter" idx="2"/>
          </p:nvPr>
        </p:nvSpPr>
        <p:spPr>
          <a:xfrm>
            <a:off x="2" y="6397807"/>
            <a:ext cx="4275403"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28" y="6397807"/>
            <a:ext cx="4275403" cy="337957"/>
          </a:xfrm>
          <a:prstGeom prst="rect">
            <a:avLst/>
          </a:prstGeom>
        </p:spPr>
        <p:txBody>
          <a:bodyPr vert="horz" lIns="91440" tIns="45720" rIns="91440" bIns="45720" rtlCol="0" anchor="b"/>
          <a:lstStyle>
            <a:lvl1pPr algn="r">
              <a:defRPr sz="1200"/>
            </a:lvl1pPr>
          </a:lstStyle>
          <a:p>
            <a:fld id="{8B1B2636-36E5-46B8-8DC1-C1604E3D01FF}" type="slidenum">
              <a:rPr kumimoji="1" lang="ja-JP" altLang="en-US" smtClean="0"/>
              <a:t>‹#›</a:t>
            </a:fld>
            <a:endParaRPr kumimoji="1" lang="ja-JP" altLang="en-US"/>
          </a:p>
        </p:txBody>
      </p:sp>
    </p:spTree>
    <p:extLst>
      <p:ext uri="{BB962C8B-B14F-4D97-AF65-F5344CB8AC3E}">
        <p14:creationId xmlns:p14="http://schemas.microsoft.com/office/powerpoint/2010/main" val="4122578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5403"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8" y="0"/>
            <a:ext cx="4275403" cy="337958"/>
          </a:xfrm>
          <a:prstGeom prst="rect">
            <a:avLst/>
          </a:prstGeom>
        </p:spPr>
        <p:txBody>
          <a:bodyPr vert="horz" lIns="91440" tIns="45720" rIns="91440" bIns="45720" rtlCol="0"/>
          <a:lstStyle>
            <a:lvl1pPr algn="r">
              <a:defRPr sz="1200"/>
            </a:lvl1pPr>
          </a:lstStyle>
          <a:p>
            <a:fld id="{A6B920A2-76E8-470E-A1F1-66219603053C}" type="datetimeFigureOut">
              <a:rPr kumimoji="1" lang="ja-JP" altLang="en-US" smtClean="0"/>
              <a:t>2020/5/14</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7"/>
            <a:ext cx="7893050" cy="265220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397807"/>
            <a:ext cx="4275403"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8" y="6397807"/>
            <a:ext cx="4275403" cy="337957"/>
          </a:xfrm>
          <a:prstGeom prst="rect">
            <a:avLst/>
          </a:prstGeom>
        </p:spPr>
        <p:txBody>
          <a:bodyPr vert="horz" lIns="91440" tIns="45720" rIns="91440" bIns="45720" rtlCol="0" anchor="b"/>
          <a:lstStyle>
            <a:lvl1pPr algn="r">
              <a:defRPr sz="1200"/>
            </a:lvl1pPr>
          </a:lstStyle>
          <a:p>
            <a:fld id="{14D4A170-B589-4A43-8070-E1DE56D2F68A}" type="slidenum">
              <a:rPr kumimoji="1" lang="ja-JP" altLang="en-US" smtClean="0"/>
              <a:t>‹#›</a:t>
            </a:fld>
            <a:endParaRPr kumimoji="1" lang="ja-JP" altLang="en-US"/>
          </a:p>
        </p:txBody>
      </p:sp>
    </p:spTree>
    <p:extLst>
      <p:ext uri="{BB962C8B-B14F-4D97-AF65-F5344CB8AC3E}">
        <p14:creationId xmlns:p14="http://schemas.microsoft.com/office/powerpoint/2010/main" val="4271682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1</a:t>
            </a:fld>
            <a:endParaRPr kumimoji="1" lang="ja-JP" altLang="en-US"/>
          </a:p>
        </p:txBody>
      </p:sp>
    </p:spTree>
    <p:extLst>
      <p:ext uri="{BB962C8B-B14F-4D97-AF65-F5344CB8AC3E}">
        <p14:creationId xmlns:p14="http://schemas.microsoft.com/office/powerpoint/2010/main" val="1663740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2</a:t>
            </a:fld>
            <a:endParaRPr kumimoji="1" lang="ja-JP" altLang="en-US"/>
          </a:p>
        </p:txBody>
      </p:sp>
    </p:spTree>
    <p:extLst>
      <p:ext uri="{BB962C8B-B14F-4D97-AF65-F5344CB8AC3E}">
        <p14:creationId xmlns:p14="http://schemas.microsoft.com/office/powerpoint/2010/main" val="2835507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3</a:t>
            </a:fld>
            <a:endParaRPr kumimoji="1" lang="ja-JP" altLang="en-US"/>
          </a:p>
        </p:txBody>
      </p:sp>
    </p:spTree>
    <p:extLst>
      <p:ext uri="{BB962C8B-B14F-4D97-AF65-F5344CB8AC3E}">
        <p14:creationId xmlns:p14="http://schemas.microsoft.com/office/powerpoint/2010/main" val="347743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4</a:t>
            </a:fld>
            <a:endParaRPr kumimoji="1" lang="ja-JP" altLang="en-US"/>
          </a:p>
        </p:txBody>
      </p:sp>
    </p:spTree>
    <p:extLst>
      <p:ext uri="{BB962C8B-B14F-4D97-AF65-F5344CB8AC3E}">
        <p14:creationId xmlns:p14="http://schemas.microsoft.com/office/powerpoint/2010/main" val="64536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5</a:t>
            </a:fld>
            <a:endParaRPr kumimoji="1" lang="ja-JP" altLang="en-US"/>
          </a:p>
        </p:txBody>
      </p:sp>
    </p:spTree>
    <p:extLst>
      <p:ext uri="{BB962C8B-B14F-4D97-AF65-F5344CB8AC3E}">
        <p14:creationId xmlns:p14="http://schemas.microsoft.com/office/powerpoint/2010/main" val="190816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6</a:t>
            </a:fld>
            <a:endParaRPr kumimoji="1" lang="ja-JP" altLang="en-US"/>
          </a:p>
        </p:txBody>
      </p:sp>
    </p:spTree>
    <p:extLst>
      <p:ext uri="{BB962C8B-B14F-4D97-AF65-F5344CB8AC3E}">
        <p14:creationId xmlns:p14="http://schemas.microsoft.com/office/powerpoint/2010/main" val="1838442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7</a:t>
            </a:fld>
            <a:endParaRPr kumimoji="1" lang="ja-JP" altLang="en-US"/>
          </a:p>
        </p:txBody>
      </p:sp>
    </p:spTree>
    <p:extLst>
      <p:ext uri="{BB962C8B-B14F-4D97-AF65-F5344CB8AC3E}">
        <p14:creationId xmlns:p14="http://schemas.microsoft.com/office/powerpoint/2010/main" val="3728324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D4A170-B589-4A43-8070-E1DE56D2F68A}" type="slidenum">
              <a:rPr kumimoji="1" lang="ja-JP" altLang="en-US" smtClean="0"/>
              <a:t>8</a:t>
            </a:fld>
            <a:endParaRPr kumimoji="1" lang="ja-JP" altLang="en-US"/>
          </a:p>
        </p:txBody>
      </p:sp>
    </p:spTree>
    <p:extLst>
      <p:ext uri="{BB962C8B-B14F-4D97-AF65-F5344CB8AC3E}">
        <p14:creationId xmlns:p14="http://schemas.microsoft.com/office/powerpoint/2010/main" val="4254910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262080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152994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53589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23359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306039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73133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35469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368575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24880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383150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8B734-3F63-4A56-AC6C-F1618DF2160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45183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8B734-3F63-4A56-AC6C-F1618DF2160C}" type="datetimeFigureOut">
              <a:rPr kumimoji="1" lang="ja-JP" altLang="en-US" smtClean="0"/>
              <a:t>2020/5/14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15FA0-8E24-4929-B6E0-8E15E2FC5851}" type="slidenum">
              <a:rPr kumimoji="1" lang="ja-JP" altLang="en-US" smtClean="0"/>
              <a:t>‹#›</a:t>
            </a:fld>
            <a:endParaRPr kumimoji="1" lang="ja-JP" altLang="en-US"/>
          </a:p>
        </p:txBody>
      </p:sp>
    </p:spTree>
    <p:extLst>
      <p:ext uri="{BB962C8B-B14F-4D97-AF65-F5344CB8AC3E}">
        <p14:creationId xmlns:p14="http://schemas.microsoft.com/office/powerpoint/2010/main" val="3691561596"/>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67594" y="1663469"/>
            <a:ext cx="9227126" cy="891454"/>
          </a:xfrm>
        </p:spPr>
        <p:txBody>
          <a:bodyPr>
            <a:noAutofit/>
          </a:bodyPr>
          <a:lstStyle/>
          <a:p>
            <a:r>
              <a:rPr kumimoji="1" lang="ja-JP" altLang="en-US" sz="5400" dirty="0" smtClean="0">
                <a:latin typeface="HGP創英角ﾎﾟｯﾌﾟ体" panose="040B0A00000000000000" pitchFamily="50" charset="-128"/>
                <a:ea typeface="HGP創英角ﾎﾟｯﾌﾟ体" panose="040B0A00000000000000" pitchFamily="50" charset="-128"/>
              </a:rPr>
              <a:t>作文が苦手な君へのアドバイス</a:t>
            </a:r>
            <a:endParaRPr kumimoji="1" lang="ja-JP" altLang="en-US" sz="5400" dirty="0">
              <a:latin typeface="HGP創英角ﾎﾟｯﾌﾟ体" panose="040B0A00000000000000" pitchFamily="50" charset="-128"/>
              <a:ea typeface="HGP創英角ﾎﾟｯﾌﾟ体" panose="040B0A00000000000000" pitchFamily="50" charset="-128"/>
            </a:endParaRPr>
          </a:p>
        </p:txBody>
      </p:sp>
      <p:sp>
        <p:nvSpPr>
          <p:cNvPr id="5" name="横巻き 4"/>
          <p:cNvSpPr/>
          <p:nvPr/>
        </p:nvSpPr>
        <p:spPr>
          <a:xfrm>
            <a:off x="1910080" y="3212739"/>
            <a:ext cx="9184640" cy="1564640"/>
          </a:xfrm>
          <a:prstGeom prst="horizontalScroll">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こうしたら作文がかけるようになるよ！</a:t>
            </a:r>
            <a:endParaRPr kumimoji="1" lang="ja-JP" altLang="en-US" sz="3600" dirty="0"/>
          </a:p>
        </p:txBody>
      </p:sp>
    </p:spTree>
    <p:extLst>
      <p:ext uri="{BB962C8B-B14F-4D97-AF65-F5344CB8AC3E}">
        <p14:creationId xmlns:p14="http://schemas.microsoft.com/office/powerpoint/2010/main" val="31687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53497" y="412953"/>
            <a:ext cx="9144000" cy="1135473"/>
          </a:xfrm>
        </p:spPr>
        <p:txBody>
          <a:bodyPr/>
          <a:lstStyle/>
          <a:p>
            <a:pPr algn="l"/>
            <a:r>
              <a:rPr kumimoji="1" lang="ja-JP" altLang="en-US" dirty="0" smtClean="0"/>
              <a:t>１　苦手な原因を探ろう</a:t>
            </a:r>
            <a:endParaRPr kumimoji="1" lang="ja-JP" altLang="en-US" dirty="0"/>
          </a:p>
        </p:txBody>
      </p:sp>
      <p:sp>
        <p:nvSpPr>
          <p:cNvPr id="3" name="サブタイトル 2"/>
          <p:cNvSpPr>
            <a:spLocks noGrp="1"/>
          </p:cNvSpPr>
          <p:nvPr>
            <p:ph type="subTitle" idx="1"/>
          </p:nvPr>
        </p:nvSpPr>
        <p:spPr>
          <a:xfrm>
            <a:off x="1687686" y="1745403"/>
            <a:ext cx="9978288" cy="4330932"/>
          </a:xfrm>
        </p:spPr>
        <p:txBody>
          <a:bodyPr>
            <a:normAutofit/>
          </a:bodyPr>
          <a:lstStyle/>
          <a:p>
            <a:pPr algn="l"/>
            <a:r>
              <a:rPr kumimoji="1" lang="ja-JP" altLang="en-US" sz="3200" dirty="0" smtClean="0">
                <a:solidFill>
                  <a:srgbClr val="0070C0"/>
                </a:solidFill>
              </a:rPr>
              <a:t>                         　 </a:t>
            </a:r>
            <a:r>
              <a:rPr kumimoji="1" lang="ja-JP" altLang="en-US" sz="3200" dirty="0" smtClean="0"/>
              <a:t>君はどのタイプかな？</a:t>
            </a:r>
            <a:endParaRPr kumimoji="1" lang="en-US" altLang="ja-JP" sz="3200" dirty="0" smtClean="0"/>
          </a:p>
          <a:p>
            <a:pPr algn="l"/>
            <a:r>
              <a:rPr kumimoji="1" lang="ja-JP" altLang="en-US" dirty="0" smtClean="0"/>
              <a:t>　　　　　　　　　　　　　　　　　　　　　　　　　　　　　　　                                               </a:t>
            </a:r>
            <a:r>
              <a:rPr kumimoji="1" lang="ja-JP" altLang="en-US" sz="3200" dirty="0" smtClean="0"/>
              <a:t>Ａ　頭に文やイメージはうかぶけど、書くのがめんどうくさくなってしまう</a:t>
            </a:r>
            <a:endParaRPr kumimoji="1" lang="en-US" altLang="ja-JP" sz="3200" dirty="0" smtClean="0"/>
          </a:p>
          <a:p>
            <a:pPr algn="l"/>
            <a:r>
              <a:rPr kumimoji="1" lang="ja-JP" altLang="en-US" sz="3200" dirty="0" smtClean="0"/>
              <a:t>　　　　　                                                                   </a:t>
            </a:r>
            <a:r>
              <a:rPr lang="en-US" altLang="ja-JP" sz="3200" dirty="0"/>
              <a:t> </a:t>
            </a:r>
            <a:r>
              <a:rPr lang="en-US" altLang="ja-JP" sz="3200" dirty="0" smtClean="0"/>
              <a:t>                      </a:t>
            </a:r>
            <a:r>
              <a:rPr kumimoji="1" lang="ja-JP" altLang="en-US" sz="3200" dirty="0" smtClean="0"/>
              <a:t>Ｂ　書くことがうかばない　</a:t>
            </a:r>
            <a:endParaRPr kumimoji="1" lang="en-US" altLang="ja-JP" sz="3200" dirty="0" smtClean="0"/>
          </a:p>
          <a:p>
            <a:pPr algn="l"/>
            <a:r>
              <a:rPr kumimoji="1" lang="ja-JP" altLang="en-US" sz="3200" dirty="0" smtClean="0"/>
              <a:t>　　　　　　　　　　　　　　　　　　　　　　　　　　　　　                   Ｃ　書くことはいくつかうかぶけど、どうつなげてよいかわからない　</a:t>
            </a:r>
            <a:r>
              <a:rPr kumimoji="1" lang="ja-JP" altLang="en-US" dirty="0" smtClean="0"/>
              <a:t>　　　　　　　　　　　　　　　　　</a:t>
            </a:r>
            <a:endParaRPr kumimoji="1" lang="ja-JP" altLang="en-US" dirty="0"/>
          </a:p>
        </p:txBody>
      </p:sp>
    </p:spTree>
    <p:extLst>
      <p:ext uri="{BB962C8B-B14F-4D97-AF65-F5344CB8AC3E}">
        <p14:creationId xmlns:p14="http://schemas.microsoft.com/office/powerpoint/2010/main" val="1104557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914400"/>
            <a:ext cx="9144000" cy="1105976"/>
          </a:xfrm>
        </p:spPr>
        <p:txBody>
          <a:bodyPr/>
          <a:lstStyle/>
          <a:p>
            <a:r>
              <a:rPr lang="ja-JP" altLang="en-US" dirty="0"/>
              <a:t>Ａ</a:t>
            </a:r>
            <a:r>
              <a:rPr kumimoji="1" lang="ja-JP" altLang="en-US" dirty="0" smtClean="0"/>
              <a:t>のタイプの君にアドバイス</a:t>
            </a:r>
            <a:endParaRPr kumimoji="1" lang="ja-JP" altLang="en-US" dirty="0"/>
          </a:p>
        </p:txBody>
      </p:sp>
      <p:sp>
        <p:nvSpPr>
          <p:cNvPr id="3" name="サブタイトル 2"/>
          <p:cNvSpPr>
            <a:spLocks noGrp="1"/>
          </p:cNvSpPr>
          <p:nvPr>
            <p:ph type="subTitle" idx="1"/>
          </p:nvPr>
        </p:nvSpPr>
        <p:spPr>
          <a:xfrm>
            <a:off x="1524000" y="2127198"/>
            <a:ext cx="9144000" cy="4067124"/>
          </a:xfrm>
        </p:spPr>
        <p:txBody>
          <a:bodyPr>
            <a:normAutofit/>
          </a:bodyPr>
          <a:lstStyle/>
          <a:p>
            <a:pPr algn="l"/>
            <a:r>
              <a:rPr kumimoji="1" lang="ja-JP" altLang="en-US" sz="3600" dirty="0" smtClean="0">
                <a:latin typeface="+mn-ea"/>
              </a:rPr>
              <a:t>〇パソコンやボイスレコーダー（ＩＣレコーダー）を使ってみよう</a:t>
            </a:r>
            <a:r>
              <a:rPr kumimoji="1" lang="ja-JP" altLang="en-US" sz="3600" dirty="0" smtClean="0">
                <a:solidFill>
                  <a:srgbClr val="FF0000"/>
                </a:solidFill>
                <a:latin typeface="+mn-ea"/>
              </a:rPr>
              <a:t>　</a:t>
            </a:r>
            <a:endParaRPr kumimoji="1" lang="en-US" altLang="ja-JP" sz="3600" dirty="0" smtClean="0">
              <a:solidFill>
                <a:srgbClr val="FF0000"/>
              </a:solidFill>
              <a:latin typeface="+mn-ea"/>
            </a:endParaRPr>
          </a:p>
          <a:p>
            <a:pPr algn="l"/>
            <a:r>
              <a:rPr kumimoji="1" lang="ja-JP" altLang="en-US" sz="3600" dirty="0" smtClean="0"/>
              <a:t>　　　　　　　　                           　                             ①頭にうかんだことを文字や音に記録すると書きやすくなるよ</a:t>
            </a:r>
            <a:endParaRPr kumimoji="1" lang="en-US" altLang="ja-JP" sz="3600" dirty="0" smtClean="0"/>
          </a:p>
          <a:p>
            <a:pPr algn="l"/>
            <a:r>
              <a:rPr kumimoji="1" lang="ja-JP" altLang="en-US" sz="3600" dirty="0" smtClean="0"/>
              <a:t>　　　　　                                                                          ②文の入れ替えや文字の訂正が簡単ですよ　　　</a:t>
            </a:r>
            <a:r>
              <a:rPr kumimoji="1" lang="ja-JP" altLang="en-US" dirty="0" smtClean="0"/>
              <a:t>　　　　　　　　　</a:t>
            </a:r>
            <a:endParaRPr kumimoji="1" lang="ja-JP" altLang="en-US" dirty="0"/>
          </a:p>
        </p:txBody>
      </p:sp>
    </p:spTree>
    <p:extLst>
      <p:ext uri="{BB962C8B-B14F-4D97-AF65-F5344CB8AC3E}">
        <p14:creationId xmlns:p14="http://schemas.microsoft.com/office/powerpoint/2010/main" val="1552673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38748" y="345887"/>
            <a:ext cx="9144000" cy="1024340"/>
          </a:xfrm>
        </p:spPr>
        <p:txBody>
          <a:bodyPr/>
          <a:lstStyle/>
          <a:p>
            <a:r>
              <a:rPr kumimoji="1" lang="ja-JP" altLang="en-US" dirty="0" smtClean="0"/>
              <a:t>Ｂのタイプの君にアドバイス</a:t>
            </a:r>
            <a:endParaRPr kumimoji="1" lang="ja-JP" altLang="en-US" dirty="0"/>
          </a:p>
        </p:txBody>
      </p:sp>
      <p:sp>
        <p:nvSpPr>
          <p:cNvPr id="3" name="サブタイトル 2"/>
          <p:cNvSpPr>
            <a:spLocks noGrp="1"/>
          </p:cNvSpPr>
          <p:nvPr>
            <p:ph type="subTitle" idx="1"/>
          </p:nvPr>
        </p:nvSpPr>
        <p:spPr>
          <a:xfrm>
            <a:off x="1538748" y="1370227"/>
            <a:ext cx="9144000" cy="2747467"/>
          </a:xfrm>
        </p:spPr>
        <p:txBody>
          <a:bodyPr>
            <a:normAutofit lnSpcReduction="10000"/>
          </a:bodyPr>
          <a:lstStyle/>
          <a:p>
            <a:pPr algn="l"/>
            <a:r>
              <a:rPr lang="ja-JP" altLang="en-US" sz="3200" dirty="0" smtClean="0"/>
              <a:t>〇マッピングを使ってみよう　　　　　　　　　　　　　　　　　　　　　　　　　　　　　　　　　　　　　　　　　　</a:t>
            </a:r>
            <a:endParaRPr lang="en-US" altLang="ja-JP" sz="3200" dirty="0" smtClean="0"/>
          </a:p>
          <a:p>
            <a:pPr algn="l"/>
            <a:r>
              <a:rPr lang="ja-JP" altLang="en-US" sz="3200" dirty="0"/>
              <a:t>　</a:t>
            </a:r>
            <a:r>
              <a:rPr lang="ja-JP" altLang="en-US" sz="3200" dirty="0" smtClean="0"/>
              <a:t>　　①まず、</a:t>
            </a:r>
            <a:r>
              <a:rPr lang="ja-JP" altLang="en-US" sz="3200" dirty="0"/>
              <a:t>まん</a:t>
            </a:r>
            <a:r>
              <a:rPr lang="ja-JP" altLang="en-US" sz="3200" dirty="0" smtClean="0"/>
              <a:t>中に主題を書こう　　　　　　　　　　　　　　　　　　　　　　　　</a:t>
            </a:r>
            <a:endParaRPr lang="en-US" altLang="ja-JP" sz="3200" dirty="0"/>
          </a:p>
          <a:p>
            <a:pPr algn="l"/>
            <a:r>
              <a:rPr lang="ja-JP" altLang="en-US" sz="3200" dirty="0" smtClean="0"/>
              <a:t>　　　②次に柱を３つ考えよう　　　　　　　　　　　　　　　　　　　　　　　　　　　　　</a:t>
            </a:r>
            <a:r>
              <a:rPr lang="ja-JP" altLang="en-US" sz="3200" dirty="0"/>
              <a:t>　</a:t>
            </a:r>
            <a:r>
              <a:rPr lang="ja-JP" altLang="en-US" sz="3200" dirty="0" smtClean="0"/>
              <a:t>　　　　</a:t>
            </a:r>
            <a:r>
              <a:rPr lang="ja-JP" altLang="en-US" sz="3200" dirty="0"/>
              <a:t>　　</a:t>
            </a:r>
            <a:r>
              <a:rPr lang="ja-JP" altLang="en-US" sz="3200" dirty="0" smtClean="0"/>
              <a:t>　</a:t>
            </a:r>
            <a:endParaRPr lang="en-US" altLang="ja-JP" sz="3200" dirty="0" smtClean="0"/>
          </a:p>
          <a:p>
            <a:pPr algn="l"/>
            <a:r>
              <a:rPr lang="ja-JP" altLang="en-US" sz="3200" dirty="0"/>
              <a:t>　</a:t>
            </a:r>
            <a:r>
              <a:rPr lang="ja-JP" altLang="en-US" sz="3200" dirty="0" smtClean="0"/>
              <a:t>　　③そこから思いつくことをつなげていこう　　　　　　　　　　　　　　　　</a:t>
            </a:r>
            <a:endParaRPr lang="en-US" altLang="ja-JP" sz="3200" dirty="0"/>
          </a:p>
          <a:p>
            <a:pPr algn="l"/>
            <a:r>
              <a:rPr lang="ja-JP" altLang="en-US" sz="3200" dirty="0" smtClean="0"/>
              <a:t>　　　④柱ごとの内容をつなげて文にしよう</a:t>
            </a:r>
            <a:endParaRPr kumimoji="1" lang="ja-JP" altLang="en-US" sz="3200" dirty="0"/>
          </a:p>
        </p:txBody>
      </p:sp>
      <p:sp>
        <p:nvSpPr>
          <p:cNvPr id="4" name="円/楕円 3"/>
          <p:cNvSpPr/>
          <p:nvPr/>
        </p:nvSpPr>
        <p:spPr>
          <a:xfrm>
            <a:off x="3466182" y="4392513"/>
            <a:ext cx="781628" cy="7228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5315720" y="5793716"/>
            <a:ext cx="795028" cy="7674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178658" y="4392513"/>
            <a:ext cx="760649" cy="7187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030619" y="4321524"/>
            <a:ext cx="1365230" cy="12683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4927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60863" y="388558"/>
            <a:ext cx="8032300" cy="1032234"/>
          </a:xfrm>
          <a:ln>
            <a:solidFill>
              <a:schemeClr val="tx1"/>
            </a:solidFill>
          </a:ln>
        </p:spPr>
        <p:txBody>
          <a:bodyPr/>
          <a:lstStyle/>
          <a:p>
            <a:r>
              <a:rPr kumimoji="1" lang="ja-JP" altLang="en-US" dirty="0" smtClean="0"/>
              <a:t>例１　夏休みをテーマに</a:t>
            </a:r>
            <a:endParaRPr kumimoji="1" lang="ja-JP" altLang="en-US" dirty="0"/>
          </a:p>
        </p:txBody>
      </p:sp>
      <p:sp>
        <p:nvSpPr>
          <p:cNvPr id="3" name="サブタイトル 2"/>
          <p:cNvSpPr>
            <a:spLocks noGrp="1"/>
          </p:cNvSpPr>
          <p:nvPr>
            <p:ph type="subTitle" idx="1"/>
          </p:nvPr>
        </p:nvSpPr>
        <p:spPr>
          <a:xfrm>
            <a:off x="1524000" y="1400943"/>
            <a:ext cx="9144000" cy="5457057"/>
          </a:xfrm>
        </p:spPr>
        <p:txBody>
          <a:bodyPr/>
          <a:lstStyle/>
          <a:p>
            <a:endParaRPr kumimoji="1" lang="ja-JP" altLang="en-US" dirty="0">
              <a:noFill/>
            </a:endParaRPr>
          </a:p>
        </p:txBody>
      </p:sp>
      <p:sp>
        <p:nvSpPr>
          <p:cNvPr id="4" name="円/楕円 3"/>
          <p:cNvSpPr/>
          <p:nvPr/>
        </p:nvSpPr>
        <p:spPr>
          <a:xfrm>
            <a:off x="2180609" y="2204806"/>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8214852" y="2163351"/>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519641" y="2900728"/>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734152" y="5405874"/>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5250828" y="4978171"/>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flipV="1">
            <a:off x="6356630" y="3195734"/>
            <a:ext cx="532050" cy="3095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7736452" y="2652111"/>
            <a:ext cx="514348" cy="265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4419293" y="3461132"/>
            <a:ext cx="518956" cy="16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080261" y="2784808"/>
            <a:ext cx="517270" cy="312276"/>
          </a:xfrm>
          <a:prstGeom prst="line">
            <a:avLst/>
          </a:prstGeom>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236944" y="3505273"/>
            <a:ext cx="912115" cy="369332"/>
          </a:xfrm>
          <a:prstGeom prst="rect">
            <a:avLst/>
          </a:prstGeom>
          <a:noFill/>
        </p:spPr>
        <p:txBody>
          <a:bodyPr wrap="square" rtlCol="0">
            <a:spAutoFit/>
          </a:bodyPr>
          <a:lstStyle/>
          <a:p>
            <a:r>
              <a:rPr lang="ja-JP" altLang="en-US" b="1" dirty="0">
                <a:latin typeface="+mn-ea"/>
              </a:rPr>
              <a:t>夏休</a:t>
            </a:r>
            <a:r>
              <a:rPr lang="ja-JP" altLang="en-US" b="1" dirty="0" smtClean="0">
                <a:latin typeface="+mn-ea"/>
              </a:rPr>
              <a:t>み</a:t>
            </a:r>
            <a:endParaRPr kumimoji="1" lang="ja-JP" altLang="en-US" b="1" dirty="0">
              <a:latin typeface="+mn-ea"/>
            </a:endParaRPr>
          </a:p>
        </p:txBody>
      </p:sp>
      <p:sp>
        <p:nvSpPr>
          <p:cNvPr id="34" name="テキスト ボックス 33"/>
          <p:cNvSpPr txBox="1"/>
          <p:nvPr/>
        </p:nvSpPr>
        <p:spPr>
          <a:xfrm>
            <a:off x="3586108" y="3161777"/>
            <a:ext cx="886371" cy="461665"/>
          </a:xfrm>
          <a:prstGeom prst="rect">
            <a:avLst/>
          </a:prstGeom>
          <a:noFill/>
        </p:spPr>
        <p:txBody>
          <a:bodyPr wrap="square" rtlCol="0">
            <a:spAutoFit/>
          </a:bodyPr>
          <a:lstStyle/>
          <a:p>
            <a:r>
              <a:rPr lang="ja-JP" altLang="en-US" sz="2400" b="1" dirty="0">
                <a:latin typeface="+mn-ea"/>
              </a:rPr>
              <a:t>心配</a:t>
            </a:r>
            <a:endParaRPr kumimoji="1" lang="ja-JP" altLang="en-US" sz="2400" b="1" dirty="0">
              <a:latin typeface="+mn-ea"/>
            </a:endParaRPr>
          </a:p>
        </p:txBody>
      </p:sp>
      <p:sp>
        <p:nvSpPr>
          <p:cNvPr id="35" name="円/楕円 34"/>
          <p:cNvSpPr/>
          <p:nvPr/>
        </p:nvSpPr>
        <p:spPr>
          <a:xfrm>
            <a:off x="9321287" y="1665172"/>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324619" y="2377890"/>
            <a:ext cx="996668" cy="461665"/>
          </a:xfrm>
          <a:prstGeom prst="rect">
            <a:avLst/>
          </a:prstGeom>
          <a:noFill/>
        </p:spPr>
        <p:txBody>
          <a:bodyPr wrap="square" rtlCol="0">
            <a:spAutoFit/>
          </a:bodyPr>
          <a:lstStyle/>
          <a:p>
            <a:r>
              <a:rPr lang="ja-JP" altLang="en-US" sz="2400" b="1" dirty="0">
                <a:latin typeface="+mn-ea"/>
              </a:rPr>
              <a:t>旅行</a:t>
            </a:r>
            <a:endParaRPr kumimoji="1" lang="ja-JP" altLang="en-US" sz="2400" b="1" dirty="0">
              <a:latin typeface="+mn-ea"/>
            </a:endParaRPr>
          </a:p>
        </p:txBody>
      </p:sp>
      <p:sp>
        <p:nvSpPr>
          <p:cNvPr id="37" name="テキスト ボックス 36"/>
          <p:cNvSpPr txBox="1"/>
          <p:nvPr/>
        </p:nvSpPr>
        <p:spPr>
          <a:xfrm>
            <a:off x="9553884" y="1908209"/>
            <a:ext cx="627140" cy="461665"/>
          </a:xfrm>
          <a:prstGeom prst="rect">
            <a:avLst/>
          </a:prstGeom>
          <a:noFill/>
        </p:spPr>
        <p:txBody>
          <a:bodyPr wrap="square" rtlCol="0">
            <a:spAutoFit/>
          </a:bodyPr>
          <a:lstStyle/>
          <a:p>
            <a:r>
              <a:rPr lang="ja-JP" altLang="en-US" sz="2400" b="1" dirty="0">
                <a:latin typeface="+mn-ea"/>
              </a:rPr>
              <a:t>海</a:t>
            </a:r>
            <a:endParaRPr kumimoji="1" lang="ja-JP" altLang="en-US" sz="2400" b="1" dirty="0">
              <a:latin typeface="+mn-ea"/>
            </a:endParaRPr>
          </a:p>
        </p:txBody>
      </p:sp>
      <p:cxnSp>
        <p:nvCxnSpPr>
          <p:cNvPr id="38" name="直線コネクタ 37"/>
          <p:cNvCxnSpPr/>
          <p:nvPr/>
        </p:nvCxnSpPr>
        <p:spPr>
          <a:xfrm flipV="1">
            <a:off x="9025106" y="2204806"/>
            <a:ext cx="345664" cy="214033"/>
          </a:xfrm>
          <a:prstGeom prst="line">
            <a:avLst/>
          </a:prstGeom>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2226689" y="2455841"/>
            <a:ext cx="808821" cy="461665"/>
          </a:xfrm>
          <a:prstGeom prst="rect">
            <a:avLst/>
          </a:prstGeom>
          <a:noFill/>
        </p:spPr>
        <p:txBody>
          <a:bodyPr wrap="square" rtlCol="0">
            <a:spAutoFit/>
          </a:bodyPr>
          <a:lstStyle/>
          <a:p>
            <a:r>
              <a:rPr lang="ja-JP" altLang="en-US" sz="2400" b="1" dirty="0">
                <a:latin typeface="+mn-ea"/>
              </a:rPr>
              <a:t>宿題</a:t>
            </a:r>
            <a:endParaRPr kumimoji="1" lang="ja-JP" altLang="en-US" sz="2400" b="1" dirty="0">
              <a:latin typeface="+mn-ea"/>
            </a:endParaRPr>
          </a:p>
        </p:txBody>
      </p:sp>
      <p:cxnSp>
        <p:nvCxnSpPr>
          <p:cNvPr id="42" name="直線コネクタ 41"/>
          <p:cNvCxnSpPr>
            <a:endCxn id="12" idx="0"/>
          </p:cNvCxnSpPr>
          <p:nvPr/>
        </p:nvCxnSpPr>
        <p:spPr>
          <a:xfrm>
            <a:off x="5687345" y="4459593"/>
            <a:ext cx="13309" cy="5185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137171" y="5550794"/>
            <a:ext cx="596981" cy="128789"/>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304446" y="5194664"/>
            <a:ext cx="912115" cy="523220"/>
          </a:xfrm>
          <a:prstGeom prst="rect">
            <a:avLst/>
          </a:prstGeom>
          <a:noFill/>
        </p:spPr>
        <p:txBody>
          <a:bodyPr wrap="square" rtlCol="0">
            <a:spAutoFit/>
          </a:bodyPr>
          <a:lstStyle/>
          <a:p>
            <a:r>
              <a:rPr lang="ja-JP" altLang="en-US" sz="1400" b="1" dirty="0" smtClean="0">
                <a:latin typeface="+mn-ea"/>
              </a:rPr>
              <a:t>がんばり　たいこ</a:t>
            </a:r>
            <a:r>
              <a:rPr lang="ja-JP" altLang="en-US" sz="1400" b="1" dirty="0">
                <a:latin typeface="+mn-ea"/>
              </a:rPr>
              <a:t>と</a:t>
            </a:r>
            <a:endParaRPr kumimoji="1" lang="ja-JP" altLang="en-US" sz="1400" b="1" dirty="0">
              <a:latin typeface="+mn-ea"/>
            </a:endParaRPr>
          </a:p>
        </p:txBody>
      </p:sp>
      <p:sp>
        <p:nvSpPr>
          <p:cNvPr id="46" name="テキスト ボックス 45"/>
          <p:cNvSpPr txBox="1"/>
          <p:nvPr/>
        </p:nvSpPr>
        <p:spPr>
          <a:xfrm>
            <a:off x="6757188" y="5661117"/>
            <a:ext cx="1029396" cy="400110"/>
          </a:xfrm>
          <a:prstGeom prst="rect">
            <a:avLst/>
          </a:prstGeom>
          <a:noFill/>
        </p:spPr>
        <p:txBody>
          <a:bodyPr wrap="square" rtlCol="0">
            <a:spAutoFit/>
          </a:bodyPr>
          <a:lstStyle/>
          <a:p>
            <a:r>
              <a:rPr lang="ja-JP" altLang="en-US" sz="2000" b="1" dirty="0">
                <a:latin typeface="+mn-ea"/>
              </a:rPr>
              <a:t>手伝</a:t>
            </a:r>
            <a:r>
              <a:rPr lang="ja-JP" altLang="en-US" sz="2000" b="1" dirty="0" smtClean="0">
                <a:latin typeface="+mn-ea"/>
              </a:rPr>
              <a:t>い</a:t>
            </a:r>
            <a:endParaRPr kumimoji="1" lang="ja-JP" altLang="en-US" sz="2000" b="1" dirty="0">
              <a:latin typeface="+mn-ea"/>
            </a:endParaRPr>
          </a:p>
        </p:txBody>
      </p:sp>
      <p:sp>
        <p:nvSpPr>
          <p:cNvPr id="14" name="円/楕円 13"/>
          <p:cNvSpPr/>
          <p:nvPr/>
        </p:nvSpPr>
        <p:spPr>
          <a:xfrm>
            <a:off x="4974687" y="2977393"/>
            <a:ext cx="1383863" cy="139498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6854198" y="2669380"/>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40954" y="3415474"/>
            <a:ext cx="1315676" cy="523220"/>
          </a:xfrm>
          <a:prstGeom prst="rect">
            <a:avLst/>
          </a:prstGeom>
          <a:noFill/>
        </p:spPr>
        <p:txBody>
          <a:bodyPr wrap="square" rtlCol="0">
            <a:spAutoFit/>
          </a:bodyPr>
          <a:lstStyle/>
          <a:p>
            <a:r>
              <a:rPr lang="ja-JP" altLang="en-US" sz="2800" b="1" dirty="0">
                <a:latin typeface="+mn-ea"/>
              </a:rPr>
              <a:t>夏休</a:t>
            </a:r>
            <a:r>
              <a:rPr lang="ja-JP" altLang="en-US" sz="2800" b="1" dirty="0" smtClean="0">
                <a:latin typeface="+mn-ea"/>
              </a:rPr>
              <a:t>み</a:t>
            </a:r>
            <a:endParaRPr kumimoji="1" lang="ja-JP" altLang="en-US" sz="2800" b="1" dirty="0">
              <a:latin typeface="+mn-ea"/>
            </a:endParaRPr>
          </a:p>
        </p:txBody>
      </p:sp>
      <p:sp>
        <p:nvSpPr>
          <p:cNvPr id="43" name="テキスト ボックス 42"/>
          <p:cNvSpPr txBox="1"/>
          <p:nvPr/>
        </p:nvSpPr>
        <p:spPr>
          <a:xfrm>
            <a:off x="6843367" y="2924623"/>
            <a:ext cx="1079799" cy="400110"/>
          </a:xfrm>
          <a:prstGeom prst="rect">
            <a:avLst/>
          </a:prstGeom>
          <a:noFill/>
        </p:spPr>
        <p:txBody>
          <a:bodyPr wrap="square" rtlCol="0">
            <a:spAutoFit/>
          </a:bodyPr>
          <a:lstStyle/>
          <a:p>
            <a:r>
              <a:rPr lang="ja-JP" altLang="en-US" sz="2000" b="1" dirty="0">
                <a:latin typeface="+mn-ea"/>
              </a:rPr>
              <a:t>楽</a:t>
            </a:r>
            <a:r>
              <a:rPr lang="ja-JP" altLang="en-US" sz="2000" b="1" dirty="0" smtClean="0">
                <a:latin typeface="+mn-ea"/>
              </a:rPr>
              <a:t>しみ</a:t>
            </a:r>
            <a:endParaRPr kumimoji="1" lang="ja-JP" altLang="en-US" sz="2000" b="1" dirty="0">
              <a:latin typeface="+mn-ea"/>
            </a:endParaRPr>
          </a:p>
        </p:txBody>
      </p:sp>
    </p:spTree>
    <p:extLst>
      <p:ext uri="{BB962C8B-B14F-4D97-AF65-F5344CB8AC3E}">
        <p14:creationId xmlns:p14="http://schemas.microsoft.com/office/powerpoint/2010/main" val="2078983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5729" y="267340"/>
            <a:ext cx="9144000" cy="1046982"/>
          </a:xfrm>
        </p:spPr>
        <p:txBody>
          <a:bodyPr/>
          <a:lstStyle/>
          <a:p>
            <a:r>
              <a:rPr kumimoji="1" lang="ja-JP" altLang="en-US" dirty="0" smtClean="0"/>
              <a:t>Ｃのタイプの君にアドバイス</a:t>
            </a:r>
            <a:endParaRPr kumimoji="1" lang="ja-JP" altLang="en-US" dirty="0"/>
          </a:p>
        </p:txBody>
      </p:sp>
      <p:sp>
        <p:nvSpPr>
          <p:cNvPr id="3" name="サブタイトル 2"/>
          <p:cNvSpPr>
            <a:spLocks noGrp="1"/>
          </p:cNvSpPr>
          <p:nvPr>
            <p:ph type="subTitle" idx="1"/>
          </p:nvPr>
        </p:nvSpPr>
        <p:spPr>
          <a:xfrm>
            <a:off x="1715728" y="1546836"/>
            <a:ext cx="9358671" cy="1897319"/>
          </a:xfrm>
        </p:spPr>
        <p:txBody>
          <a:bodyPr>
            <a:normAutofit fontScale="92500" lnSpcReduction="20000"/>
          </a:bodyPr>
          <a:lstStyle/>
          <a:p>
            <a:pPr algn="l"/>
            <a:r>
              <a:rPr kumimoji="1" lang="ja-JP" altLang="en-US" sz="3200" dirty="0" smtClean="0"/>
              <a:t>〇下のようなマップを使おう　　　　　　　　　　　　　　　　　　　　　　　　　　</a:t>
            </a:r>
            <a:r>
              <a:rPr lang="ja-JP" altLang="en-US" sz="3200" dirty="0"/>
              <a:t>　</a:t>
            </a:r>
            <a:endParaRPr lang="en-US" altLang="ja-JP" sz="3200" dirty="0" smtClean="0"/>
          </a:p>
          <a:p>
            <a:pPr algn="l"/>
            <a:r>
              <a:rPr kumimoji="1" lang="ja-JP" altLang="en-US" sz="3200" dirty="0" smtClean="0"/>
              <a:t>　　　①はじめに思いつい</a:t>
            </a:r>
            <a:r>
              <a:rPr lang="ja-JP" altLang="en-US" sz="3200" dirty="0" smtClean="0"/>
              <a:t>たことをなんでも書こう　　　　　　　　　　　　　　　　　　　　　　　　　</a:t>
            </a:r>
            <a:endParaRPr lang="en-US" altLang="ja-JP" sz="3200" dirty="0"/>
          </a:p>
          <a:p>
            <a:pPr algn="l"/>
            <a:r>
              <a:rPr lang="ja-JP" altLang="en-US" sz="3200" dirty="0" smtClean="0"/>
              <a:t>　　　②にていることを線でつなごう　　　　　　　　　　　　　　　　　　　　　　　　</a:t>
            </a:r>
            <a:r>
              <a:rPr lang="ja-JP" altLang="en-US" sz="3200" dirty="0"/>
              <a:t>　</a:t>
            </a:r>
            <a:endParaRPr lang="en-US" altLang="ja-JP" sz="3200" dirty="0" smtClean="0"/>
          </a:p>
          <a:p>
            <a:pPr algn="l"/>
            <a:r>
              <a:rPr lang="ja-JP" altLang="en-US" sz="3200" dirty="0" smtClean="0"/>
              <a:t>　　　③最後につなげて文にしよう</a:t>
            </a:r>
            <a:endParaRPr kumimoji="1" lang="ja-JP" altLang="en-US" sz="3200" dirty="0"/>
          </a:p>
        </p:txBody>
      </p:sp>
      <p:sp>
        <p:nvSpPr>
          <p:cNvPr id="4" name="円/楕円 3"/>
          <p:cNvSpPr/>
          <p:nvPr/>
        </p:nvSpPr>
        <p:spPr>
          <a:xfrm>
            <a:off x="3104764" y="5274127"/>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6713337" y="5230044"/>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768213" y="3781068"/>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273152" y="3814729"/>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a:stCxn id="6" idx="6"/>
            <a:endCxn id="7" idx="2"/>
          </p:cNvCxnSpPr>
          <p:nvPr/>
        </p:nvCxnSpPr>
        <p:spPr>
          <a:xfrm>
            <a:off x="4667865" y="4208772"/>
            <a:ext cx="1605287" cy="33661"/>
          </a:xfrm>
          <a:prstGeom prst="line">
            <a:avLst/>
          </a:prstGeom>
        </p:spPr>
        <p:style>
          <a:lnRef idx="1">
            <a:schemeClr val="accent1"/>
          </a:lnRef>
          <a:fillRef idx="0">
            <a:schemeClr val="accent1"/>
          </a:fillRef>
          <a:effectRef idx="0">
            <a:schemeClr val="accent1"/>
          </a:effectRef>
          <a:fontRef idx="minor">
            <a:schemeClr val="tx1"/>
          </a:fontRef>
        </p:style>
      </p:cxnSp>
      <p:sp>
        <p:nvSpPr>
          <p:cNvPr id="10" name="円/楕円 9"/>
          <p:cNvSpPr/>
          <p:nvPr/>
        </p:nvSpPr>
        <p:spPr>
          <a:xfrm>
            <a:off x="8056669" y="3781166"/>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8506495" y="5131658"/>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057281" y="4133783"/>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019679" y="5659498"/>
            <a:ext cx="899652" cy="855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a:stCxn id="5" idx="6"/>
            <a:endCxn id="11" idx="2"/>
          </p:cNvCxnSpPr>
          <p:nvPr/>
        </p:nvCxnSpPr>
        <p:spPr>
          <a:xfrm flipV="1">
            <a:off x="7612989" y="5559362"/>
            <a:ext cx="893506" cy="98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799797" y="4879948"/>
            <a:ext cx="462103" cy="503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461871" y="4263981"/>
            <a:ext cx="0" cy="13955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014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94936" y="337715"/>
            <a:ext cx="7930609" cy="1032234"/>
          </a:xfrm>
          <a:ln>
            <a:solidFill>
              <a:schemeClr val="tx1"/>
            </a:solidFill>
          </a:ln>
        </p:spPr>
        <p:txBody>
          <a:bodyPr/>
          <a:lstStyle/>
          <a:p>
            <a:pPr algn="l"/>
            <a:r>
              <a:rPr kumimoji="1" lang="ja-JP" altLang="en-US" dirty="0" smtClean="0"/>
              <a:t>例１　運動会をテーマに</a:t>
            </a:r>
            <a:endParaRPr kumimoji="1" lang="ja-JP" altLang="en-US" dirty="0"/>
          </a:p>
        </p:txBody>
      </p:sp>
      <p:sp>
        <p:nvSpPr>
          <p:cNvPr id="3" name="サブタイトル 2"/>
          <p:cNvSpPr>
            <a:spLocks noGrp="1"/>
          </p:cNvSpPr>
          <p:nvPr>
            <p:ph type="subTitle" idx="1"/>
          </p:nvPr>
        </p:nvSpPr>
        <p:spPr>
          <a:xfrm>
            <a:off x="1644504" y="2006756"/>
            <a:ext cx="9144000" cy="4684447"/>
          </a:xfrm>
        </p:spPr>
        <p:txBody>
          <a:bodyPr/>
          <a:lstStyle/>
          <a:p>
            <a:endParaRPr kumimoji="1" lang="ja-JP" altLang="en-US" dirty="0"/>
          </a:p>
        </p:txBody>
      </p:sp>
      <p:sp>
        <p:nvSpPr>
          <p:cNvPr id="4" name="円/楕円 3"/>
          <p:cNvSpPr/>
          <p:nvPr/>
        </p:nvSpPr>
        <p:spPr>
          <a:xfrm>
            <a:off x="3318387" y="5147187"/>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6216504" y="4479482"/>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554472" y="2525760"/>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910415" y="2525760"/>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stCxn id="6" idx="6"/>
            <a:endCxn id="7" idx="2"/>
          </p:cNvCxnSpPr>
          <p:nvPr/>
        </p:nvCxnSpPr>
        <p:spPr>
          <a:xfrm>
            <a:off x="4454124" y="2953464"/>
            <a:ext cx="1456291"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7989644" y="2755295"/>
            <a:ext cx="899652" cy="85540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8165720" y="5125363"/>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094893" y="4060312"/>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568328" y="4366337"/>
            <a:ext cx="899652" cy="85540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a:stCxn id="5" idx="6"/>
          </p:cNvCxnSpPr>
          <p:nvPr/>
        </p:nvCxnSpPr>
        <p:spPr>
          <a:xfrm>
            <a:off x="7116156" y="4907186"/>
            <a:ext cx="1065164" cy="461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1" idx="5"/>
          </p:cNvCxnSpPr>
          <p:nvPr/>
        </p:nvCxnSpPr>
        <p:spPr>
          <a:xfrm>
            <a:off x="2862794" y="4790448"/>
            <a:ext cx="617825" cy="515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018154" y="2953463"/>
            <a:ext cx="0" cy="1395517"/>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529523" y="2782888"/>
            <a:ext cx="973148" cy="400110"/>
          </a:xfrm>
          <a:prstGeom prst="rect">
            <a:avLst/>
          </a:prstGeom>
          <a:noFill/>
        </p:spPr>
        <p:txBody>
          <a:bodyPr wrap="square" rtlCol="0">
            <a:spAutoFit/>
          </a:bodyPr>
          <a:lstStyle/>
          <a:p>
            <a:r>
              <a:rPr kumimoji="1" lang="ja-JP" altLang="en-US" sz="2000" b="1" dirty="0" smtClean="0"/>
              <a:t>徒競走</a:t>
            </a:r>
            <a:endParaRPr kumimoji="1" lang="ja-JP" altLang="en-US" sz="2000" b="1" dirty="0"/>
          </a:p>
        </p:txBody>
      </p:sp>
      <p:sp>
        <p:nvSpPr>
          <p:cNvPr id="25" name="テキスト ボックス 24"/>
          <p:cNvSpPr txBox="1"/>
          <p:nvPr/>
        </p:nvSpPr>
        <p:spPr>
          <a:xfrm>
            <a:off x="5971041" y="2767499"/>
            <a:ext cx="898108" cy="461665"/>
          </a:xfrm>
          <a:prstGeom prst="rect">
            <a:avLst/>
          </a:prstGeom>
          <a:noFill/>
        </p:spPr>
        <p:txBody>
          <a:bodyPr wrap="square" rtlCol="0">
            <a:spAutoFit/>
          </a:bodyPr>
          <a:lstStyle/>
          <a:p>
            <a:r>
              <a:rPr lang="ja-JP" altLang="en-US" sz="2400" b="1" dirty="0"/>
              <a:t>表現</a:t>
            </a:r>
            <a:endParaRPr kumimoji="1" lang="ja-JP" altLang="en-US" sz="2400" b="1" dirty="0"/>
          </a:p>
        </p:txBody>
      </p:sp>
      <p:sp>
        <p:nvSpPr>
          <p:cNvPr id="27" name="テキスト ボックス 26"/>
          <p:cNvSpPr txBox="1"/>
          <p:nvPr/>
        </p:nvSpPr>
        <p:spPr>
          <a:xfrm>
            <a:off x="4568328" y="4624763"/>
            <a:ext cx="1020695" cy="338554"/>
          </a:xfrm>
          <a:prstGeom prst="rect">
            <a:avLst/>
          </a:prstGeom>
          <a:noFill/>
        </p:spPr>
        <p:txBody>
          <a:bodyPr wrap="square" rtlCol="0">
            <a:spAutoFit/>
          </a:bodyPr>
          <a:lstStyle/>
          <a:p>
            <a:r>
              <a:rPr lang="ja-JP" altLang="en-US" sz="1600" b="1" dirty="0" smtClean="0"/>
              <a:t>つなひ</a:t>
            </a:r>
            <a:r>
              <a:rPr lang="ja-JP" altLang="en-US" sz="1600" b="1" dirty="0"/>
              <a:t>き</a:t>
            </a:r>
            <a:endParaRPr kumimoji="1" lang="ja-JP" altLang="en-US" sz="1600" b="1" dirty="0"/>
          </a:p>
        </p:txBody>
      </p:sp>
      <p:sp>
        <p:nvSpPr>
          <p:cNvPr id="28" name="テキスト ボックス 27"/>
          <p:cNvSpPr txBox="1"/>
          <p:nvPr/>
        </p:nvSpPr>
        <p:spPr>
          <a:xfrm>
            <a:off x="6234044" y="4760786"/>
            <a:ext cx="992432" cy="400110"/>
          </a:xfrm>
          <a:prstGeom prst="rect">
            <a:avLst/>
          </a:prstGeom>
          <a:noFill/>
        </p:spPr>
        <p:txBody>
          <a:bodyPr wrap="square" rtlCol="0">
            <a:spAutoFit/>
          </a:bodyPr>
          <a:lstStyle/>
          <a:p>
            <a:r>
              <a:rPr lang="ja-JP" altLang="en-US" sz="2000" b="1" dirty="0" smtClean="0"/>
              <a:t>かか</a:t>
            </a:r>
            <a:r>
              <a:rPr lang="ja-JP" altLang="en-US" sz="2000" b="1" dirty="0"/>
              <a:t>り</a:t>
            </a:r>
            <a:endParaRPr kumimoji="1" lang="ja-JP" altLang="en-US" sz="2000" b="1" dirty="0"/>
          </a:p>
        </p:txBody>
      </p:sp>
      <p:sp>
        <p:nvSpPr>
          <p:cNvPr id="29" name="テキスト ボックス 28"/>
          <p:cNvSpPr txBox="1"/>
          <p:nvPr/>
        </p:nvSpPr>
        <p:spPr>
          <a:xfrm>
            <a:off x="8181320" y="5390224"/>
            <a:ext cx="1043960" cy="400110"/>
          </a:xfrm>
          <a:prstGeom prst="rect">
            <a:avLst/>
          </a:prstGeom>
          <a:noFill/>
        </p:spPr>
        <p:txBody>
          <a:bodyPr wrap="square" rtlCol="0">
            <a:spAutoFit/>
          </a:bodyPr>
          <a:lstStyle/>
          <a:p>
            <a:r>
              <a:rPr lang="ja-JP" altLang="en-US" sz="2000" b="1" dirty="0" smtClean="0"/>
              <a:t>友</a:t>
            </a:r>
            <a:r>
              <a:rPr lang="ja-JP" altLang="en-US" sz="2000" b="1" dirty="0"/>
              <a:t>だち</a:t>
            </a:r>
            <a:endParaRPr kumimoji="1" lang="ja-JP" altLang="en-US" sz="2000" b="1" dirty="0"/>
          </a:p>
        </p:txBody>
      </p:sp>
      <p:sp>
        <p:nvSpPr>
          <p:cNvPr id="30" name="テキスト ボックス 29"/>
          <p:cNvSpPr txBox="1"/>
          <p:nvPr/>
        </p:nvSpPr>
        <p:spPr>
          <a:xfrm>
            <a:off x="3303652" y="5412854"/>
            <a:ext cx="1116211" cy="400110"/>
          </a:xfrm>
          <a:prstGeom prst="rect">
            <a:avLst/>
          </a:prstGeom>
          <a:noFill/>
        </p:spPr>
        <p:txBody>
          <a:bodyPr wrap="square" rtlCol="0">
            <a:spAutoFit/>
          </a:bodyPr>
          <a:lstStyle/>
          <a:p>
            <a:r>
              <a:rPr lang="ja-JP" altLang="en-US" sz="2000" b="1" dirty="0" smtClean="0"/>
              <a:t>お</a:t>
            </a:r>
            <a:r>
              <a:rPr lang="ja-JP" altLang="en-US" sz="2000" b="1" dirty="0"/>
              <a:t>弁当</a:t>
            </a:r>
            <a:endParaRPr kumimoji="1" lang="ja-JP" altLang="en-US" sz="2000" b="1" dirty="0"/>
          </a:p>
        </p:txBody>
      </p:sp>
      <p:sp>
        <p:nvSpPr>
          <p:cNvPr id="31" name="テキスト ボックス 30"/>
          <p:cNvSpPr txBox="1"/>
          <p:nvPr/>
        </p:nvSpPr>
        <p:spPr>
          <a:xfrm>
            <a:off x="2115006" y="4265793"/>
            <a:ext cx="958123" cy="400110"/>
          </a:xfrm>
          <a:prstGeom prst="rect">
            <a:avLst/>
          </a:prstGeom>
          <a:noFill/>
        </p:spPr>
        <p:txBody>
          <a:bodyPr wrap="square" rtlCol="0">
            <a:spAutoFit/>
          </a:bodyPr>
          <a:lstStyle/>
          <a:p>
            <a:r>
              <a:rPr kumimoji="1" lang="ja-JP" altLang="en-US" sz="2000" b="1" dirty="0" smtClean="0"/>
              <a:t>家の人</a:t>
            </a:r>
            <a:endParaRPr kumimoji="1" lang="ja-JP" altLang="en-US" sz="2000" b="1" dirty="0"/>
          </a:p>
        </p:txBody>
      </p:sp>
      <p:sp>
        <p:nvSpPr>
          <p:cNvPr id="35" name="テキスト ボックス 34"/>
          <p:cNvSpPr txBox="1"/>
          <p:nvPr/>
        </p:nvSpPr>
        <p:spPr>
          <a:xfrm>
            <a:off x="8079587" y="2967270"/>
            <a:ext cx="1003026" cy="461665"/>
          </a:xfrm>
          <a:prstGeom prst="rect">
            <a:avLst/>
          </a:prstGeom>
          <a:noFill/>
        </p:spPr>
        <p:txBody>
          <a:bodyPr wrap="square" rtlCol="0">
            <a:spAutoFit/>
          </a:bodyPr>
          <a:lstStyle/>
          <a:p>
            <a:r>
              <a:rPr lang="ja-JP" altLang="en-US" sz="2400" b="1" dirty="0"/>
              <a:t>練習</a:t>
            </a:r>
            <a:endParaRPr kumimoji="1" lang="ja-JP" altLang="en-US" sz="2400" b="1" dirty="0"/>
          </a:p>
        </p:txBody>
      </p:sp>
    </p:spTree>
    <p:extLst>
      <p:ext uri="{BB962C8B-B14F-4D97-AF65-F5344CB8AC3E}">
        <p14:creationId xmlns:p14="http://schemas.microsoft.com/office/powerpoint/2010/main" val="309901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781664"/>
            <a:ext cx="9144000" cy="1032234"/>
          </a:xfrm>
        </p:spPr>
        <p:txBody>
          <a:bodyPr/>
          <a:lstStyle/>
          <a:p>
            <a:pPr algn="l"/>
            <a:r>
              <a:rPr kumimoji="1" lang="ja-JP" altLang="en-US" dirty="0" smtClean="0"/>
              <a:t>最後に</a:t>
            </a:r>
            <a:endParaRPr kumimoji="1" lang="ja-JP" altLang="en-US" dirty="0"/>
          </a:p>
        </p:txBody>
      </p:sp>
      <p:sp>
        <p:nvSpPr>
          <p:cNvPr id="3" name="サブタイトル 2"/>
          <p:cNvSpPr>
            <a:spLocks noGrp="1"/>
          </p:cNvSpPr>
          <p:nvPr>
            <p:ph type="subTitle" idx="1"/>
          </p:nvPr>
        </p:nvSpPr>
        <p:spPr>
          <a:xfrm>
            <a:off x="1524000" y="2256350"/>
            <a:ext cx="9144000" cy="2359895"/>
          </a:xfrm>
          <a:noFill/>
        </p:spPr>
        <p:txBody>
          <a:bodyPr>
            <a:normAutofit/>
          </a:bodyPr>
          <a:lstStyle/>
          <a:p>
            <a:pPr algn="l"/>
            <a:r>
              <a:rPr kumimoji="1" lang="ja-JP" altLang="en-US" sz="3200" dirty="0" smtClean="0">
                <a:solidFill>
                  <a:schemeClr val="tx1"/>
                </a:solidFill>
              </a:rPr>
              <a:t>〇他にもいろいろなやり方があるかもしれないから自分でも見つけてみるとよいですね。　　　　　　　　　　　　　　　　　　　　　　　　　　　　　　　〇作文</a:t>
            </a:r>
            <a:r>
              <a:rPr lang="ja-JP" altLang="en-US" sz="3200" dirty="0" smtClean="0">
                <a:solidFill>
                  <a:schemeClr val="tx1"/>
                </a:solidFill>
              </a:rPr>
              <a:t>が苦手だからといって書くのをあきらめないで自分の</a:t>
            </a:r>
            <a:r>
              <a:rPr lang="ja-JP" altLang="en-US" sz="3200" dirty="0">
                <a:solidFill>
                  <a:schemeClr val="tx1"/>
                </a:solidFill>
              </a:rPr>
              <a:t>得意</a:t>
            </a:r>
            <a:r>
              <a:rPr lang="ja-JP" altLang="en-US" sz="3200" dirty="0" smtClean="0">
                <a:solidFill>
                  <a:schemeClr val="tx1"/>
                </a:solidFill>
              </a:rPr>
              <a:t>な方法でチャレンジしてみよう。</a:t>
            </a:r>
            <a:endParaRPr kumimoji="1" lang="ja-JP" altLang="en-US" sz="3200" dirty="0">
              <a:solidFill>
                <a:schemeClr val="tx1"/>
              </a:solidFill>
            </a:endParaRPr>
          </a:p>
        </p:txBody>
      </p:sp>
    </p:spTree>
    <p:extLst>
      <p:ext uri="{BB962C8B-B14F-4D97-AF65-F5344CB8AC3E}">
        <p14:creationId xmlns:p14="http://schemas.microsoft.com/office/powerpoint/2010/main" val="3270753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TotalTime>
  <Words>656</Words>
  <Application>Microsoft Office PowerPoint</Application>
  <PresentationFormat>ワイド画面</PresentationFormat>
  <Paragraphs>51</Paragraphs>
  <Slides>8</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HGP創英角ﾎﾟｯﾌﾟ体</vt:lpstr>
      <vt:lpstr>ＭＳ Ｐゴシック</vt:lpstr>
      <vt:lpstr>Arial</vt:lpstr>
      <vt:lpstr>Calibri</vt:lpstr>
      <vt:lpstr>Calibri Light</vt:lpstr>
      <vt:lpstr>Office テーマ</vt:lpstr>
      <vt:lpstr>作文が苦手な君へのアドバイス</vt:lpstr>
      <vt:lpstr>１　苦手な原因を探ろう</vt:lpstr>
      <vt:lpstr>Ａのタイプの君にアドバイス</vt:lpstr>
      <vt:lpstr>Ｂのタイプの君にアドバイス</vt:lpstr>
      <vt:lpstr>例１　夏休みをテーマに</vt:lpstr>
      <vt:lpstr>Ｃのタイプの君にアドバイス</vt:lpstr>
      <vt:lpstr>例１　運動会をテーマに</vt:lpstr>
      <vt:lpstr>最後に</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作文が苦手な君へのアドバイス</dc:title>
  <dc:creator>荒井　隆</dc:creator>
  <cp:lastModifiedBy>さいたま市</cp:lastModifiedBy>
  <cp:revision>23</cp:revision>
  <cp:lastPrinted>2020-05-14T08:24:49Z</cp:lastPrinted>
  <dcterms:created xsi:type="dcterms:W3CDTF">2020-04-17T01:09:01Z</dcterms:created>
  <dcterms:modified xsi:type="dcterms:W3CDTF">2020-05-14T08:24:53Z</dcterms:modified>
</cp:coreProperties>
</file>