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0" r:id="rId2"/>
    <p:sldId id="286" r:id="rId3"/>
    <p:sldId id="287" r:id="rId4"/>
    <p:sldId id="288" r:id="rId5"/>
    <p:sldId id="283" r:id="rId6"/>
    <p:sldId id="273" r:id="rId7"/>
    <p:sldId id="274" r:id="rId8"/>
    <p:sldId id="289" r:id="rId9"/>
    <p:sldId id="290" r:id="rId10"/>
    <p:sldId id="277" r:id="rId11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4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5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E0D920C9-CB78-4BCB-B62F-8613F0883CC5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260200B-0435-45AA-9FDD-11F4F9838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630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9CF6833-3910-4C6E-9E7D-F9C29B6E98D9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3AFBF2C-D0F1-4E2A-BFCA-7EA2F3CBA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82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B29-E83D-4FDE-B177-A0D65A4CFF01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29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E3A8-B612-4045-B5BF-323B060F0BCB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44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430-A3BC-43D2-91B7-C2DD3B5C0527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0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6E8C-8865-4109-8166-F5196990EDDE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17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DA2E-FB53-463F-9C5C-B0691CA47D88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9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9B1E-65D4-4426-8701-0CD74D18723B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A593-58D9-4022-813E-90EB22C34DE3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2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1CF-F710-4259-B7A6-F575D35FBE86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9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E258-9990-49F1-98E8-0956888A4644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47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9E48-3265-473D-A684-81A681C26073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13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E10A-8597-48A3-9DC7-2F022889819A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31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71AF4-5A7F-4DF0-AAFC-7B3312632BE3}" type="datetime1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3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6046" y="2041340"/>
            <a:ext cx="8609162" cy="1282329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令和６年度公共交通利用促進施策検討業務</a:t>
            </a:r>
            <a:endParaRPr lang="ja-JP" altLang="en-US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175603"/>
            <a:ext cx="6858000" cy="755954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企画提案書</a:t>
            </a:r>
            <a:endParaRPr kumimoji="1" lang="ja-JP" altLang="en-US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69712" y="111666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（様式４）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76046" y="564012"/>
            <a:ext cx="860916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作成にあたっての注意事項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企画提案書中に企業名、企業ロゴ等を記載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しないこと。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業務の目的や事業の特性を理解し、評価基準を踏まえた提案内容を作成すること。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標題と用紙の向きを守っていただければ、デザインを変えることも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文字の大きさは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10.5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ポイント以上を原則（注意書き等の補足説明等は除く）とし、見やすい資料を作成すること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企画提案書は、最大で２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枚（本表紙含む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オブジェクトは提出時には削除して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65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費用対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効果等を確認する実証実験に向けた検討プロセスや効果検証手法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14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１　会社概要・業務経歴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273120"/>
              </p:ext>
            </p:extLst>
          </p:nvPr>
        </p:nvGraphicFramePr>
        <p:xfrm>
          <a:off x="214519" y="1902295"/>
          <a:ext cx="8622060" cy="40553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0133">
                  <a:extLst>
                    <a:ext uri="{9D8B030D-6E8A-4147-A177-3AD203B41FA5}">
                      <a16:colId xmlns:a16="http://schemas.microsoft.com/office/drawing/2014/main" val="1448323899"/>
                    </a:ext>
                  </a:extLst>
                </a:gridCol>
                <a:gridCol w="6571927">
                  <a:extLst>
                    <a:ext uri="{9D8B030D-6E8A-4147-A177-3AD203B41FA5}">
                      <a16:colId xmlns:a16="http://schemas.microsoft.com/office/drawing/2014/main" val="1285217639"/>
                    </a:ext>
                  </a:extLst>
                </a:gridCol>
              </a:tblGrid>
              <a:tr h="250642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684622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本店の所在地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42289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支店の所在地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4259202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設立年月日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071705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資本金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0109773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従業員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5135707"/>
                  </a:ext>
                </a:extLst>
              </a:tr>
              <a:tr h="1420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業務内容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173930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214519" y="1544802"/>
            <a:ext cx="2047240" cy="3693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■会社概要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4519" y="720773"/>
            <a:ext cx="873724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会社概要を記載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817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１　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会社概要・業務経歴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94157"/>
              </p:ext>
            </p:extLst>
          </p:nvPr>
        </p:nvGraphicFramePr>
        <p:xfrm>
          <a:off x="239594" y="2133601"/>
          <a:ext cx="8690221" cy="44624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5111">
                  <a:extLst>
                    <a:ext uri="{9D8B030D-6E8A-4147-A177-3AD203B41FA5}">
                      <a16:colId xmlns:a16="http://schemas.microsoft.com/office/drawing/2014/main" val="1448323899"/>
                    </a:ext>
                  </a:extLst>
                </a:gridCol>
                <a:gridCol w="929563">
                  <a:extLst>
                    <a:ext uri="{9D8B030D-6E8A-4147-A177-3AD203B41FA5}">
                      <a16:colId xmlns:a16="http://schemas.microsoft.com/office/drawing/2014/main" val="1285217639"/>
                    </a:ext>
                  </a:extLst>
                </a:gridCol>
                <a:gridCol w="878945">
                  <a:extLst>
                    <a:ext uri="{9D8B030D-6E8A-4147-A177-3AD203B41FA5}">
                      <a16:colId xmlns:a16="http://schemas.microsoft.com/office/drawing/2014/main" val="2405813687"/>
                    </a:ext>
                  </a:extLst>
                </a:gridCol>
                <a:gridCol w="1018660">
                  <a:extLst>
                    <a:ext uri="{9D8B030D-6E8A-4147-A177-3AD203B41FA5}">
                      <a16:colId xmlns:a16="http://schemas.microsoft.com/office/drawing/2014/main" val="878493453"/>
                    </a:ext>
                  </a:extLst>
                </a:gridCol>
                <a:gridCol w="4527942">
                  <a:extLst>
                    <a:ext uri="{9D8B030D-6E8A-4147-A177-3AD203B41FA5}">
                      <a16:colId xmlns:a16="http://schemas.microsoft.com/office/drawing/2014/main" val="76057108"/>
                    </a:ext>
                  </a:extLst>
                </a:gridCol>
              </a:tblGrid>
              <a:tr h="678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業務名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発注者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完了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年月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最終契約額（円）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概要・ポイント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684622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42289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428345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36169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171922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120416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02623" y="1749450"/>
            <a:ext cx="2047240" cy="3693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■業務経歴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02623" y="707605"/>
            <a:ext cx="874914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年度以降に完了又は実施中である、本業務と同種又は類似する業務の受託業務について、直近のものから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件以内で記載してください。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497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業務の実施体制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14203" y="1570340"/>
            <a:ext cx="2047240" cy="3693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■実施体制図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02623" y="2034745"/>
            <a:ext cx="8749145" cy="4226533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02623" y="714128"/>
            <a:ext cx="874914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業務の実施体制図を記載してください。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実施体制のポイント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を記載して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2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業務の実施体制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13290"/>
              </p:ext>
            </p:extLst>
          </p:nvPr>
        </p:nvGraphicFramePr>
        <p:xfrm>
          <a:off x="192232" y="1662688"/>
          <a:ext cx="8759536" cy="50587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9986">
                  <a:extLst>
                    <a:ext uri="{9D8B030D-6E8A-4147-A177-3AD203B41FA5}">
                      <a16:colId xmlns:a16="http://schemas.microsoft.com/office/drawing/2014/main" val="144832389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285217639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120588031"/>
                    </a:ext>
                  </a:extLst>
                </a:gridCol>
                <a:gridCol w="1070264">
                  <a:extLst>
                    <a:ext uri="{9D8B030D-6E8A-4147-A177-3AD203B41FA5}">
                      <a16:colId xmlns:a16="http://schemas.microsoft.com/office/drawing/2014/main" val="2405813687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909248734"/>
                    </a:ext>
                  </a:extLst>
                </a:gridCol>
                <a:gridCol w="592282">
                  <a:extLst>
                    <a:ext uri="{9D8B030D-6E8A-4147-A177-3AD203B41FA5}">
                      <a16:colId xmlns:a16="http://schemas.microsoft.com/office/drawing/2014/main" val="878493453"/>
                    </a:ext>
                  </a:extLst>
                </a:gridCol>
                <a:gridCol w="2841913">
                  <a:extLst>
                    <a:ext uri="{9D8B030D-6E8A-4147-A177-3AD203B41FA5}">
                      <a16:colId xmlns:a16="http://schemas.microsoft.com/office/drawing/2014/main" val="2226153038"/>
                    </a:ext>
                  </a:extLst>
                </a:gridCol>
              </a:tblGrid>
              <a:tr h="6851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本業務における役割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（ふりがな）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部署・役職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本業務に関係する取得資格の状況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経験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年数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本業務に関する実績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684622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42289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428345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36169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171922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120416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540175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192232" y="707605"/>
            <a:ext cx="875953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現段階で、配置を予定する者全員について、記入してください。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再委託先の担当者が従事する場合は、再委託先の企業名を「部署・役職」の欄に記載してください。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5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３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必要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な現状分析の想定と具体的な手法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４ 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利用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促進の方針やターゲットの設定の検討プロセスや必要な調査及びその手法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6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５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利用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促進の施策及びスキームの検討事項や検討プロセス</a:t>
            </a:r>
            <a:endParaRPr kumimoji="1" lang="ja-JP" altLang="en-US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861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６　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制度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設計の検討にあたっての費用対効果や経済効果算出の手法等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39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1131</TotalTime>
  <Words>736</Words>
  <Application>Microsoft Office PowerPoint</Application>
  <PresentationFormat>画面に合わせる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令和６年度公共交通利用促進施策検討業務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さいたま市</dc:creator>
  <cp:lastModifiedBy>渡辺　雅俊</cp:lastModifiedBy>
  <cp:revision>109</cp:revision>
  <cp:lastPrinted>2023-01-18T12:00:40Z</cp:lastPrinted>
  <dcterms:created xsi:type="dcterms:W3CDTF">2021-09-14T09:44:38Z</dcterms:created>
  <dcterms:modified xsi:type="dcterms:W3CDTF">2024-02-15T07:34:54Z</dcterms:modified>
</cp:coreProperties>
</file>