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1"/>
  </p:sldMasterIdLst>
  <p:notesMasterIdLst>
    <p:notesMasterId r:id="rId3"/>
  </p:notesMasterIdLst>
  <p:sldIdLst>
    <p:sldId id="259" r:id="rId2"/>
  </p:sldIdLst>
  <p:sldSz cx="6858000" cy="9906000" type="A4"/>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井 辰也" initials="平井"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D6"/>
    <a:srgbClr val="D60002"/>
    <a:srgbClr val="D70901"/>
    <a:srgbClr val="FFFBED"/>
    <a:srgbClr val="E9F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4C879-F311-4A38-8F12-AAB59858B114}" v="14" dt="2021-04-20T01:20:54.7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382"/>
    <p:restoredTop sz="94697"/>
  </p:normalViewPr>
  <p:slideViewPr>
    <p:cSldViewPr snapToGrid="0" snapToObjects="1">
      <p:cViewPr varScale="1">
        <p:scale>
          <a:sx n="48" d="100"/>
          <a:sy n="48" d="100"/>
        </p:scale>
        <p:origin x="2010"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tableStyles" Target="tableStyles.xml" />
  <Relationship Id="rId3" Type="http://schemas.openxmlformats.org/officeDocument/2006/relationships/notesMaster" Target="notesMasters/notesMaster1.xml" />
  <Relationship Id="rId7" Type="http://schemas.openxmlformats.org/officeDocument/2006/relationships/theme" Target="theme/theme1.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viewProps" Target="viewProps.xml" />
  <Relationship Id="rId5" Type="http://schemas.openxmlformats.org/officeDocument/2006/relationships/presProps" Target="presProps.xml" />
  <Relationship Id="rId4" Type="http://schemas.openxmlformats.org/officeDocument/2006/relationships/commentAuthors" Target="commentAuthors.xml" />
  <Relationship Id="rId9" Type="http://schemas.microsoft.com/office/2015/10/relationships/revisionInfo" Target="revisionInfo.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5A0D453-C01E-AD4D-B65E-329F58C1C44B}" type="datetimeFigureOut">
              <a:rPr kumimoji="1" lang="ja-JP" altLang="en-US" smtClean="0"/>
              <a:t>2021/4/26</a:t>
            </a:fld>
            <a:endParaRPr kumimoji="1" lang="ja-JP" altLang="en-US"/>
          </a:p>
        </p:txBody>
      </p:sp>
      <p:sp>
        <p:nvSpPr>
          <p:cNvPr id="4" name="スライド イメージ プレースホルダー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3B71D95-5394-CB42-B57F-FE7057B6CFCA}" type="slidenum">
              <a:rPr kumimoji="1" lang="ja-JP" altLang="en-US" smtClean="0"/>
              <a:t>‹#›</a:t>
            </a:fld>
            <a:endParaRPr kumimoji="1" lang="ja-JP" altLang="en-US"/>
          </a:p>
        </p:txBody>
      </p:sp>
    </p:spTree>
    <p:extLst>
      <p:ext uri="{BB962C8B-B14F-4D97-AF65-F5344CB8AC3E}">
        <p14:creationId xmlns:p14="http://schemas.microsoft.com/office/powerpoint/2010/main" val="25821764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3B71D95-5394-CB42-B57F-FE7057B6CFCA}" type="slidenum">
              <a:rPr kumimoji="1" lang="ja-JP" altLang="en-US" smtClean="0"/>
              <a:t>1</a:t>
            </a:fld>
            <a:endParaRPr kumimoji="1" lang="ja-JP" altLang="en-US"/>
          </a:p>
        </p:txBody>
      </p:sp>
    </p:spTree>
    <p:extLst>
      <p:ext uri="{BB962C8B-B14F-4D97-AF65-F5344CB8AC3E}">
        <p14:creationId xmlns:p14="http://schemas.microsoft.com/office/powerpoint/2010/main" val="1628071410"/>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063475-EEEF-F147-BB79-9648752A7111}"/>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DF0A22C-53B3-0745-83DD-10C3D4FDA60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D19995-1B45-CD4C-9BC0-4194CAE95701}"/>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5" name="フッター プレースホルダー 4">
            <a:extLst>
              <a:ext uri="{FF2B5EF4-FFF2-40B4-BE49-F238E27FC236}">
                <a16:creationId xmlns:a16="http://schemas.microsoft.com/office/drawing/2014/main" id="{27948A8E-3DBE-1A42-8DC0-AA766A943B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5C1187-6469-AC4F-8BF1-2C339EABEDDA}"/>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324457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7E107A-1EB7-3B42-88CF-1925DBADA09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8467C2-D93F-FC4B-AE90-F1806613B1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579908-227B-684D-81FC-92A54AFFCF30}"/>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5" name="フッター プレースホルダー 4">
            <a:extLst>
              <a:ext uri="{FF2B5EF4-FFF2-40B4-BE49-F238E27FC236}">
                <a16:creationId xmlns:a16="http://schemas.microsoft.com/office/drawing/2014/main" id="{F1BCA57C-708F-AF4A-814C-CC77FBB572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85CEF6-24F7-8541-91E6-7D990C32D471}"/>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342388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F38A892-0939-434C-86B6-175748D34419}"/>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0C5DB3-733A-C449-8D8C-34F50461C5F8}"/>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0B2626-871E-3F45-B8CB-8D0C38824CCC}"/>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5" name="フッター プレースホルダー 4">
            <a:extLst>
              <a:ext uri="{FF2B5EF4-FFF2-40B4-BE49-F238E27FC236}">
                <a16:creationId xmlns:a16="http://schemas.microsoft.com/office/drawing/2014/main" id="{B8D0B328-F8C3-334B-AF35-C588DC74DC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E127EB-9022-004C-904B-402CA76DFBE7}"/>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147927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B65406-50D4-1148-8690-993E255B4E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9C02BC-A518-504A-8643-5314ECF75F8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7BD757-1EC2-624C-950A-1AE438EACDBB}"/>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5" name="フッター プレースホルダー 4">
            <a:extLst>
              <a:ext uri="{FF2B5EF4-FFF2-40B4-BE49-F238E27FC236}">
                <a16:creationId xmlns:a16="http://schemas.microsoft.com/office/drawing/2014/main" id="{1C3B3977-3941-B54D-A0F5-ECB11F9E1A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CC87A7-E32A-7049-B90B-48BA920A9F5B}"/>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17163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A6C36E-6516-9D4D-A96F-A36E2EA6F68C}"/>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C2D824-7721-314F-B036-27D68D944E6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926642-E198-6441-B99E-F7A75EE35203}"/>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5" name="フッター プレースホルダー 4">
            <a:extLst>
              <a:ext uri="{FF2B5EF4-FFF2-40B4-BE49-F238E27FC236}">
                <a16:creationId xmlns:a16="http://schemas.microsoft.com/office/drawing/2014/main" id="{A93CE800-B776-154C-BA8A-5FD6DC6BFE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241FBB-D509-8147-89C6-5BA0B48E18DC}"/>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238761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BC4FE-DF6C-1146-8A34-8BFB096776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8D181E-3490-0B45-9F34-AD09F7A215D2}"/>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3C6B17-2E2F-0449-AD8C-285686199167}"/>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8412934-9159-1541-BB7D-6FB612D58D9B}"/>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6" name="フッター プレースホルダー 5">
            <a:extLst>
              <a:ext uri="{FF2B5EF4-FFF2-40B4-BE49-F238E27FC236}">
                <a16:creationId xmlns:a16="http://schemas.microsoft.com/office/drawing/2014/main" id="{A7C220E4-C179-974E-A5DC-893A04ED96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CAEF76-48A8-124B-BF99-70EBFAB1FB01}"/>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26859516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7BBBF7-226B-6645-A80C-584B01FC0D47}"/>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49344A-FD42-934E-8D65-E960F0CCE60A}"/>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E6C0A6F-A11A-2B47-AE58-FC7D2EB5AFC2}"/>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00286-4AA5-1141-A0FF-C7CA343C10E0}"/>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B9419D1-CCE5-154B-B506-2E041928FBE0}"/>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6F2D8BB-509D-7446-A492-898E9DA53FA9}"/>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8" name="フッター プレースホルダー 7">
            <a:extLst>
              <a:ext uri="{FF2B5EF4-FFF2-40B4-BE49-F238E27FC236}">
                <a16:creationId xmlns:a16="http://schemas.microsoft.com/office/drawing/2014/main" id="{08CC4E93-B54B-9842-A339-A0171FC8FA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662F14-7D51-BC40-917C-C84218297100}"/>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26459736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297EDA-2FC7-E34F-8128-76FC638DE69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8BF585-EC60-8D4E-99B9-00705F619FB4}"/>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4" name="フッター プレースホルダー 3">
            <a:extLst>
              <a:ext uri="{FF2B5EF4-FFF2-40B4-BE49-F238E27FC236}">
                <a16:creationId xmlns:a16="http://schemas.microsoft.com/office/drawing/2014/main" id="{45952F51-29E5-F248-BE6F-9FA0B7B98D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D529798-B5CF-C740-99E8-954C326570CA}"/>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322215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42AFAB-8938-0E4D-9636-EF3E2CB0006A}"/>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3" name="フッター プレースホルダー 2">
            <a:extLst>
              <a:ext uri="{FF2B5EF4-FFF2-40B4-BE49-F238E27FC236}">
                <a16:creationId xmlns:a16="http://schemas.microsoft.com/office/drawing/2014/main" id="{8C2171D7-19EC-2C49-A3D4-B2AF28FEC3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F1EF32-FC5E-374A-A4BC-E2FD281147DF}"/>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389128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24E550-9F51-A448-8C3E-AA8EAB675230}"/>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6965D6-7002-4C4F-9FBF-985F71016616}"/>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419653F-005F-0245-9D79-ED10DA820AB2}"/>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BDDF16-A1A3-4B41-AEAD-BBE2E2EE4FE7}"/>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6" name="フッター プレースホルダー 5">
            <a:extLst>
              <a:ext uri="{FF2B5EF4-FFF2-40B4-BE49-F238E27FC236}">
                <a16:creationId xmlns:a16="http://schemas.microsoft.com/office/drawing/2014/main" id="{90CAC1C0-2A87-8C49-A461-AACAC1C1F1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F333F0-FCD8-3E44-84B8-3F74816C645C}"/>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201670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F4CE00-719E-814E-BA39-55CC0B89FFEC}"/>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7292B14-9D1F-3A43-860C-BC55BE499D64}"/>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9960B414-21B8-7D47-8DD6-E9EBA384CD17}"/>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9B7A4A-3D32-EB4A-BC64-F103FF37C492}"/>
              </a:ext>
            </a:extLst>
          </p:cNvPr>
          <p:cNvSpPr>
            <a:spLocks noGrp="1"/>
          </p:cNvSpPr>
          <p:nvPr>
            <p:ph type="dt" sz="half" idx="10"/>
          </p:nvPr>
        </p:nvSpPr>
        <p:spPr/>
        <p:txBody>
          <a:bodyPr/>
          <a:lstStyle/>
          <a:p>
            <a:fld id="{F8294E8F-DE47-7442-AE4B-869EF34B3A42}" type="datetimeFigureOut">
              <a:rPr kumimoji="1" lang="ja-JP" altLang="en-US" smtClean="0"/>
              <a:t>2021/4/26</a:t>
            </a:fld>
            <a:endParaRPr kumimoji="1" lang="ja-JP" altLang="en-US"/>
          </a:p>
        </p:txBody>
      </p:sp>
      <p:sp>
        <p:nvSpPr>
          <p:cNvPr id="6" name="フッター プレースホルダー 5">
            <a:extLst>
              <a:ext uri="{FF2B5EF4-FFF2-40B4-BE49-F238E27FC236}">
                <a16:creationId xmlns:a16="http://schemas.microsoft.com/office/drawing/2014/main" id="{93360D4E-1F31-634D-B8D9-2218C610AA58}"/>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A41AF848-9888-2B42-9F77-22C69766A1CF}"/>
              </a:ext>
            </a:extLst>
          </p:cNvPr>
          <p:cNvSpPr>
            <a:spLocks noGrp="1"/>
          </p:cNvSpPr>
          <p:nvPr>
            <p:ph type="sldNum" sz="quarter" idx="12"/>
          </p:nvPr>
        </p:nvSpPr>
        <p:spPr/>
        <p:txBody>
          <a:body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340344108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4CCBD72-3EF5-034F-BE3A-FB862F4C1485}"/>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8D2317-18D9-6C41-8FD7-9CD5E2D3838F}"/>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259249-DA8C-C847-B53D-6C75C419FED5}"/>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F8294E8F-DE47-7442-AE4B-869EF34B3A42}" type="datetimeFigureOut">
              <a:rPr kumimoji="1" lang="ja-JP" altLang="en-US" smtClean="0"/>
              <a:t>2021/4/26</a:t>
            </a:fld>
            <a:endParaRPr kumimoji="1" lang="ja-JP" altLang="en-US"/>
          </a:p>
        </p:txBody>
      </p:sp>
      <p:sp>
        <p:nvSpPr>
          <p:cNvPr id="5" name="フッター プレースホルダー 4">
            <a:extLst>
              <a:ext uri="{FF2B5EF4-FFF2-40B4-BE49-F238E27FC236}">
                <a16:creationId xmlns:a16="http://schemas.microsoft.com/office/drawing/2014/main" id="{FB9850A0-3AD6-8D46-B231-D6D81B499C0B}"/>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59C2A4-6AB8-3E48-B797-13E3662A3A25}"/>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936C8527-29B3-8943-A160-F78A4D646B29}" type="slidenum">
              <a:rPr kumimoji="1" lang="ja-JP" altLang="en-US" smtClean="0"/>
              <a:t>‹#›</a:t>
            </a:fld>
            <a:endParaRPr kumimoji="1" lang="ja-JP" altLang="en-US"/>
          </a:p>
        </p:txBody>
      </p:sp>
    </p:spTree>
    <p:extLst>
      <p:ext uri="{BB962C8B-B14F-4D97-AF65-F5344CB8AC3E}">
        <p14:creationId xmlns:p14="http://schemas.microsoft.com/office/powerpoint/2010/main" val="94328283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 standalone="yes"?>
<Relationships xmlns="http://schemas.openxmlformats.org/package/2006/relationships">
  <Relationship Id="rId8" Type="http://schemas.openxmlformats.org/officeDocument/2006/relationships/image" Target="../media/image4.png" />
  <Relationship Id="rId3" Type="http://schemas.openxmlformats.org/officeDocument/2006/relationships/image" Target="../media/image1.png" />
  <Relationship Id="rId7" Type="http://schemas.openxmlformats.org/officeDocument/2006/relationships/image" Target="../media/image3.jpg" />
  <Relationship Id="rId2" Type="http://schemas.openxmlformats.org/officeDocument/2006/relationships/notesSlide" Target="../notesSlides/notesSlide1.xml" />
  <Relationship Id="rId1" Type="http://schemas.openxmlformats.org/officeDocument/2006/relationships/slideLayout" Target="../slideLayouts/slideLayout1.xml" />
  <Relationship Id="rId6" Type="http://schemas.microsoft.com/office/2007/relationships/hdphoto" Target="../media/hdphoto2.wdp" />
  <Relationship Id="rId5" Type="http://schemas.openxmlformats.org/officeDocument/2006/relationships/image" Target="../media/image2.png" />
  <Relationship Id="rId4" Type="http://schemas.microsoft.com/office/2007/relationships/hdphoto" Target="../media/hdphoto1.wdp" />
</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bg1"/>
            </a:gs>
            <a:gs pos="0">
              <a:srgbClr val="0070C0"/>
            </a:gs>
            <a:gs pos="37000">
              <a:srgbClr val="0070C0"/>
            </a:gs>
            <a:gs pos="49000">
              <a:schemeClr val="bg1"/>
            </a:gs>
          </a:gsLst>
          <a:lin ang="5400000" scaled="1"/>
        </a:gradFill>
        <a:effectLst/>
      </p:bgPr>
    </p:bg>
    <p:spTree>
      <p:nvGrpSpPr>
        <p:cNvPr id="1" name=""/>
        <p:cNvGrpSpPr/>
        <p:nvPr/>
      </p:nvGrpSpPr>
      <p:grpSpPr>
        <a:xfrm>
          <a:off x="0" y="0"/>
          <a:ext cx="0" cy="0"/>
          <a:chOff x="0" y="0"/>
          <a:chExt cx="0" cy="0"/>
        </a:xfrm>
      </p:grpSpPr>
      <p:sp>
        <p:nvSpPr>
          <p:cNvPr id="10" name="直角三角形 9">
            <a:extLst>
              <a:ext uri="{FF2B5EF4-FFF2-40B4-BE49-F238E27FC236}">
                <a16:creationId xmlns:a16="http://schemas.microsoft.com/office/drawing/2014/main" id="{921C0DF7-5DC5-D440-8717-93312008DB4B}"/>
              </a:ext>
            </a:extLst>
          </p:cNvPr>
          <p:cNvSpPr/>
          <p:nvPr/>
        </p:nvSpPr>
        <p:spPr>
          <a:xfrm rot="7533984">
            <a:off x="-547260" y="1042365"/>
            <a:ext cx="7445334" cy="5852522"/>
          </a:xfrm>
          <a:prstGeom prst="rtTriangle">
            <a:avLst/>
          </a:prstGeom>
          <a:gradFill flip="none" rotWithShape="1">
            <a:gsLst>
              <a:gs pos="0">
                <a:schemeClr val="accent5">
                  <a:lumMod val="75000"/>
                </a:schemeClr>
              </a:gs>
              <a:gs pos="35000">
                <a:schemeClr val="accent5">
                  <a:lumMod val="60000"/>
                  <a:lumOff val="40000"/>
                </a:schemeClr>
              </a:gs>
              <a:gs pos="100000">
                <a:schemeClr val="accent5">
                  <a:lumMod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7867195D-4697-A34E-92A3-EC776B995AB4}"/>
              </a:ext>
            </a:extLst>
          </p:cNvPr>
          <p:cNvSpPr/>
          <p:nvPr/>
        </p:nvSpPr>
        <p:spPr>
          <a:xfrm flipV="1">
            <a:off x="1069675" y="4533960"/>
            <a:ext cx="5788325"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0374B488-4687-5049-B092-8C19BB7EE1AA}"/>
              </a:ext>
            </a:extLst>
          </p:cNvPr>
          <p:cNvSpPr/>
          <p:nvPr/>
        </p:nvSpPr>
        <p:spPr>
          <a:xfrm flipV="1">
            <a:off x="1311215" y="4079840"/>
            <a:ext cx="5546785"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A2F28DE-FD5F-2245-9099-36AC4BDD05D7}"/>
              </a:ext>
            </a:extLst>
          </p:cNvPr>
          <p:cNvSpPr/>
          <p:nvPr/>
        </p:nvSpPr>
        <p:spPr>
          <a:xfrm>
            <a:off x="19623" y="6189932"/>
            <a:ext cx="3211165" cy="2401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400" dirty="0">
                <a:ea typeface="游ゴシック"/>
              </a:rPr>
              <a:t>プログラム内容</a:t>
            </a:r>
          </a:p>
        </p:txBody>
      </p:sp>
      <p:sp>
        <p:nvSpPr>
          <p:cNvPr id="2" name="タイトル 1">
            <a:extLst>
              <a:ext uri="{FF2B5EF4-FFF2-40B4-BE49-F238E27FC236}">
                <a16:creationId xmlns:a16="http://schemas.microsoft.com/office/drawing/2014/main" id="{DC90E9E7-AC04-E94E-9AA9-B5FD85D3E098}"/>
              </a:ext>
            </a:extLst>
          </p:cNvPr>
          <p:cNvSpPr>
            <a:spLocks noGrp="1"/>
          </p:cNvSpPr>
          <p:nvPr>
            <p:ph type="ctrTitle"/>
          </p:nvPr>
        </p:nvSpPr>
        <p:spPr>
          <a:xfrm>
            <a:off x="-22064" y="6966998"/>
            <a:ext cx="3394663" cy="1141823"/>
          </a:xfrm>
        </p:spPr>
        <p:txBody>
          <a:bodyPr>
            <a:noAutofit/>
          </a:bodyPr>
          <a:lstStyle/>
          <a:p>
            <a:pPr algn="l">
              <a:lnSpc>
                <a:spcPct val="100000"/>
              </a:lnSpc>
            </a:pPr>
            <a:r>
              <a:rPr lang="ja-JP" altLang="en-US" sz="1100" dirty="0">
                <a:latin typeface="游ゴシック Medium"/>
                <a:ea typeface="游ゴシック Medium"/>
              </a:rPr>
              <a:t>○</a:t>
            </a:r>
            <a:r>
              <a:rPr kumimoji="1" lang="ja-JP" altLang="en-US" sz="1100" dirty="0">
                <a:latin typeface="游ゴシック Medium"/>
                <a:ea typeface="游ゴシック Medium"/>
              </a:rPr>
              <a:t>外国人介護職</a:t>
            </a:r>
            <a:r>
              <a:rPr lang="ja-JP" altLang="en-US" sz="1100" dirty="0">
                <a:latin typeface="游ゴシック Medium"/>
                <a:ea typeface="游ゴシック Medium"/>
              </a:rPr>
              <a:t>の在留資格について</a:t>
            </a:r>
            <a:br>
              <a:rPr lang="ja-JP" altLang="en-US" sz="1100" dirty="0">
                <a:latin typeface="游ゴシック Medium"/>
                <a:ea typeface="游ゴシック Medium"/>
              </a:rPr>
            </a:br>
            <a:r>
              <a:rPr lang="ja-JP" altLang="en-US" sz="1100" dirty="0">
                <a:latin typeface="游ゴシック Medium"/>
                <a:ea typeface="游ゴシック Medium"/>
              </a:rPr>
              <a:t>   </a:t>
            </a:r>
            <a:r>
              <a:rPr kumimoji="1" lang="ja-JP" altLang="en-US" sz="1100" dirty="0">
                <a:latin typeface="游ゴシック Medium"/>
                <a:ea typeface="游ゴシック Medium"/>
              </a:rPr>
              <a:t>平井辰也</a:t>
            </a:r>
            <a:br>
              <a:rPr lang="en-US" altLang="ja-JP" sz="1100" dirty="0">
                <a:latin typeface="游ゴシック Medium" panose="020B0500000000000000" pitchFamily="50" charset="-128"/>
                <a:ea typeface="游ゴシック Medium" panose="020B0500000000000000" pitchFamily="50" charset="-128"/>
              </a:rPr>
            </a:br>
            <a:r>
              <a:rPr kumimoji="1" lang="ja-JP" altLang="en-US" sz="1100" dirty="0">
                <a:latin typeface="游ゴシック Medium"/>
                <a:ea typeface="游ゴシック Medium"/>
              </a:rPr>
              <a:t>○技能実習介護</a:t>
            </a:r>
            <a:br>
              <a:rPr lang="en-US" altLang="ja-JP" sz="1100" dirty="0">
                <a:latin typeface="游ゴシック Medium" panose="020B0500000000000000" pitchFamily="50" charset="-128"/>
                <a:ea typeface="游ゴシック Medium" panose="020B0500000000000000" pitchFamily="50" charset="-128"/>
              </a:rPr>
            </a:br>
            <a:r>
              <a:rPr lang="ja-JP" altLang="en-US" sz="1100" dirty="0">
                <a:latin typeface="游ゴシック Medium"/>
                <a:ea typeface="游ゴシック Medium"/>
              </a:rPr>
              <a:t>　林 督（日本語教師・介護専門講師）</a:t>
            </a:r>
            <a:br>
              <a:rPr lang="en-US" altLang="ja-JP" sz="1100" dirty="0">
                <a:latin typeface="游ゴシック Medium" panose="020B0500000000000000" pitchFamily="50" charset="-128"/>
                <a:ea typeface="游ゴシック Medium" panose="020B0500000000000000" pitchFamily="50" charset="-128"/>
              </a:rPr>
            </a:br>
            <a:r>
              <a:rPr lang="ja-JP" altLang="en-US" sz="1100" dirty="0">
                <a:latin typeface="游ゴシック Medium"/>
                <a:ea typeface="游ゴシック Medium"/>
              </a:rPr>
              <a:t>○介護留学生</a:t>
            </a:r>
            <a:r>
              <a:rPr lang="en-US" altLang="ja-JP" sz="1100" dirty="0">
                <a:latin typeface="游ゴシック Medium"/>
                <a:ea typeface="游ゴシック Medium"/>
              </a:rPr>
              <a:t>   </a:t>
            </a:r>
            <a:r>
              <a:rPr lang="ja-JP" altLang="en-US" sz="1100" dirty="0">
                <a:latin typeface="游ゴシック Medium"/>
                <a:ea typeface="游ゴシック Medium"/>
              </a:rPr>
              <a:t>　　　　</a:t>
            </a:r>
            <a:br>
              <a:rPr lang="en-US" altLang="ja-JP" sz="1100" dirty="0">
                <a:latin typeface="游ゴシック Medium" panose="020B0500000000000000" pitchFamily="50" charset="-128"/>
                <a:ea typeface="游ゴシック Medium" panose="020B0500000000000000" pitchFamily="50" charset="-128"/>
              </a:rPr>
            </a:br>
            <a:r>
              <a:rPr lang="ja-JP" altLang="en-US" sz="1100" dirty="0">
                <a:latin typeface="游ゴシック Medium"/>
                <a:ea typeface="游ゴシック Medium"/>
              </a:rPr>
              <a:t>　</a:t>
            </a:r>
            <a:r>
              <a:rPr lang="ja-JP" altLang="en-US" sz="1100" dirty="0">
                <a:latin typeface="游ゴシック Medium" panose="020B0500000000000000" pitchFamily="50" charset="-128"/>
                <a:ea typeface="游ゴシック Medium" panose="020B0500000000000000" pitchFamily="50" charset="-128"/>
              </a:rPr>
              <a:t>于躍（サンケアホールディングス株式会社）</a:t>
            </a:r>
            <a:br>
              <a:rPr lang="en-US" altLang="ja-JP" sz="1100" dirty="0">
                <a:latin typeface="游ゴシック Medium"/>
                <a:ea typeface="游ゴシック Medium"/>
                <a:cs typeface="+mj-lt"/>
              </a:rPr>
            </a:br>
            <a:r>
              <a:rPr lang="ja-JP" altLang="en-US" sz="1100" dirty="0">
                <a:latin typeface="游ゴシック Medium"/>
                <a:ea typeface="游ゴシック Medium"/>
                <a:cs typeface="+mj-lt"/>
              </a:rPr>
              <a:t>○特定技能、</a:t>
            </a:r>
            <a:r>
              <a:rPr lang="en-US" altLang="ja-JP" sz="1100" dirty="0">
                <a:latin typeface="游ゴシック Medium"/>
                <a:ea typeface="游ゴシック Medium"/>
                <a:cs typeface="+mj-lt"/>
              </a:rPr>
              <a:t>EPA</a:t>
            </a:r>
            <a:br>
              <a:rPr lang="en-US" altLang="ja-JP" sz="1100" dirty="0">
                <a:latin typeface="游ゴシック Medium"/>
                <a:ea typeface="游ゴシック Medium"/>
                <a:cs typeface="+mj-lt"/>
              </a:rPr>
            </a:br>
            <a:r>
              <a:rPr lang="ja-JP" altLang="en-US" sz="1100" dirty="0">
                <a:latin typeface="游ゴシック Medium"/>
                <a:ea typeface="游ゴシック Medium"/>
                <a:cs typeface="+mj-lt"/>
              </a:rPr>
              <a:t>　平井辰也</a:t>
            </a:r>
            <a:br>
              <a:rPr lang="en-US" altLang="ja-JP" sz="1100" dirty="0">
                <a:latin typeface="游ゴシック Medium" panose="020B0500000000000000" pitchFamily="50" charset="-128"/>
                <a:ea typeface="游ゴシック Medium" panose="020B0500000000000000" pitchFamily="50" charset="-128"/>
              </a:rPr>
            </a:br>
            <a:r>
              <a:rPr lang="ja-JP" altLang="en-US" sz="1100" dirty="0">
                <a:latin typeface="游ゴシック Medium"/>
                <a:ea typeface="游ゴシック Medium"/>
              </a:rPr>
              <a:t>○質疑応答</a:t>
            </a:r>
          </a:p>
        </p:txBody>
      </p:sp>
      <p:sp>
        <p:nvSpPr>
          <p:cNvPr id="6" name="テキスト ボックス 5">
            <a:extLst>
              <a:ext uri="{FF2B5EF4-FFF2-40B4-BE49-F238E27FC236}">
                <a16:creationId xmlns:a16="http://schemas.microsoft.com/office/drawing/2014/main" id="{BEF4F8B2-A445-8743-AD12-C0412F9F064A}"/>
              </a:ext>
            </a:extLst>
          </p:cNvPr>
          <p:cNvSpPr txBox="1"/>
          <p:nvPr/>
        </p:nvSpPr>
        <p:spPr>
          <a:xfrm>
            <a:off x="19624" y="4887630"/>
            <a:ext cx="3930884" cy="1231106"/>
          </a:xfrm>
          <a:prstGeom prst="rect">
            <a:avLst/>
          </a:prstGeom>
          <a:noFill/>
        </p:spPr>
        <p:txBody>
          <a:bodyPr wrap="none" lIns="91440" tIns="45720" rIns="91440" bIns="45720" rtlCol="0" anchor="t">
            <a:spAutoFit/>
          </a:bodyPr>
          <a:lstStyle/>
          <a:p>
            <a:r>
              <a:rPr kumimoji="1" lang="ja-JP" altLang="en-US" sz="1050" dirty="0">
                <a:ea typeface="游ゴシック"/>
              </a:rPr>
              <a:t>日時　</a:t>
            </a:r>
            <a:r>
              <a:rPr kumimoji="1" lang="en-US" altLang="ja-JP" sz="1050" dirty="0">
                <a:ea typeface="游ゴシック"/>
              </a:rPr>
              <a:t>:</a:t>
            </a:r>
            <a:r>
              <a:rPr kumimoji="1" lang="ja-JP" altLang="en-US" sz="1050" dirty="0">
                <a:ea typeface="游ゴシック"/>
              </a:rPr>
              <a:t> 令和</a:t>
            </a:r>
            <a:r>
              <a:rPr lang="ja-JP" altLang="en-US" sz="1050" dirty="0">
                <a:ea typeface="游ゴシック"/>
              </a:rPr>
              <a:t>3</a:t>
            </a:r>
            <a:r>
              <a:rPr kumimoji="1" lang="ja-JP" altLang="en-US" sz="1050" dirty="0">
                <a:ea typeface="游ゴシック"/>
              </a:rPr>
              <a:t>年　</a:t>
            </a:r>
            <a:r>
              <a:rPr kumimoji="1" lang="en-US" altLang="ja-JP" sz="3200" b="1" dirty="0">
                <a:ea typeface="游ゴシック"/>
              </a:rPr>
              <a:t>5</a:t>
            </a:r>
            <a:r>
              <a:rPr kumimoji="1" lang="ja-JP" altLang="en-US" sz="3200" b="1" dirty="0">
                <a:ea typeface="游ゴシック"/>
              </a:rPr>
              <a:t>月</a:t>
            </a:r>
            <a:r>
              <a:rPr kumimoji="1" lang="en-US" altLang="ja-JP" sz="3200" b="1" dirty="0">
                <a:ea typeface="游ゴシック"/>
              </a:rPr>
              <a:t>22</a:t>
            </a:r>
            <a:r>
              <a:rPr kumimoji="1" lang="ja-JP" altLang="en-US" sz="3200" b="1" dirty="0">
                <a:ea typeface="游ゴシック"/>
              </a:rPr>
              <a:t>日</a:t>
            </a:r>
            <a:r>
              <a:rPr kumimoji="1" lang="en-US" altLang="ja-JP" sz="3200" b="1" dirty="0">
                <a:ea typeface="游ゴシック"/>
              </a:rPr>
              <a:t> </a:t>
            </a:r>
            <a:r>
              <a:rPr lang="en-US" altLang="ja-JP" sz="1050" dirty="0">
                <a:ea typeface="游ゴシック"/>
              </a:rPr>
              <a:t>10</a:t>
            </a:r>
            <a:r>
              <a:rPr kumimoji="1" lang="ja-JP" altLang="en-US" sz="1050" dirty="0">
                <a:ea typeface="游ゴシック"/>
              </a:rPr>
              <a:t>：</a:t>
            </a:r>
            <a:r>
              <a:rPr lang="en-US" altLang="ja-JP" sz="1050" dirty="0">
                <a:ea typeface="游ゴシック"/>
              </a:rPr>
              <a:t>00〜12</a:t>
            </a:r>
            <a:r>
              <a:rPr kumimoji="1" lang="ja-JP" altLang="en-US" sz="1050" dirty="0">
                <a:ea typeface="游ゴシック"/>
              </a:rPr>
              <a:t>：</a:t>
            </a:r>
            <a:r>
              <a:rPr lang="ja-JP" altLang="en-US" sz="1050" dirty="0">
                <a:ea typeface="游ゴシック"/>
              </a:rPr>
              <a:t>0</a:t>
            </a:r>
            <a:r>
              <a:rPr lang="en-US" altLang="ja-JP" sz="1050" dirty="0">
                <a:ea typeface="游ゴシック"/>
              </a:rPr>
              <a:t>0</a:t>
            </a:r>
            <a:endParaRPr kumimoji="1" lang="en-US" altLang="ja-JP" sz="1050" dirty="0">
              <a:ea typeface="游ゴシック"/>
            </a:endParaRPr>
          </a:p>
          <a:p>
            <a:r>
              <a:rPr kumimoji="1" lang="ja-JP" altLang="en-US" sz="1050" dirty="0"/>
              <a:t>対象　</a:t>
            </a:r>
            <a:r>
              <a:rPr kumimoji="1" lang="en-US" altLang="ja-JP" sz="1050" dirty="0"/>
              <a:t>:</a:t>
            </a:r>
            <a:r>
              <a:rPr kumimoji="1" lang="ja-JP" altLang="en-US" sz="1050" dirty="0"/>
              <a:t>  どなたでも参加</a:t>
            </a:r>
            <a:r>
              <a:rPr kumimoji="1" lang="en-US" altLang="ja-JP" sz="1050" dirty="0"/>
              <a:t>OK</a:t>
            </a:r>
            <a:r>
              <a:rPr kumimoji="1" lang="ja-JP" altLang="en-US" sz="1050" dirty="0"/>
              <a:t>！！</a:t>
            </a:r>
            <a:endParaRPr kumimoji="1" lang="en-US" altLang="ja-JP" sz="1050" dirty="0"/>
          </a:p>
          <a:p>
            <a:r>
              <a:rPr kumimoji="1" lang="ja-JP" altLang="en-US" sz="1050" dirty="0">
                <a:ea typeface="游ゴシック"/>
              </a:rPr>
              <a:t>会場　</a:t>
            </a:r>
            <a:r>
              <a:rPr kumimoji="1" lang="en-US" altLang="ja-JP" sz="1050" dirty="0">
                <a:ea typeface="游ゴシック"/>
              </a:rPr>
              <a:t>:</a:t>
            </a:r>
            <a:r>
              <a:rPr lang="ja-JP" altLang="en-US" sz="1050" dirty="0">
                <a:ea typeface="游ゴシック"/>
              </a:rPr>
              <a:t> </a:t>
            </a:r>
            <a:r>
              <a:rPr kumimoji="1" lang="ja-JP" altLang="en-US" sz="1050" dirty="0">
                <a:ea typeface="游ゴシック"/>
              </a:rPr>
              <a:t> </a:t>
            </a:r>
            <a:r>
              <a:rPr kumimoji="1" lang="en-US" altLang="ja-JP" sz="1050" dirty="0">
                <a:ea typeface="游ゴシック"/>
              </a:rPr>
              <a:t>ZOOM</a:t>
            </a:r>
            <a:r>
              <a:rPr kumimoji="1" lang="ja-JP" altLang="en-US" sz="1050" dirty="0">
                <a:ea typeface="游ゴシック"/>
              </a:rPr>
              <a:t>（ウェブセミナー）</a:t>
            </a:r>
            <a:endParaRPr kumimoji="1" lang="en-US" altLang="ja-JP" sz="1050" dirty="0">
              <a:ea typeface="游ゴシック"/>
            </a:endParaRPr>
          </a:p>
          <a:p>
            <a:r>
              <a:rPr kumimoji="1" lang="ja-JP" altLang="en-US" sz="1050" dirty="0"/>
              <a:t>環境　</a:t>
            </a:r>
            <a:r>
              <a:rPr kumimoji="1" lang="en-US" altLang="ja-JP" sz="1050" dirty="0"/>
              <a:t>:</a:t>
            </a:r>
            <a:r>
              <a:rPr kumimoji="1" lang="ja-JP" altLang="en-US" sz="1050" dirty="0"/>
              <a:t>  インターネット環境・カメラ機能のあるパソコン等</a:t>
            </a:r>
            <a:endParaRPr kumimoji="1" lang="en-US" altLang="ja-JP" sz="1050" dirty="0"/>
          </a:p>
          <a:p>
            <a:r>
              <a:rPr kumimoji="1" lang="ja-JP" altLang="en-US" sz="1050" dirty="0"/>
              <a:t>主催　</a:t>
            </a:r>
            <a:r>
              <a:rPr kumimoji="1" lang="en-US" altLang="ja-JP" sz="1050" dirty="0"/>
              <a:t>:</a:t>
            </a:r>
            <a:r>
              <a:rPr kumimoji="1" lang="ja-JP" altLang="en-US" sz="1050" dirty="0"/>
              <a:t>  サンケアホールディングス株式会社</a:t>
            </a:r>
          </a:p>
        </p:txBody>
      </p:sp>
      <p:sp>
        <p:nvSpPr>
          <p:cNvPr id="7" name="テキスト ボックス 6">
            <a:extLst>
              <a:ext uri="{FF2B5EF4-FFF2-40B4-BE49-F238E27FC236}">
                <a16:creationId xmlns:a16="http://schemas.microsoft.com/office/drawing/2014/main" id="{183577F3-F996-8940-84E3-5CFBE03DD7A5}"/>
              </a:ext>
            </a:extLst>
          </p:cNvPr>
          <p:cNvSpPr txBox="1"/>
          <p:nvPr/>
        </p:nvSpPr>
        <p:spPr>
          <a:xfrm>
            <a:off x="303571" y="785469"/>
            <a:ext cx="6419509" cy="2062103"/>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游ゴシック" panose="020F0502020204030204"/>
                <a:ea typeface="游ゴシック"/>
                <a:cs typeface="+mn-cs"/>
              </a:rPr>
              <a:t>外国人介護職</a:t>
            </a:r>
            <a:endParaRPr kumimoji="1" lang="en-US" altLang="ja-JP" sz="5400" b="1" i="0" u="none" strike="noStrike" kern="1200" cap="none" spc="0" normalizeH="0" baseline="0" noProof="0" dirty="0">
              <a:ln>
                <a:noFill/>
              </a:ln>
              <a:solidFill>
                <a:prstClr val="white"/>
              </a:solidFill>
              <a:effectLst/>
              <a:uLnTx/>
              <a:uFillTx/>
              <a:latin typeface="游ゴシック" panose="020F0502020204030204"/>
              <a:ea typeface="游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游ゴシック" panose="020F0502020204030204"/>
                <a:ea typeface="游ゴシック"/>
                <a:cs typeface="+mn-cs"/>
              </a:rPr>
              <a:t>受入制度のあれこれ</a:t>
            </a:r>
          </a:p>
          <a:p>
            <a:r>
              <a:rPr kumimoji="1" lang="ja-JP" altLang="en-US" sz="2000" b="1" dirty="0">
                <a:solidFill>
                  <a:schemeClr val="bg1"/>
                </a:solidFill>
                <a:ea typeface="游ゴシック"/>
              </a:rPr>
              <a:t>　　　　　</a:t>
            </a:r>
            <a:r>
              <a:rPr kumimoji="1" lang="en-US" altLang="ja-JP" sz="2000" b="1" dirty="0">
                <a:solidFill>
                  <a:schemeClr val="bg1"/>
                </a:solidFill>
                <a:ea typeface="游ゴシック"/>
              </a:rPr>
              <a:t>Web</a:t>
            </a:r>
            <a:r>
              <a:rPr kumimoji="1" lang="ja-JP" altLang="en-US" sz="2000" b="1" dirty="0">
                <a:solidFill>
                  <a:schemeClr val="bg1"/>
                </a:solidFill>
                <a:ea typeface="游ゴシック"/>
              </a:rPr>
              <a:t>セミナー</a:t>
            </a:r>
            <a:r>
              <a:rPr kumimoji="1" lang="en-US" altLang="ja-JP" sz="2000" b="1" dirty="0">
                <a:solidFill>
                  <a:schemeClr val="bg1"/>
                </a:solidFill>
                <a:ea typeface="游ゴシック"/>
              </a:rPr>
              <a:t> </a:t>
            </a:r>
            <a:r>
              <a:rPr kumimoji="1" lang="ja-JP" altLang="en-US" sz="1200" b="1" dirty="0">
                <a:solidFill>
                  <a:schemeClr val="bg1"/>
                </a:solidFill>
                <a:ea typeface="游ゴシック"/>
              </a:rPr>
              <a:t>の開催案内</a:t>
            </a:r>
            <a:endParaRPr kumimoji="1" lang="ja-JP" altLang="en-US" sz="2000" b="1" dirty="0">
              <a:solidFill>
                <a:schemeClr val="bg1"/>
              </a:solidFill>
              <a:ea typeface="游ゴシック"/>
            </a:endParaRPr>
          </a:p>
        </p:txBody>
      </p:sp>
      <p:pic>
        <p:nvPicPr>
          <p:cNvPr id="12" name="図 11" descr="メガネをかけたスーツ姿の男性&#10;&#10;自動的に生成された説明">
            <a:extLst>
              <a:ext uri="{FF2B5EF4-FFF2-40B4-BE49-F238E27FC236}">
                <a16:creationId xmlns:a16="http://schemas.microsoft.com/office/drawing/2014/main" id="{7435EE09-F202-A541-B9B5-6B35634F00B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20" b="99625" l="3200" r="98000">
                        <a14:foregroundMark x1="27467" y1="88831" x2="27467" y2="88831"/>
                        <a14:foregroundMark x1="18933" y1="88531" x2="18933" y2="88531"/>
                        <a14:foregroundMark x1="13867" y1="88831" x2="13867" y2="88831"/>
                        <a14:foregroundMark x1="2000" y1="88231" x2="34133" y2="88906"/>
                        <a14:foregroundMark x1="34133" y1="88906" x2="50800" y2="95652"/>
                        <a14:foregroundMark x1="50800" y1="95652" x2="30267" y2="99625"/>
                        <a14:foregroundMark x1="30267" y1="99625" x2="7733" y2="96777"/>
                        <a14:foregroundMark x1="7733" y1="96777" x2="3200" y2="88231"/>
                        <a14:foregroundMark x1="59067" y1="90105" x2="83867" y2="89955"/>
                        <a14:foregroundMark x1="83867" y1="89955" x2="62667" y2="99550"/>
                        <a14:foregroundMark x1="62667" y1="99550" x2="62400" y2="89805"/>
                        <a14:foregroundMark x1="88400" y1="90780" x2="98000" y2="94228"/>
                        <a14:foregroundMark x1="84400" y1="93928" x2="92400" y2="94903"/>
                        <a14:foregroundMark x1="88933" y1="92954" x2="90133" y2="93253"/>
                        <a14:foregroundMark x1="85067" y1="95502" x2="87867" y2="96477"/>
                        <a14:foregroundMark x1="50000" y1="95802" x2="66800" y2="87631"/>
                        <a14:foregroundMark x1="66800" y1="87631" x2="53867" y2="99325"/>
                        <a14:foregroundMark x1="53867" y1="99325" x2="41067" y2="90630"/>
                        <a14:foregroundMark x1="41067" y1="90630" x2="61200" y2="84783"/>
                        <a14:foregroundMark x1="61200" y1="84783" x2="69733" y2="91979"/>
                        <a14:foregroundMark x1="16133" y1="58396" x2="12800" y2="58396"/>
                        <a14:foregroundMark x1="21733" y1="58996" x2="17200" y2="58696"/>
                        <a14:foregroundMark x1="11600" y1="64093" x2="11600" y2="64093"/>
                        <a14:foregroundMark x1="15067" y1="64093" x2="15067" y2="64093"/>
                        <a14:foregroundMark x1="15067" y1="64093" x2="15067" y2="64093"/>
                        <a14:foregroundMark x1="15067" y1="64093" x2="15067" y2="64093"/>
                        <a14:foregroundMark x1="46667" y1="91679" x2="46667" y2="91679"/>
                        <a14:foregroundMark x1="46667" y1="91979" x2="46667" y2="91979"/>
                        <a14:foregroundMark x1="93467" y1="99625" x2="93467" y2="99625"/>
                        <a14:foregroundMark x1="93467" y1="99625" x2="93467" y2="99625"/>
                        <a14:foregroundMark x1="93467" y1="99625" x2="93467" y2="99625"/>
                        <a14:foregroundMark x1="93467" y1="99625" x2="93467" y2="99625"/>
                        <a14:foregroundMark x1="92933" y1="97751" x2="92933" y2="97751"/>
                        <a14:foregroundMark x1="92933" y1="97751" x2="92933" y2="97751"/>
                        <a14:foregroundMark x1="92933" y1="97751" x2="92933" y2="97751"/>
                      </a14:backgroundRemoval>
                    </a14:imgEffect>
                  </a14:imgLayer>
                </a14:imgProps>
              </a:ext>
            </a:extLst>
          </a:blip>
          <a:srcRect t="11774" b="13611"/>
          <a:stretch/>
        </p:blipFill>
        <p:spPr>
          <a:xfrm>
            <a:off x="3989527" y="4817259"/>
            <a:ext cx="685273" cy="909447"/>
          </a:xfrm>
          <a:prstGeom prst="rect">
            <a:avLst/>
          </a:prstGeom>
        </p:spPr>
      </p:pic>
      <p:sp>
        <p:nvSpPr>
          <p:cNvPr id="19" name="円/楕円 18">
            <a:extLst>
              <a:ext uri="{FF2B5EF4-FFF2-40B4-BE49-F238E27FC236}">
                <a16:creationId xmlns:a16="http://schemas.microsoft.com/office/drawing/2014/main" id="{676455F3-BC7A-2343-B9DC-67B3301E4CFA}"/>
              </a:ext>
            </a:extLst>
          </p:cNvPr>
          <p:cNvSpPr/>
          <p:nvPr/>
        </p:nvSpPr>
        <p:spPr>
          <a:xfrm rot="16200000">
            <a:off x="-98379" y="2837004"/>
            <a:ext cx="1808784" cy="1823631"/>
          </a:xfrm>
          <a:prstGeom prst="ellipse">
            <a:avLst/>
          </a:prstGeom>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rgbClr val="FFFF00"/>
              </a:solidFill>
            </a:endParaRPr>
          </a:p>
        </p:txBody>
      </p:sp>
      <p:sp>
        <p:nvSpPr>
          <p:cNvPr id="9" name="テキスト ボックス 8">
            <a:extLst>
              <a:ext uri="{FF2B5EF4-FFF2-40B4-BE49-F238E27FC236}">
                <a16:creationId xmlns:a16="http://schemas.microsoft.com/office/drawing/2014/main" id="{0FFD2CF2-443B-7B43-85B4-525B4905CAC3}"/>
              </a:ext>
            </a:extLst>
          </p:cNvPr>
          <p:cNvSpPr txBox="1"/>
          <p:nvPr/>
        </p:nvSpPr>
        <p:spPr>
          <a:xfrm>
            <a:off x="22154" y="3364480"/>
            <a:ext cx="1747594" cy="692497"/>
          </a:xfrm>
          <a:prstGeom prst="rect">
            <a:avLst/>
          </a:prstGeom>
          <a:noFill/>
        </p:spPr>
        <p:txBody>
          <a:bodyPr wrap="none" rtlCol="0">
            <a:spAutoFit/>
          </a:bodyPr>
          <a:lstStyle/>
          <a:p>
            <a:r>
              <a:rPr kumimoji="1" lang="ja-JP" altLang="en-US" sz="2800" b="1">
                <a:solidFill>
                  <a:schemeClr val="bg1"/>
                </a:solidFill>
              </a:rPr>
              <a:t>参加無料</a:t>
            </a:r>
            <a:endParaRPr kumimoji="1" lang="en-US" altLang="ja-JP" sz="2800" b="1" dirty="0">
              <a:solidFill>
                <a:schemeClr val="bg1"/>
              </a:solidFill>
            </a:endParaRPr>
          </a:p>
          <a:p>
            <a:r>
              <a:rPr kumimoji="1" lang="ja-JP" altLang="en-US" sz="1100">
                <a:solidFill>
                  <a:schemeClr val="bg1"/>
                </a:solidFill>
              </a:rPr>
              <a:t>途中参加・途中退室</a:t>
            </a:r>
            <a:r>
              <a:rPr kumimoji="1" lang="en-US" altLang="ja-JP" sz="1100" dirty="0">
                <a:solidFill>
                  <a:schemeClr val="bg1"/>
                </a:solidFill>
              </a:rPr>
              <a:t>OK!!</a:t>
            </a:r>
            <a:endParaRPr kumimoji="1" lang="ja-JP" altLang="en-US" sz="1100">
              <a:solidFill>
                <a:schemeClr val="bg1"/>
              </a:solidFill>
            </a:endParaRPr>
          </a:p>
        </p:txBody>
      </p:sp>
      <p:sp>
        <p:nvSpPr>
          <p:cNvPr id="20" name="テキスト ボックス 19">
            <a:extLst>
              <a:ext uri="{FF2B5EF4-FFF2-40B4-BE49-F238E27FC236}">
                <a16:creationId xmlns:a16="http://schemas.microsoft.com/office/drawing/2014/main" id="{A4E65F6C-BEEF-B648-8CA8-C238DD034BAD}"/>
              </a:ext>
            </a:extLst>
          </p:cNvPr>
          <p:cNvSpPr txBox="1"/>
          <p:nvPr/>
        </p:nvSpPr>
        <p:spPr>
          <a:xfrm>
            <a:off x="4644712" y="5119926"/>
            <a:ext cx="2346446" cy="600164"/>
          </a:xfrm>
          <a:prstGeom prst="rect">
            <a:avLst/>
          </a:prstGeom>
          <a:noFill/>
        </p:spPr>
        <p:txBody>
          <a:bodyPr wrap="square" lIns="91440" tIns="45720" rIns="91440" bIns="45720" rtlCol="0" anchor="t">
            <a:spAutoFit/>
          </a:bodyPr>
          <a:lstStyle/>
          <a:p>
            <a:r>
              <a:rPr kumimoji="1" lang="ja-JP" altLang="en-US" sz="1100" b="1" dirty="0">
                <a:ea typeface="游ゴシック"/>
              </a:rPr>
              <a:t>コーディネーター：平井</a:t>
            </a:r>
            <a:r>
              <a:rPr kumimoji="1" lang="en-US" altLang="ja-JP" sz="1100" b="1" dirty="0">
                <a:ea typeface="游ゴシック"/>
              </a:rPr>
              <a:t> </a:t>
            </a:r>
            <a:r>
              <a:rPr kumimoji="1" lang="ja-JP" altLang="en-US" sz="1100" b="1" dirty="0">
                <a:ea typeface="游ゴシック"/>
              </a:rPr>
              <a:t>辰也</a:t>
            </a:r>
            <a:endParaRPr lang="en-US" altLang="ja-JP" sz="1100" b="1" dirty="0">
              <a:ea typeface="游ゴシック"/>
            </a:endParaRPr>
          </a:p>
          <a:p>
            <a:r>
              <a:rPr kumimoji="1" lang="ja-JP" altLang="en-US" sz="1100" b="1" dirty="0">
                <a:ea typeface="游ゴシック"/>
              </a:rPr>
              <a:t>（</a:t>
            </a:r>
            <a:r>
              <a:rPr kumimoji="1" lang="en-US" altLang="ja-JP" sz="1100" b="1" dirty="0">
                <a:ea typeface="游ゴシック"/>
              </a:rPr>
              <a:t>EPA</a:t>
            </a:r>
            <a:r>
              <a:rPr kumimoji="1" lang="ja-JP" altLang="en-US" sz="1100" b="1" dirty="0">
                <a:ea typeface="游ゴシック"/>
              </a:rPr>
              <a:t>看護師介護福祉士</a:t>
            </a:r>
            <a:endParaRPr lang="en-US" altLang="ja-JP" sz="1100" b="1" dirty="0">
              <a:ea typeface="游ゴシック"/>
            </a:endParaRPr>
          </a:p>
          <a:p>
            <a:r>
              <a:rPr kumimoji="1" lang="ja-JP" altLang="en-US" sz="1100" b="1" dirty="0">
                <a:ea typeface="游ゴシック"/>
              </a:rPr>
              <a:t>　ネットワーク代表）</a:t>
            </a:r>
            <a:endParaRPr lang="ja-JP" altLang="en-US" sz="1100" b="1" dirty="0">
              <a:ea typeface="游ゴシック"/>
            </a:endParaRPr>
          </a:p>
        </p:txBody>
      </p:sp>
      <p:sp>
        <p:nvSpPr>
          <p:cNvPr id="35" name="正方形/長方形 34">
            <a:extLst>
              <a:ext uri="{FF2B5EF4-FFF2-40B4-BE49-F238E27FC236}">
                <a16:creationId xmlns:a16="http://schemas.microsoft.com/office/drawing/2014/main" id="{B8B41C91-A334-7B4C-9BBB-F9C2886BF4C8}"/>
              </a:ext>
            </a:extLst>
          </p:cNvPr>
          <p:cNvSpPr/>
          <p:nvPr/>
        </p:nvSpPr>
        <p:spPr>
          <a:xfrm>
            <a:off x="-5193" y="8108821"/>
            <a:ext cx="3235981" cy="5996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D24A36E-47D6-7446-91C4-C53303B0C0A9}"/>
              </a:ext>
            </a:extLst>
          </p:cNvPr>
          <p:cNvSpPr txBox="1"/>
          <p:nvPr/>
        </p:nvSpPr>
        <p:spPr>
          <a:xfrm>
            <a:off x="2520872" y="236103"/>
            <a:ext cx="4634309" cy="400110"/>
          </a:xfrm>
          <a:prstGeom prst="rect">
            <a:avLst/>
          </a:prstGeom>
          <a:noFill/>
          <a:ln>
            <a:noFill/>
          </a:ln>
        </p:spPr>
        <p:txBody>
          <a:bodyPr wrap="square" rtlCol="0">
            <a:spAutoFit/>
          </a:bodyPr>
          <a:lstStyle/>
          <a:p>
            <a:r>
              <a:rPr kumimoji="1" lang="ja-JP" altLang="en-US" sz="1400" i="1" dirty="0">
                <a:latin typeface="HGPSoeiKakugothicUB" panose="020B0900000000000000" pitchFamily="34" charset="-128"/>
                <a:ea typeface="HGPSoeiKakugothicUB" panose="020B0900000000000000" pitchFamily="34" charset="-128"/>
              </a:rPr>
              <a:t>自宅からでも簡単にご参加頂ける</a:t>
            </a:r>
            <a:r>
              <a:rPr kumimoji="1" lang="en-US" altLang="ja-JP" sz="2000" i="1" dirty="0">
                <a:latin typeface="HGPSoeiKakugothicUB" panose="020B0900000000000000" pitchFamily="34" charset="-128"/>
                <a:ea typeface="HGPSoeiKakugothicUB" panose="020B0900000000000000" pitchFamily="34" charset="-128"/>
              </a:rPr>
              <a:t>Web</a:t>
            </a:r>
            <a:r>
              <a:rPr kumimoji="1" lang="ja-JP" altLang="en-US" sz="2000" i="1" dirty="0">
                <a:latin typeface="HGPSoeiKakugothicUB" panose="020B0900000000000000" pitchFamily="34" charset="-128"/>
                <a:ea typeface="HGPSoeiKakugothicUB" panose="020B0900000000000000" pitchFamily="34" charset="-128"/>
              </a:rPr>
              <a:t>セミナー</a:t>
            </a:r>
            <a:r>
              <a:rPr kumimoji="1" lang="ja-JP" altLang="en-US" i="1" dirty="0">
                <a:latin typeface="HGPSoeiKakugothicUB" panose="020B0900000000000000" pitchFamily="34" charset="-128"/>
                <a:ea typeface="HGPSoeiKakugothicUB" panose="020B0900000000000000" pitchFamily="34" charset="-128"/>
              </a:rPr>
              <a:t>！</a:t>
            </a:r>
          </a:p>
        </p:txBody>
      </p:sp>
      <p:sp>
        <p:nvSpPr>
          <p:cNvPr id="37" name="テキスト ボックス 36">
            <a:extLst>
              <a:ext uri="{FF2B5EF4-FFF2-40B4-BE49-F238E27FC236}">
                <a16:creationId xmlns:a16="http://schemas.microsoft.com/office/drawing/2014/main" id="{C51AC88C-75CD-1445-926D-BBBBF2613979}"/>
              </a:ext>
            </a:extLst>
          </p:cNvPr>
          <p:cNvSpPr txBox="1"/>
          <p:nvPr/>
        </p:nvSpPr>
        <p:spPr>
          <a:xfrm>
            <a:off x="-204992" y="8420164"/>
            <a:ext cx="7155182" cy="338554"/>
          </a:xfrm>
          <a:prstGeom prst="rect">
            <a:avLst/>
          </a:prstGeom>
          <a:solidFill>
            <a:schemeClr val="tx1">
              <a:lumMod val="75000"/>
              <a:lumOff val="25000"/>
            </a:schemeClr>
          </a:solidFill>
        </p:spPr>
        <p:txBody>
          <a:bodyPr wrap="square" rtlCol="0">
            <a:spAutoFit/>
          </a:bodyPr>
          <a:lstStyle/>
          <a:p>
            <a:pPr algn="ctr"/>
            <a:r>
              <a:rPr kumimoji="1" lang="en-US" altLang="ja-JP" sz="1600" dirty="0">
                <a:solidFill>
                  <a:schemeClr val="bg1"/>
                </a:solidFill>
              </a:rPr>
              <a:t>【</a:t>
            </a:r>
            <a:r>
              <a:rPr kumimoji="1" lang="ja-JP" altLang="en-US" sz="1600">
                <a:solidFill>
                  <a:schemeClr val="bg1"/>
                </a:solidFill>
              </a:rPr>
              <a:t>お申し込み先</a:t>
            </a:r>
            <a:r>
              <a:rPr kumimoji="1" lang="en-US" altLang="ja-JP" sz="1600" dirty="0">
                <a:solidFill>
                  <a:schemeClr val="bg1"/>
                </a:solidFill>
              </a:rPr>
              <a:t>】     </a:t>
            </a:r>
            <a:r>
              <a:rPr lang="en-US" altLang="ja-JP" sz="1600" dirty="0">
                <a:solidFill>
                  <a:schemeClr val="bg1"/>
                </a:solidFill>
              </a:rPr>
              <a:t>E-mail</a:t>
            </a:r>
            <a:r>
              <a:rPr lang="ja-JP" altLang="en-US" sz="1600">
                <a:solidFill>
                  <a:schemeClr val="bg1"/>
                </a:solidFill>
              </a:rPr>
              <a:t>：</a:t>
            </a:r>
            <a:r>
              <a:rPr kumimoji="1" lang="en-US" altLang="ja-JP" sz="1600" dirty="0" err="1">
                <a:solidFill>
                  <a:schemeClr val="bg1"/>
                </a:solidFill>
              </a:rPr>
              <a:t>kanazawa-care.union@suncare-life.com</a:t>
            </a:r>
            <a:r>
              <a:rPr kumimoji="1" lang="en-US" altLang="ja-JP" sz="1600" dirty="0">
                <a:solidFill>
                  <a:schemeClr val="bg1"/>
                </a:solidFill>
              </a:rPr>
              <a:t> </a:t>
            </a:r>
          </a:p>
        </p:txBody>
      </p:sp>
      <p:sp>
        <p:nvSpPr>
          <p:cNvPr id="39" name="テキスト ボックス 38">
            <a:extLst>
              <a:ext uri="{FF2B5EF4-FFF2-40B4-BE49-F238E27FC236}">
                <a16:creationId xmlns:a16="http://schemas.microsoft.com/office/drawing/2014/main" id="{22C84EB9-C3DD-6640-BD4F-2DC898217AD0}"/>
              </a:ext>
            </a:extLst>
          </p:cNvPr>
          <p:cNvSpPr txBox="1"/>
          <p:nvPr/>
        </p:nvSpPr>
        <p:spPr>
          <a:xfrm>
            <a:off x="2372978" y="9501138"/>
            <a:ext cx="4576381" cy="307777"/>
          </a:xfrm>
          <a:prstGeom prst="rect">
            <a:avLst/>
          </a:prstGeom>
          <a:noFill/>
        </p:spPr>
        <p:txBody>
          <a:bodyPr wrap="none" rtlCol="0">
            <a:spAutoFit/>
          </a:bodyPr>
          <a:lstStyle/>
          <a:p>
            <a:r>
              <a:rPr kumimoji="1" lang="en-US" altLang="ja-JP" sz="1400" dirty="0"/>
              <a:t>※</a:t>
            </a:r>
            <a:r>
              <a:rPr kumimoji="1" lang="ja-JP" altLang="en-US" sz="1400"/>
              <a:t>メールアドレスより、</a:t>
            </a:r>
            <a:r>
              <a:rPr kumimoji="1" lang="en-US" altLang="ja-JP" sz="1400" dirty="0"/>
              <a:t>ZOOM</a:t>
            </a:r>
            <a:r>
              <a:rPr kumimoji="1" lang="ja-JP" altLang="en-US" sz="1400"/>
              <a:t> </a:t>
            </a:r>
            <a:r>
              <a:rPr kumimoji="1" lang="en-US" altLang="ja-JP" sz="1400" dirty="0"/>
              <a:t>URL</a:t>
            </a:r>
            <a:r>
              <a:rPr kumimoji="1" lang="ja-JP" altLang="en-US" sz="1400"/>
              <a:t>をお送り致します。</a:t>
            </a:r>
          </a:p>
        </p:txBody>
      </p:sp>
      <p:sp>
        <p:nvSpPr>
          <p:cNvPr id="42" name="テキスト ボックス 41">
            <a:extLst>
              <a:ext uri="{FF2B5EF4-FFF2-40B4-BE49-F238E27FC236}">
                <a16:creationId xmlns:a16="http://schemas.microsoft.com/office/drawing/2014/main" id="{D825E7C7-3F45-CC49-8FD8-257243C7FF34}"/>
              </a:ext>
            </a:extLst>
          </p:cNvPr>
          <p:cNvSpPr txBox="1"/>
          <p:nvPr/>
        </p:nvSpPr>
        <p:spPr>
          <a:xfrm>
            <a:off x="238436" y="232732"/>
            <a:ext cx="976549" cy="461665"/>
          </a:xfrm>
          <a:prstGeom prst="rect">
            <a:avLst/>
          </a:prstGeom>
          <a:noFill/>
        </p:spPr>
        <p:txBody>
          <a:bodyPr wrap="none" lIns="91440" tIns="45720" rIns="91440" bIns="45720" rtlCol="0" anchor="t">
            <a:spAutoFit/>
          </a:bodyPr>
          <a:lstStyle/>
          <a:p>
            <a:r>
              <a:rPr kumimoji="1" lang="ja-JP" altLang="en-US" sz="2400" b="1" dirty="0">
                <a:solidFill>
                  <a:srgbClr val="D60002"/>
                </a:solidFill>
                <a:ea typeface="游ゴシック"/>
              </a:rPr>
              <a:t>第</a:t>
            </a:r>
            <a:r>
              <a:rPr kumimoji="1" lang="en-US" altLang="ja-JP" sz="2400" b="1" dirty="0">
                <a:solidFill>
                  <a:srgbClr val="D60002"/>
                </a:solidFill>
                <a:ea typeface="游ゴシック"/>
              </a:rPr>
              <a:t>4</a:t>
            </a:r>
            <a:r>
              <a:rPr kumimoji="1" lang="ja-JP" altLang="en-US" sz="2400" b="1" dirty="0">
                <a:solidFill>
                  <a:srgbClr val="D60002"/>
                </a:solidFill>
                <a:ea typeface="游ゴシック"/>
              </a:rPr>
              <a:t>回</a:t>
            </a:r>
          </a:p>
        </p:txBody>
      </p:sp>
      <p:sp>
        <p:nvSpPr>
          <p:cNvPr id="49" name="テキスト ボックス 48">
            <a:extLst>
              <a:ext uri="{FF2B5EF4-FFF2-40B4-BE49-F238E27FC236}">
                <a16:creationId xmlns:a16="http://schemas.microsoft.com/office/drawing/2014/main" id="{41EABAC3-ADC6-394C-AF9A-E17B71C8CC8B}"/>
              </a:ext>
            </a:extLst>
          </p:cNvPr>
          <p:cNvSpPr txBox="1"/>
          <p:nvPr/>
        </p:nvSpPr>
        <p:spPr>
          <a:xfrm>
            <a:off x="1607547" y="4160461"/>
            <a:ext cx="5032147" cy="369332"/>
          </a:xfrm>
          <a:prstGeom prst="rect">
            <a:avLst/>
          </a:prstGeom>
          <a:noFill/>
        </p:spPr>
        <p:txBody>
          <a:bodyPr wrap="none" rtlCol="0">
            <a:spAutoFit/>
          </a:bodyPr>
          <a:lstStyle/>
          <a:p>
            <a:r>
              <a:rPr kumimoji="1" lang="ja-JP" altLang="en-US" dirty="0"/>
              <a:t>参加頂ければ外国人材への理解が深まります！</a:t>
            </a:r>
            <a:endParaRPr kumimoji="1" lang="en-US" altLang="ja-JP" dirty="0"/>
          </a:p>
        </p:txBody>
      </p:sp>
      <p:sp>
        <p:nvSpPr>
          <p:cNvPr id="57" name="テキスト ボックス 56">
            <a:extLst>
              <a:ext uri="{FF2B5EF4-FFF2-40B4-BE49-F238E27FC236}">
                <a16:creationId xmlns:a16="http://schemas.microsoft.com/office/drawing/2014/main" id="{F5DA48AB-3D7C-F942-9ABB-C78202719566}"/>
              </a:ext>
            </a:extLst>
          </p:cNvPr>
          <p:cNvSpPr txBox="1"/>
          <p:nvPr/>
        </p:nvSpPr>
        <p:spPr>
          <a:xfrm>
            <a:off x="1728906" y="2797027"/>
            <a:ext cx="5066098" cy="931024"/>
          </a:xfrm>
          <a:prstGeom prst="rect">
            <a:avLst/>
          </a:prstGeom>
          <a:noFill/>
        </p:spPr>
        <p:txBody>
          <a:bodyPr wrap="square" lIns="91440" tIns="45720" rIns="91440" bIns="45720" rtlCol="0" anchor="t">
            <a:spAutoFit/>
          </a:bodyPr>
          <a:lstStyle/>
          <a:p>
            <a:r>
              <a:rPr kumimoji="1" lang="ja-JP" altLang="en-US" sz="1100" dirty="0"/>
              <a:t>・現在外国人が日本ではたらくための在留資格について徹底分析します。</a:t>
            </a:r>
            <a:endParaRPr kumimoji="1" lang="en-US" altLang="ja-JP" sz="1100" dirty="0"/>
          </a:p>
          <a:p>
            <a:r>
              <a:rPr kumimoji="1" lang="ja-JP" altLang="en-US" sz="1100" dirty="0"/>
              <a:t>・「在留資格」って何ですか。</a:t>
            </a:r>
            <a:endParaRPr kumimoji="1" lang="en-US" altLang="ja-JP" sz="1100" dirty="0"/>
          </a:p>
          <a:p>
            <a:r>
              <a:rPr kumimoji="1" lang="ja-JP" altLang="en-US" sz="1100" dirty="0"/>
              <a:t>・どうやったら外国から介護人材を呼べるの。</a:t>
            </a:r>
            <a:endParaRPr kumimoji="1" lang="en-US" altLang="ja-JP" sz="1100" dirty="0"/>
          </a:p>
          <a:p>
            <a:r>
              <a:rPr kumimoji="1" lang="ja-JP" altLang="en-US" sz="1100" dirty="0"/>
              <a:t>・外国人を日本に呼ぶ費用はいくら掛かるの。</a:t>
            </a:r>
            <a:endParaRPr kumimoji="1" lang="en-US" altLang="ja-JP" sz="1100" dirty="0"/>
          </a:p>
          <a:p>
            <a:r>
              <a:rPr kumimoji="1" lang="ja-JP" altLang="en-US" sz="1050" dirty="0"/>
              <a:t>・それぞれの疑問に専門家がお答えします。</a:t>
            </a:r>
            <a:endParaRPr kumimoji="1" lang="en-US" altLang="ja-JP" sz="1050" dirty="0"/>
          </a:p>
        </p:txBody>
      </p:sp>
      <p:sp>
        <p:nvSpPr>
          <p:cNvPr id="4" name="テキスト ボックス 3">
            <a:extLst>
              <a:ext uri="{FF2B5EF4-FFF2-40B4-BE49-F238E27FC236}">
                <a16:creationId xmlns:a16="http://schemas.microsoft.com/office/drawing/2014/main" id="{C0322FB6-27F5-424E-9C20-9BAAE14CF43D}"/>
              </a:ext>
            </a:extLst>
          </p:cNvPr>
          <p:cNvSpPr txBox="1"/>
          <p:nvPr/>
        </p:nvSpPr>
        <p:spPr>
          <a:xfrm>
            <a:off x="818053" y="8808746"/>
            <a:ext cx="5109091" cy="679160"/>
          </a:xfrm>
          <a:prstGeom prst="rect">
            <a:avLst/>
          </a:prstGeom>
          <a:noFill/>
        </p:spPr>
        <p:txBody>
          <a:bodyPr wrap="none" rtlCol="0">
            <a:spAutoFit/>
          </a:bodyPr>
          <a:lstStyle/>
          <a:p>
            <a:pPr>
              <a:lnSpc>
                <a:spcPts val="1520"/>
              </a:lnSpc>
            </a:pPr>
            <a:r>
              <a:rPr kumimoji="1" lang="en-US" altLang="ja-JP" sz="1600" u="sng" dirty="0"/>
              <a:t>①</a:t>
            </a:r>
            <a:r>
              <a:rPr kumimoji="1" lang="ja-JP" altLang="en-US" sz="1600" u="sng"/>
              <a:t>所属　</a:t>
            </a:r>
            <a:r>
              <a:rPr kumimoji="1" lang="en-US" altLang="ja-JP" sz="1600" u="sng" dirty="0"/>
              <a:t>②</a:t>
            </a:r>
            <a:r>
              <a:rPr kumimoji="1" lang="ja-JP" altLang="en-US" sz="1600" u="sng"/>
              <a:t>参加者氏名　</a:t>
            </a:r>
            <a:r>
              <a:rPr kumimoji="1" lang="en-US" altLang="ja-JP" sz="1600" u="sng" dirty="0"/>
              <a:t>③</a:t>
            </a:r>
            <a:r>
              <a:rPr kumimoji="1" lang="ja-JP" altLang="en-US" sz="1600" u="sng"/>
              <a:t>連絡先　</a:t>
            </a:r>
            <a:r>
              <a:rPr kumimoji="1" lang="en-US" altLang="ja-JP" sz="1600" u="sng" dirty="0"/>
              <a:t>④</a:t>
            </a:r>
            <a:r>
              <a:rPr kumimoji="1" lang="ja-JP" altLang="en-US" sz="1600" u="sng"/>
              <a:t>メールアドレス</a:t>
            </a:r>
            <a:endParaRPr kumimoji="1" lang="en-US" altLang="ja-JP" sz="1600" u="sng" dirty="0"/>
          </a:p>
          <a:p>
            <a:pPr>
              <a:lnSpc>
                <a:spcPts val="1520"/>
              </a:lnSpc>
            </a:pPr>
            <a:endParaRPr kumimoji="1" lang="en-US" altLang="ja-JP" sz="1600" u="sng" dirty="0"/>
          </a:p>
          <a:p>
            <a:pPr>
              <a:lnSpc>
                <a:spcPts val="1520"/>
              </a:lnSpc>
            </a:pPr>
            <a:r>
              <a:rPr lang="ja-JP" altLang="en-US" sz="1600" u="sng"/>
              <a:t>をご記載の上、上記</a:t>
            </a:r>
            <a:r>
              <a:rPr lang="en-US" altLang="ja-JP" sz="1600" u="sng" dirty="0"/>
              <a:t>E-mail</a:t>
            </a:r>
            <a:r>
              <a:rPr lang="ja-JP" altLang="en-US" sz="1600" u="sng"/>
              <a:t>にお送りくださいませ。</a:t>
            </a:r>
            <a:endParaRPr kumimoji="1" lang="ja-JP" altLang="en-US" sz="1600" u="sng"/>
          </a:p>
        </p:txBody>
      </p:sp>
      <p:sp>
        <p:nvSpPr>
          <p:cNvPr id="11" name="テキスト ボックス 10">
            <a:extLst>
              <a:ext uri="{FF2B5EF4-FFF2-40B4-BE49-F238E27FC236}">
                <a16:creationId xmlns:a16="http://schemas.microsoft.com/office/drawing/2014/main" id="{07FF7CD1-449D-43AA-8D74-A3E4CE4BBA97}"/>
              </a:ext>
            </a:extLst>
          </p:cNvPr>
          <p:cNvSpPr txBox="1"/>
          <p:nvPr/>
        </p:nvSpPr>
        <p:spPr>
          <a:xfrm rot="10800000" flipV="1">
            <a:off x="3908051" y="3833731"/>
            <a:ext cx="2188428" cy="253916"/>
          </a:xfrm>
          <a:prstGeom prst="rect">
            <a:avLst/>
          </a:prstGeom>
          <a:noFill/>
        </p:spPr>
        <p:txBody>
          <a:bodyPr wrap="square" rtlCol="0">
            <a:spAutoFit/>
          </a:bodyPr>
          <a:lstStyle/>
          <a:p>
            <a:r>
              <a:rPr kumimoji="1" lang="ja-JP" altLang="en-US" sz="1050" dirty="0">
                <a:solidFill>
                  <a:schemeClr val="bg1"/>
                </a:solidFill>
              </a:rPr>
              <a:t>前回セミナーダイジェスト動画</a:t>
            </a:r>
          </a:p>
        </p:txBody>
      </p:sp>
      <p:pic>
        <p:nvPicPr>
          <p:cNvPr id="5" name="図 4" descr="青いシャツを着ている男性&#10;&#10;自動的に生成された説明">
            <a:extLst>
              <a:ext uri="{FF2B5EF4-FFF2-40B4-BE49-F238E27FC236}">
                <a16:creationId xmlns:a16="http://schemas.microsoft.com/office/drawing/2014/main" id="{F2A30DCF-E0F3-48DE-A5E1-EBA0B9CA44A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722" r="98646">
                        <a14:foregroundMark x1="57671" y1="10893" x2="57671" y2="10893"/>
                        <a14:foregroundMark x1="12996" y1="33559" x2="12996" y2="33559"/>
                        <a14:foregroundMark x1="66426" y1="46346" x2="66426" y2="46346"/>
                        <a14:foregroundMark x1="66426" y1="46346" x2="66426" y2="46346"/>
                        <a14:foregroundMark x1="17960" y1="45264" x2="17960" y2="45264"/>
                        <a14:backgroundMark x1="71029" y1="42490" x2="71029" y2="42490"/>
                        <a14:backgroundMark x1="63267" y1="46346" x2="63267" y2="46346"/>
                        <a14:backgroundMark x1="22563" y1="45264" x2="22563" y2="45264"/>
                      </a14:backgroundRemoval>
                    </a14:imgEffect>
                  </a14:imgLayer>
                </a14:imgProps>
              </a:ext>
            </a:extLst>
          </a:blip>
          <a:srcRect l="23845" t="10500" r="30207" b="35478"/>
          <a:stretch/>
        </p:blipFill>
        <p:spPr>
          <a:xfrm>
            <a:off x="5927144" y="5947851"/>
            <a:ext cx="793068" cy="1251379"/>
          </a:xfrm>
          <a:prstGeom prst="rect">
            <a:avLst/>
          </a:prstGeom>
        </p:spPr>
      </p:pic>
      <p:sp>
        <p:nvSpPr>
          <p:cNvPr id="15" name="Rectangle 1">
            <a:extLst>
              <a:ext uri="{FF2B5EF4-FFF2-40B4-BE49-F238E27FC236}">
                <a16:creationId xmlns:a16="http://schemas.microsoft.com/office/drawing/2014/main" id="{64617FF0-4D5E-40EF-9712-62A538CC1C63}"/>
              </a:ext>
            </a:extLst>
          </p:cNvPr>
          <p:cNvSpPr>
            <a:spLocks noChangeArrowheads="1"/>
          </p:cNvSpPr>
          <p:nvPr/>
        </p:nvSpPr>
        <p:spPr bwMode="auto">
          <a:xfrm>
            <a:off x="3230789" y="6221485"/>
            <a:ext cx="30059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b="1">
                <a:latin typeface="游ゴシック Medium"/>
                <a:ea typeface="游ゴシック Medium"/>
              </a:rPr>
              <a:t>林　督（ハヤシ　タダシ）</a:t>
            </a:r>
            <a:endParaRPr lang="en-US" altLang="ja-JP" sz="1200" b="1" dirty="0">
              <a:latin typeface="游ゴシック Medium"/>
              <a:ea typeface="游ゴシック Mediu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Arial Unicode MS"/>
              </a:rPr>
              <a:t>日本語</a:t>
            </a:r>
            <a:r>
              <a:rPr kumimoji="0" lang="ja-JP" altLang="en-US" sz="1100" dirty="0">
                <a:latin typeface="Arial Unicode MS"/>
              </a:rPr>
              <a:t>教師</a:t>
            </a:r>
            <a:r>
              <a:rPr kumimoji="0" lang="ja-JP" altLang="ja-JP" sz="1100" b="0" i="0" u="none" strike="noStrike" cap="none" normalizeH="0" baseline="0" dirty="0">
                <a:ln>
                  <a:noFill/>
                </a:ln>
                <a:solidFill>
                  <a:schemeClr val="tx1"/>
                </a:solidFill>
                <a:effectLst/>
                <a:latin typeface="Arial Unicode MS"/>
              </a:rPr>
              <a:t>・介護</a:t>
            </a:r>
            <a:r>
              <a:rPr kumimoji="0" lang="ja-JP" altLang="en-US" sz="1100" b="0" i="0" u="none" strike="noStrike" cap="none" normalizeH="0" baseline="0" dirty="0">
                <a:ln>
                  <a:noFill/>
                </a:ln>
                <a:solidFill>
                  <a:schemeClr val="tx1"/>
                </a:solidFill>
                <a:effectLst/>
                <a:latin typeface="Arial Unicode MS"/>
              </a:rPr>
              <a:t>専門</a:t>
            </a:r>
            <a:r>
              <a:rPr kumimoji="0" lang="ja-JP" altLang="ja-JP" sz="1100" b="0" i="0" u="none" strike="noStrike" cap="none" normalizeH="0" baseline="0" dirty="0">
                <a:ln>
                  <a:noFill/>
                </a:ln>
                <a:solidFill>
                  <a:schemeClr val="tx1"/>
                </a:solidFill>
                <a:effectLst/>
                <a:latin typeface="Arial Unicode MS"/>
              </a:rPr>
              <a:t>講師　宅建士であり　</a:t>
            </a:r>
            <a:endParaRPr kumimoji="0" lang="en-US" altLang="ja-JP" sz="11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Arial Unicode MS"/>
              </a:rPr>
              <a:t>介護現場での経験を活かし</a:t>
            </a:r>
            <a:r>
              <a:rPr kumimoji="0" lang="ja-JP" altLang="ja-JP" sz="1100" b="0" i="0" u="none" strike="noStrike" cap="none" normalizeH="0" baseline="0" dirty="0">
                <a:ln>
                  <a:noFill/>
                </a:ln>
                <a:solidFill>
                  <a:schemeClr val="tx1"/>
                </a:solidFill>
                <a:effectLst/>
                <a:latin typeface="Arial Unicode MS"/>
              </a:rPr>
              <a:t>諸外国と日本の</a:t>
            </a:r>
            <a:endParaRPr kumimoji="0" lang="en-US" altLang="ja-JP" sz="11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Arial Unicode MS"/>
              </a:rPr>
              <a:t>介護事業所のさまざまな</a:t>
            </a:r>
            <a:endParaRPr kumimoji="0" lang="en-US" altLang="ja-JP" sz="1100" dirty="0">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Arial Unicode MS"/>
              </a:rPr>
              <a:t>問題を解決しマッチングさせている。</a:t>
            </a:r>
            <a:r>
              <a:rPr kumimoji="0" lang="ja-JP" altLang="ja-JP" sz="1100" b="0" i="0" u="none" strike="noStrike" cap="none" normalizeH="0" baseline="0" dirty="0">
                <a:ln>
                  <a:noFill/>
                </a:ln>
                <a:solidFill>
                  <a:schemeClr val="tx1"/>
                </a:solidFill>
                <a:effectLst/>
              </a:rPr>
              <a:t> </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31" name="テキスト ボックス 30">
            <a:extLst>
              <a:ext uri="{FF2B5EF4-FFF2-40B4-BE49-F238E27FC236}">
                <a16:creationId xmlns:a16="http://schemas.microsoft.com/office/drawing/2014/main" id="{CC7CD7E4-95CD-4445-9BE8-00998762618E}"/>
              </a:ext>
            </a:extLst>
          </p:cNvPr>
          <p:cNvSpPr txBox="1"/>
          <p:nvPr/>
        </p:nvSpPr>
        <p:spPr>
          <a:xfrm>
            <a:off x="4208793" y="7241129"/>
            <a:ext cx="2473345" cy="1123384"/>
          </a:xfrm>
          <a:prstGeom prst="rect">
            <a:avLst/>
          </a:prstGeom>
          <a:noFill/>
        </p:spPr>
        <p:txBody>
          <a:bodyPr wrap="square">
            <a:spAutoFit/>
          </a:bodyPr>
          <a:lstStyle/>
          <a:p>
            <a:r>
              <a:rPr lang="ja-JP" altLang="en-US" sz="1200" b="1">
                <a:latin typeface="游ゴシック Medium" panose="020B0500000000000000" pitchFamily="50" charset="-128"/>
                <a:ea typeface="游ゴシック Medium" panose="020B0500000000000000" pitchFamily="50" charset="-128"/>
              </a:rPr>
              <a:t>于　躍（ウ　ヤク）</a:t>
            </a:r>
            <a:endParaRPr lang="en-US" altLang="ja-JP" sz="1200" b="1" dirty="0"/>
          </a:p>
          <a:p>
            <a:r>
              <a:rPr lang="en-US" altLang="ja-JP" sz="1100" dirty="0"/>
              <a:t>2016</a:t>
            </a:r>
            <a:r>
              <a:rPr lang="ja-JP" altLang="en-US" sz="1100" dirty="0"/>
              <a:t>年にサンケアホールディングス海外事業部入社</a:t>
            </a:r>
          </a:p>
          <a:p>
            <a:r>
              <a:rPr lang="ja-JP" altLang="en-US" sz="1100" dirty="0"/>
              <a:t>中国人介護人材の現地募集から入国後管理までをワンストップサービスで担当している</a:t>
            </a:r>
            <a:endParaRPr lang="en-US" altLang="ja-JP" sz="1100" dirty="0"/>
          </a:p>
        </p:txBody>
      </p:sp>
      <p:pic>
        <p:nvPicPr>
          <p:cNvPr id="23" name="図 22" descr="スーツを着ている女性&#10;&#10;自動的に生成された説明">
            <a:extLst>
              <a:ext uri="{FF2B5EF4-FFF2-40B4-BE49-F238E27FC236}">
                <a16:creationId xmlns:a16="http://schemas.microsoft.com/office/drawing/2014/main" id="{E78C43E9-90BC-8343-9CF9-20FF01B6E164}"/>
              </a:ext>
            </a:extLst>
          </p:cNvPr>
          <p:cNvPicPr>
            <a:picLocks noChangeAspect="1"/>
          </p:cNvPicPr>
          <p:nvPr/>
        </p:nvPicPr>
        <p:blipFill rotWithShape="1">
          <a:blip r:embed="rId7"/>
          <a:srcRect l="1" r="-7998" b="10096"/>
          <a:stretch/>
        </p:blipFill>
        <p:spPr>
          <a:xfrm>
            <a:off x="3325549" y="7237881"/>
            <a:ext cx="883244" cy="1069253"/>
          </a:xfrm>
          <a:prstGeom prst="rect">
            <a:avLst/>
          </a:prstGeom>
        </p:spPr>
      </p:pic>
      <p:sp>
        <p:nvSpPr>
          <p:cNvPr id="43" name="正方形/長方形 42">
            <a:extLst>
              <a:ext uri="{FF2B5EF4-FFF2-40B4-BE49-F238E27FC236}">
                <a16:creationId xmlns:a16="http://schemas.microsoft.com/office/drawing/2014/main" id="{93FF4CFF-7C05-2545-B56C-6DA5291213C0}"/>
              </a:ext>
            </a:extLst>
          </p:cNvPr>
          <p:cNvSpPr/>
          <p:nvPr/>
        </p:nvSpPr>
        <p:spPr>
          <a:xfrm>
            <a:off x="3803488" y="5762562"/>
            <a:ext cx="3054512" cy="984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sz="1400" dirty="0">
              <a:ea typeface="游ゴシック"/>
            </a:endParaRPr>
          </a:p>
        </p:txBody>
      </p:sp>
      <p:pic>
        <p:nvPicPr>
          <p:cNvPr id="45" name="図 44">
            <a:extLst>
              <a:ext uri="{FF2B5EF4-FFF2-40B4-BE49-F238E27FC236}">
                <a16:creationId xmlns:a16="http://schemas.microsoft.com/office/drawing/2014/main" id="{58C8FDC5-297A-4C48-9332-9EB5C6F89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3629" y="3179159"/>
            <a:ext cx="856033" cy="856033"/>
          </a:xfrm>
          <a:prstGeom prst="rect">
            <a:avLst/>
          </a:prstGeom>
        </p:spPr>
      </p:pic>
    </p:spTree>
    <p:extLst>
      <p:ext uri="{BB962C8B-B14F-4D97-AF65-F5344CB8AC3E}">
        <p14:creationId xmlns:p14="http://schemas.microsoft.com/office/powerpoint/2010/main" val="28120420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