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7.11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96" r:id="rId1"/>
  </p:sldMasterIdLst>
  <p:sldIdLst>
    <p:sldId id="259" r:id="rId2"/>
  </p:sldIdLst>
  <p:sldSz cx="6858000" cy="9906000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 horzBarState="maximized">
    <p:restoredLeft sz="0"/>
    <p:restoredTop sz="0"/>
  </p:normalViewPr>
  <p:slideViewPr>
    <p:cSldViewPr>
      <p:cViewPr varScale="1">
        <p:scale>
          <a:sx n="73" d="100"/>
          <a:sy n="73" d="100"/>
        </p:scale>
        <p:origin x="0" y="0"/>
      </p:cViewPr>
    </p:cSldViewPr>
  </p:slideViewPr>
  <p:notesViewPr>
    <p:cSldViewPr>
      <p:cViewPr>
        <p:scale>
          <a:sx n="1" d="100"/>
          <a:sy n="1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tags" Target="tags/tag1.xml" /><Relationship Id="rId4" Type="http://schemas.openxmlformats.org/officeDocument/2006/relationships/presProps" Target="presProps.xml" /><Relationship Id="rId5" Type="http://schemas.openxmlformats.org/officeDocument/2006/relationships/viewProps" Target="viewProps.xml" /><Relationship Id="rId6" Type="http://schemas.openxmlformats.org/officeDocument/2006/relationships/theme" Target="theme/theme2.xml" /><Relationship Id="rId7" Type="http://schemas.openxmlformats.org/officeDocument/2006/relationships/tableStyles" Target="tableStyles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12E99-2B98-4C05-8376-6CC8517347E6}" type="datetimeFigureOut">
              <a:rPr kumimoji="1" lang="ja-JP" altLang="en-US" smtClean="0"/>
              <a:t>2023/4/27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62E5C-AD55-4AB3-931C-45560C3ECC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5635018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12E99-2B98-4C05-8376-6CC8517347E6}" type="datetimeFigureOut">
              <a:rPr kumimoji="1" lang="ja-JP" altLang="en-US" smtClean="0"/>
              <a:t>2023/4/27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62E5C-AD55-4AB3-931C-45560C3ECC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4208902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12E99-2B98-4C05-8376-6CC8517347E6}" type="datetimeFigureOut">
              <a:rPr kumimoji="1" lang="ja-JP" altLang="en-US" smtClean="0"/>
              <a:t>2023/4/27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62E5C-AD55-4AB3-931C-45560C3ECC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7411647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12E99-2B98-4C05-8376-6CC8517347E6}" type="datetimeFigureOut">
              <a:rPr kumimoji="1" lang="ja-JP" altLang="en-US" smtClean="0"/>
              <a:t>2023/4/27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62E5C-AD55-4AB3-931C-45560C3ECC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2967240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12E99-2B98-4C05-8376-6CC8517347E6}" type="datetimeFigureOut">
              <a:rPr kumimoji="1" lang="ja-JP" altLang="en-US" smtClean="0"/>
              <a:t>2023/4/27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62E5C-AD55-4AB3-931C-45560C3ECC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254343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12E99-2B98-4C05-8376-6CC8517347E6}" type="datetimeFigureOut">
              <a:rPr kumimoji="1" lang="ja-JP" altLang="en-US" smtClean="0"/>
              <a:t>2023/4/27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62E5C-AD55-4AB3-931C-45560C3ECC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7815861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12E99-2B98-4C05-8376-6CC8517347E6}" type="datetimeFigureOut">
              <a:rPr kumimoji="1" lang="ja-JP" altLang="en-US" smtClean="0"/>
              <a:t>2023/4/27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62E5C-AD55-4AB3-931C-45560C3ECC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3991843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12E99-2B98-4C05-8376-6CC8517347E6}" type="datetimeFigureOut">
              <a:rPr kumimoji="1" lang="ja-JP" altLang="en-US" smtClean="0"/>
              <a:t>2023/4/27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62E5C-AD55-4AB3-931C-45560C3ECC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2141809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12E99-2B98-4C05-8376-6CC8517347E6}" type="datetimeFigureOut">
              <a:rPr kumimoji="1" lang="ja-JP" altLang="en-US" smtClean="0"/>
              <a:t>2023/4/27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62E5C-AD55-4AB3-931C-45560C3ECC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844906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12E99-2B98-4C05-8376-6CC8517347E6}" type="datetimeFigureOut">
              <a:rPr kumimoji="1" lang="ja-JP" altLang="en-US" smtClean="0"/>
              <a:t>2023/4/27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62E5C-AD55-4AB3-931C-45560C3ECC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3334059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12E99-2B98-4C05-8376-6CC8517347E6}" type="datetimeFigureOut">
              <a:rPr kumimoji="1" lang="ja-JP" altLang="en-US" smtClean="0"/>
              <a:t>2023/4/27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62E5C-AD55-4AB3-931C-45560C3ECC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9019900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3F12E99-2B98-4C05-8376-6CC8517347E6}" type="datetimeFigureOut">
              <a:rPr kumimoji="1" lang="ja-JP" altLang="en-US" smtClean="0"/>
              <a:t>2023/4/27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D162E5C-AD55-4AB3-931C-45560C3ECC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2998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timing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58BF386-8D51-42AD-A498-A88627A086E4}"/>
              </a:ext>
            </a:extLst>
          </p:cNvPr>
          <p:cNvSpPr/>
          <p:nvPr/>
        </p:nvSpPr>
        <p:spPr>
          <a:xfrm>
            <a:off x="0" y="-1017"/>
            <a:ext cx="6845275" cy="487907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1pPr>
            <a:lvl2pPr marL="4572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2pPr>
            <a:lvl3pPr marL="9144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5pPr>
            <a:lvl6pPr marL="22860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6pPr>
            <a:lvl7pPr marL="27432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7pPr>
            <a:lvl8pPr marL="32004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8pPr>
            <a:lvl9pPr marL="36576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9pPr>
          </a:lstStyle>
          <a:p>
            <a:pPr marL="0" algn="ctr" defTabSz="457200">
              <a:buNone/>
              <a:defRPr kumimoji="0" sz="1800" b="0" i="0" normalizeH="0" noProof="0"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defRPr>
            </a:pPr>
            <a:r>
              <a:rPr kumimoji="1" lang="ja-JP" altLang="en-US" sz="2000" b="1" i="0" normalizeH="0" noProof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rPr>
              <a:t>令和５年度　スマート介護施設モデル事業　募集のご案内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6E5E2F9-D0D7-4332-A031-9EBDCDD9731F}"/>
              </a:ext>
            </a:extLst>
          </p:cNvPr>
          <p:cNvSpPr txBox="1"/>
          <p:nvPr/>
        </p:nvSpPr>
        <p:spPr>
          <a:xfrm>
            <a:off x="132024" y="2626001"/>
            <a:ext cx="6674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pPr marL="0" algn="ctr" defTabSz="457200">
              <a:buNone/>
              <a:defRPr kumimoji="0" sz="1800" b="0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1600" b="1" i="0" normalizeH="0" noProof="0">
                <a:solidFill>
                  <a:schemeClr val="accent2"/>
                </a:solidFill>
                <a:uLnTx/>
                <a:uFillTx/>
                <a:latin typeface="+mn-lt"/>
                <a:ea typeface="+mn-ea"/>
                <a:cs typeface="+mn-cs"/>
              </a:rPr>
              <a:t>「スマート介護施設モデル事業」を活用し、</a:t>
            </a:r>
            <a:endParaRPr kumimoji="1" lang="en-US" altLang="ja-JP" sz="1600" b="1">
              <a:solidFill>
                <a:schemeClr val="accent2"/>
              </a:solidFill>
            </a:endParaRPr>
          </a:p>
          <a:p>
            <a:pPr marL="0" algn="ctr" defTabSz="457200">
              <a:buNone/>
              <a:defRPr kumimoji="0" sz="1800" b="0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1600" b="1" i="0" normalizeH="0" noProof="0">
                <a:solidFill>
                  <a:schemeClr val="accent2"/>
                </a:solidFill>
                <a:uLnTx/>
                <a:uFillTx/>
                <a:latin typeface="+mn-lt"/>
                <a:ea typeface="+mn-ea"/>
                <a:cs typeface="+mn-cs"/>
              </a:rPr>
              <a:t>県と一緒にスマート施設のパイオニアを目指しましょう</a:t>
            </a:r>
            <a:r>
              <a:rPr kumimoji="1" lang="en-US" altLang="ja-JP" sz="1600" b="1" i="0" normalizeH="0" noProof="0">
                <a:solidFill>
                  <a:schemeClr val="accent2"/>
                </a:solidFill>
                <a:uLnTx/>
                <a:uFillTx/>
                <a:latin typeface="+mn-lt"/>
                <a:ea typeface="+mn-ea"/>
                <a:cs typeface="+mn-cs"/>
              </a:rPr>
              <a:t>‼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40F6D3C-F30F-4861-900C-088C89808D97}"/>
              </a:ext>
            </a:extLst>
          </p:cNvPr>
          <p:cNvSpPr txBox="1"/>
          <p:nvPr/>
        </p:nvSpPr>
        <p:spPr>
          <a:xfrm>
            <a:off x="-13866" y="5241657"/>
            <a:ext cx="69240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pPr marL="0" algn="l" defTabSz="457200">
              <a:buNone/>
              <a:defRPr kumimoji="0" sz="1800" b="0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1400" b="1" i="0" normalizeH="0" noProof="0">
                <a:uLnTx/>
                <a:uFillTx/>
                <a:latin typeface="+mn-lt"/>
                <a:ea typeface="+mn-ea"/>
                <a:cs typeface="+mn-cs"/>
              </a:rPr>
              <a:t>　　　　　　　　　　　</a:t>
            </a:r>
            <a:r>
              <a:rPr kumimoji="1" lang="ja-JP" altLang="en-US" sz="1400" b="0" i="0" u="sng" normalizeH="0" noProof="0">
                <a:uLnTx/>
                <a:uFillTx/>
                <a:latin typeface="+mn-lt"/>
                <a:ea typeface="+mn-ea"/>
                <a:cs typeface="+mn-cs"/>
              </a:rPr>
              <a:t>介護ロボット又は介護ソフト等のＩＣＴを導入している</a:t>
            </a:r>
            <a:br>
              <a:rPr kumimoji="1" lang="en-US" altLang="ja-JP" sz="1400" b="0" i="0" u="sng" normalizeH="0" noProof="0">
                <a:uLnTx/>
                <a:uFillTx/>
                <a:latin typeface="+mn-lt"/>
                <a:ea typeface="+mn-ea"/>
                <a:cs typeface="+mn-cs"/>
              </a:rPr>
            </a:br>
            <a:r>
              <a:rPr kumimoji="1" lang="ja-JP" altLang="en-US" sz="1200" b="0" i="0" normalizeH="0" noProof="0">
                <a:uLnTx/>
                <a:uFillTx/>
                <a:latin typeface="+mn-lt"/>
                <a:ea typeface="+mn-ea"/>
                <a:cs typeface="+mn-cs"/>
              </a:rPr>
              <a:t>　　　　　　　　　　　　   </a:t>
            </a:r>
            <a:r>
              <a:rPr kumimoji="1" lang="ja-JP" altLang="en-US" sz="1400" b="0" i="0" normalizeH="0" noProof="0">
                <a:uLnTx/>
                <a:uFillTx/>
                <a:latin typeface="+mn-lt"/>
                <a:ea typeface="+mn-ea"/>
                <a:cs typeface="+mn-cs"/>
              </a:rPr>
              <a:t>看護小規模多機能型居宅介護・小規模多機能型居宅介護</a:t>
            </a:r>
            <a:endParaRPr kumimoji="1" lang="en-US" altLang="ja-JP" sz="1400"/>
          </a:p>
          <a:p>
            <a:pPr marL="0" algn="l" defTabSz="457200">
              <a:buNone/>
              <a:defRPr kumimoji="0" sz="1800" b="0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1400" b="0" i="0" normalizeH="0" noProof="0">
                <a:uLnTx/>
                <a:uFillTx/>
                <a:latin typeface="+mn-lt"/>
                <a:ea typeface="+mn-ea"/>
                <a:cs typeface="+mn-cs"/>
              </a:rPr>
              <a:t>　　　　　　　　　　　認知症対応型共同生活介護</a:t>
            </a:r>
            <a:endParaRPr kumimoji="1" lang="en-US" altLang="ja-JP" sz="1200"/>
          </a:p>
          <a:p>
            <a:pPr marL="0" algn="l" defTabSz="457200">
              <a:buNone/>
              <a:defRPr kumimoji="0" sz="1800" b="0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1200" b="0" i="0" normalizeH="0" noProof="0">
                <a:uLnTx/>
                <a:uFillTx/>
                <a:latin typeface="+mn-lt"/>
                <a:ea typeface="+mn-ea"/>
                <a:cs typeface="+mn-cs"/>
              </a:rPr>
              <a:t>　　　　　　　　　　　　　</a:t>
            </a:r>
            <a:r>
              <a:rPr kumimoji="1" lang="ja-JP" altLang="en-US" sz="1400" b="0" i="0" normalizeH="0" noProof="0">
                <a:uLnTx/>
                <a:uFillTx/>
                <a:latin typeface="+mn-lt"/>
                <a:ea typeface="+mn-ea"/>
                <a:cs typeface="+mn-cs"/>
              </a:rPr>
              <a:t>募集事業所数　</a:t>
            </a:r>
            <a:r>
              <a:rPr kumimoji="1" lang="ja-JP" altLang="en-US" sz="1400" b="1" i="0" u="sng" normalizeH="0" noProof="0">
                <a:uLnTx/>
                <a:uFillTx/>
                <a:latin typeface="+mn-lt"/>
                <a:ea typeface="+mn-ea"/>
                <a:cs typeface="+mn-cs"/>
              </a:rPr>
              <a:t>２</a:t>
            </a:r>
            <a:r>
              <a:rPr kumimoji="1" lang="ja-JP" altLang="en-US" sz="1400" b="0" i="0" u="sng" normalizeH="0" noProof="0">
                <a:uLnTx/>
                <a:uFillTx/>
                <a:latin typeface="+mn-lt"/>
                <a:ea typeface="+mn-ea"/>
                <a:cs typeface="+mn-cs"/>
              </a:rPr>
              <a:t>施設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C058829B-17C5-4C68-B350-8791F2AF23BA}"/>
              </a:ext>
            </a:extLst>
          </p:cNvPr>
          <p:cNvSpPr txBox="1"/>
          <p:nvPr/>
        </p:nvSpPr>
        <p:spPr>
          <a:xfrm>
            <a:off x="-67560" y="7284034"/>
            <a:ext cx="6904779" cy="1305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pPr marL="0" algn="l" defTabSz="457200">
              <a:buNone/>
              <a:defRPr kumimoji="0" sz="1800" b="0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1100" b="0" i="0" normalizeH="0" noProof="0">
                <a:uLnTx/>
                <a:uFillTx/>
                <a:latin typeface="+mn-lt"/>
                <a:ea typeface="+mn-ea"/>
                <a:cs typeface="+mn-cs"/>
              </a:rPr>
              <a:t>・プレゼンテーション審査の日程は現在調整中です。ご了承ください。</a:t>
            </a:r>
            <a:endParaRPr kumimoji="1" lang="en-US" altLang="ja-JP" sz="1100"/>
          </a:p>
          <a:p>
            <a:pPr marL="0" algn="l" defTabSz="457200">
              <a:buNone/>
              <a:defRPr kumimoji="0" sz="1800" b="0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1100" b="0" i="0" normalizeH="0" noProof="0">
                <a:uLnTx/>
                <a:uFillTx/>
                <a:latin typeface="+mn-lt"/>
                <a:ea typeface="+mn-ea"/>
                <a:cs typeface="+mn-cs"/>
              </a:rPr>
              <a:t>・課題分析の結果、当該事業を実施するに当たり、コンサルタントの助言に基づき、介護ロボット</a:t>
            </a:r>
            <a:endParaRPr kumimoji="1" lang="en-US" altLang="ja-JP" sz="1100"/>
          </a:p>
          <a:p>
            <a:pPr marL="0" algn="l" defTabSz="457200">
              <a:buNone/>
              <a:defRPr kumimoji="0" sz="1800" b="0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1100" b="0" i="0" normalizeH="0" noProof="0">
                <a:uLnTx/>
                <a:uFillTx/>
                <a:latin typeface="+mn-lt"/>
                <a:ea typeface="+mn-ea"/>
                <a:cs typeface="+mn-cs"/>
              </a:rPr>
              <a:t>　及びＩＣＴを新たに導入する場合は事業所負担が生じます</a:t>
            </a:r>
            <a:r>
              <a:rPr kumimoji="1" lang="en-US" altLang="ja-JP" sz="1100" b="0" i="0" normalizeH="0" noProof="0">
                <a:uLnTx/>
                <a:uFillTx/>
                <a:latin typeface="+mn-lt"/>
                <a:ea typeface="+mn-ea"/>
                <a:cs typeface="+mn-cs"/>
              </a:rPr>
              <a:t>(※)</a:t>
            </a:r>
            <a:r>
              <a:rPr kumimoji="1" lang="ja-JP" altLang="en-US" sz="1100" b="0" i="0" normalizeH="0" noProof="0">
                <a:uLnTx/>
                <a:uFillTx/>
                <a:latin typeface="+mn-lt"/>
                <a:ea typeface="+mn-ea"/>
                <a:cs typeface="+mn-cs"/>
              </a:rPr>
              <a:t>が、事業所の予算等も考慮した上</a:t>
            </a:r>
            <a:endParaRPr kumimoji="1" lang="en-US" altLang="ja-JP" sz="1100"/>
          </a:p>
          <a:p>
            <a:pPr marL="0" algn="l" defTabSz="457200">
              <a:buNone/>
              <a:defRPr kumimoji="0" sz="1800" b="0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1100" b="0" i="0" normalizeH="0" noProof="0">
                <a:uLnTx/>
                <a:uFillTx/>
                <a:latin typeface="+mn-lt"/>
                <a:ea typeface="+mn-ea"/>
                <a:cs typeface="+mn-cs"/>
              </a:rPr>
              <a:t>　で機器の選定を行います。</a:t>
            </a:r>
            <a:br>
              <a:rPr kumimoji="1" lang="en-US" altLang="ja-JP" sz="1100" b="0" i="0" normalizeH="0" noProof="0">
                <a:uLnTx/>
                <a:uFillTx/>
                <a:latin typeface="+mn-lt"/>
                <a:ea typeface="+mn-ea"/>
                <a:cs typeface="+mn-cs"/>
              </a:rPr>
            </a:br>
            <a:r>
              <a:rPr kumimoji="1" lang="en-US" altLang="ja-JP" sz="1100" b="0" i="0" normalizeH="0" noProof="0">
                <a:uLnTx/>
                <a:uFillTx/>
                <a:latin typeface="+mn-lt"/>
                <a:ea typeface="+mn-ea"/>
                <a:cs typeface="+mn-cs"/>
              </a:rPr>
              <a:t>※</a:t>
            </a:r>
            <a:r>
              <a:rPr kumimoji="1" lang="ja-JP" altLang="en-US" sz="1100" b="0" i="0" normalizeH="0" noProof="0">
                <a:uLnTx/>
                <a:uFillTx/>
                <a:latin typeface="+mn-lt"/>
                <a:ea typeface="+mn-ea"/>
                <a:cs typeface="+mn-cs"/>
              </a:rPr>
              <a:t>県で実施する介護ロボット及びＩＣＴの導入に係る補助金を活用することが可能です。</a:t>
            </a:r>
            <a:endParaRPr kumimoji="1" lang="en-US" altLang="ja-JP" sz="1100"/>
          </a:p>
          <a:p>
            <a:pPr marL="0" algn="l" defTabSz="457200">
              <a:buNone/>
              <a:defRPr kumimoji="0" sz="1800" b="0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1100" b="0" i="0" normalizeH="0" noProof="0">
                <a:uLnTx/>
                <a:uFillTx/>
                <a:latin typeface="+mn-lt"/>
                <a:ea typeface="+mn-ea"/>
                <a:cs typeface="+mn-cs"/>
              </a:rPr>
              <a:t>　補助対象機器、補助上限額等の詳細は下記ホームページをご覧ください</a:t>
            </a:r>
            <a:r>
              <a:rPr kumimoji="1" lang="ja-JP" altLang="en-US" sz="1192" b="0" i="0" normalizeH="0" noProof="0">
                <a:uLnTx/>
                <a:uFillTx/>
                <a:latin typeface="+mn-lt"/>
                <a:ea typeface="+mn-ea"/>
                <a:cs typeface="+mn-cs"/>
              </a:rPr>
              <a:t>。</a:t>
            </a:r>
            <a:endParaRPr kumimoji="1" lang="en-US" altLang="ja-JP" sz="1192"/>
          </a:p>
          <a:p>
            <a:pPr marL="0" algn="l" defTabSz="457200">
              <a:buNone/>
              <a:defRPr kumimoji="0" sz="1800" b="0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1192" b="0" i="0" normalizeH="0" noProof="0">
                <a:uLnTx/>
                <a:uFillTx/>
                <a:latin typeface="+mn-lt"/>
                <a:ea typeface="+mn-ea"/>
                <a:cs typeface="+mn-cs"/>
              </a:rPr>
              <a:t>　</a:t>
            </a:r>
          </a:p>
        </p:txBody>
      </p:sp>
      <p:sp>
        <p:nvSpPr>
          <p:cNvPr id="24" name="四角形: 角を丸くする 23">
            <a:extLst>
              <a:ext uri="{FF2B5EF4-FFF2-40B4-BE49-F238E27FC236}">
                <a16:creationId xmlns:a16="http://schemas.microsoft.com/office/drawing/2014/main" id="{982BB8D6-E4C0-41F5-9059-ECCE4DDAA14E}"/>
              </a:ext>
            </a:extLst>
          </p:cNvPr>
          <p:cNvSpPr/>
          <p:nvPr/>
        </p:nvSpPr>
        <p:spPr>
          <a:xfrm>
            <a:off x="-3200" y="9215258"/>
            <a:ext cx="6848475" cy="675311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9060" tIns="117000" rIns="7800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1pPr>
            <a:lvl2pPr marL="4572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2pPr>
            <a:lvl3pPr marL="9144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5pPr>
            <a:lvl6pPr marL="22860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6pPr>
            <a:lvl7pPr marL="27432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7pPr>
            <a:lvl8pPr marL="32004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8pPr>
            <a:lvl9pPr marL="36576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9pPr>
          </a:lstStyle>
          <a:p>
            <a:pPr marL="0" algn="l" defTabSz="457200">
              <a:buNone/>
              <a:defRPr kumimoji="0" sz="1800" b="0" i="0" normalizeH="0" noProof="0"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defRPr>
            </a:pPr>
            <a:endParaRPr kumimoji="1" lang="en-US" altLang="ja-JP" sz="1192">
              <a:solidFill>
                <a:schemeClr val="tx1"/>
              </a:solidFill>
            </a:endParaRPr>
          </a:p>
          <a:p>
            <a:pPr marL="0" algn="l" defTabSz="457200">
              <a:buNone/>
              <a:defRPr kumimoji="0" sz="1800" b="0" i="0" normalizeH="0" noProof="0"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defRPr>
            </a:pPr>
            <a:r>
              <a:rPr kumimoji="1" lang="en-US" altLang="ja-JP" sz="1100" b="0" i="0" normalizeH="0" noProof="0">
                <a:solidFill>
                  <a:schemeClr val="tx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rPr>
              <a:t>【</a:t>
            </a:r>
            <a:r>
              <a:rPr kumimoji="1" lang="ja-JP" altLang="en-US" sz="1100" b="0" i="0" normalizeH="0" noProof="0">
                <a:solidFill>
                  <a:schemeClr val="tx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rPr>
              <a:t>問い合わせ先</a:t>
            </a:r>
            <a:r>
              <a:rPr kumimoji="1" lang="en-US" altLang="ja-JP" sz="1100" b="0" i="0" normalizeH="0" noProof="0">
                <a:solidFill>
                  <a:schemeClr val="tx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rPr>
              <a:t>】</a:t>
            </a:r>
            <a:r>
              <a:rPr kumimoji="1" lang="ja-JP" altLang="en-US" sz="1100" b="0" i="0" normalizeH="0" noProof="0">
                <a:solidFill>
                  <a:schemeClr val="tx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rPr>
              <a:t>埼玉県 福祉部 高齢者福祉課 施設・事業者指導担当</a:t>
            </a:r>
            <a:br>
              <a:rPr kumimoji="1" lang="en-US" altLang="ja-JP" sz="1100" b="0" i="0" normalizeH="0" noProof="0">
                <a:solidFill>
                  <a:schemeClr val="tx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rPr>
            </a:br>
            <a:r>
              <a:rPr kumimoji="1" lang="ja-JP" altLang="en-US" sz="1100" b="0" i="0" normalizeH="0" noProof="0">
                <a:solidFill>
                  <a:schemeClr val="tx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rPr>
              <a:t>　住所：埼玉県さいたま市浦和区高砂</a:t>
            </a:r>
            <a:r>
              <a:rPr kumimoji="1" lang="en-US" altLang="ja-JP" sz="1100" b="0" i="0" normalizeH="0" noProof="0">
                <a:solidFill>
                  <a:schemeClr val="tx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rPr>
              <a:t>3-15-1                 FAX:048-830-4781</a:t>
            </a:r>
            <a:br>
              <a:rPr kumimoji="1" lang="en-US" altLang="ja-JP" sz="1100" b="0" i="0" normalizeH="0" noProof="0">
                <a:solidFill>
                  <a:schemeClr val="tx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rPr>
            </a:br>
            <a:r>
              <a:rPr kumimoji="1" lang="ja-JP" altLang="en-US" sz="1100" b="0" i="0" normalizeH="0" noProof="0">
                <a:solidFill>
                  <a:schemeClr val="tx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rPr>
              <a:t>　電話：</a:t>
            </a:r>
            <a:r>
              <a:rPr kumimoji="1" lang="en-US" altLang="ja-JP" sz="1100" b="0" i="0" normalizeH="0" noProof="0">
                <a:solidFill>
                  <a:schemeClr val="tx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rPr>
              <a:t>048-830-3254 </a:t>
            </a:r>
            <a:r>
              <a:rPr kumimoji="1" lang="ja-JP" altLang="en-US" sz="1100" b="0" i="0" normalizeH="0" noProof="0">
                <a:solidFill>
                  <a:schemeClr val="tx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rPr>
              <a:t>　　                                                   </a:t>
            </a:r>
            <a:r>
              <a:rPr kumimoji="1" lang="en-US" altLang="ja-JP" sz="1100" b="0" i="0" normalizeH="0" noProof="0">
                <a:solidFill>
                  <a:schemeClr val="tx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rPr>
              <a:t>E-mail:a3240-22@pref.saitama.lg.jp</a:t>
            </a:r>
            <a:endParaRPr kumimoji="1" lang="ja-JP" altLang="en-US" sz="1100">
              <a:solidFill>
                <a:schemeClr val="tx1"/>
              </a:solidFill>
            </a:endParaRPr>
          </a:p>
          <a:p>
            <a:pPr marL="0" algn="ctr" defTabSz="457200">
              <a:buNone/>
              <a:defRPr kumimoji="0" sz="1800" b="0" i="0" normalizeH="0" noProof="0"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defRPr>
            </a:pPr>
            <a:endParaRPr kumimoji="1" lang="ja-JP" altLang="en-US" sz="1950"/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4475CF5E-2A4B-4387-B737-6FBD4071A71D}"/>
              </a:ext>
            </a:extLst>
          </p:cNvPr>
          <p:cNvSpPr/>
          <p:nvPr/>
        </p:nvSpPr>
        <p:spPr>
          <a:xfrm>
            <a:off x="41553" y="8407567"/>
            <a:ext cx="6783323" cy="769441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</a:lstStyle>
          <a:p>
            <a:pPr marL="171450" indent="-171450" algn="l" defTabSz="457200">
              <a:buFont typeface="Arial" panose="020b0604020202020204" pitchFamily="34" charset="0"/>
              <a:buChar char="•"/>
              <a:defRPr kumimoji="0" sz="1800" b="0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0" lang="ja-JP" altLang="en-US" sz="1100" b="0" i="0" normalizeH="0" noProof="0">
                <a:uLnTx/>
                <a:uFillTx/>
                <a:latin typeface="+mn-lt"/>
                <a:ea typeface="+mn-ea"/>
                <a:cs typeface="+mn-cs"/>
              </a:rPr>
              <a:t>介護ロボット普及促進事業について</a:t>
            </a:r>
            <a:endParaRPr lang="en-US" altLang="ja-JP" sz="1100"/>
          </a:p>
          <a:p>
            <a:pPr marL="0" algn="l" defTabSz="457200">
              <a:buNone/>
              <a:defRPr kumimoji="0" sz="1800" b="0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0" lang="en-US" altLang="ja-JP" sz="1100" b="0" i="0" normalizeH="0" noProof="0"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ja-JP" altLang="en-US" sz="1100" b="0" i="0" normalizeH="0" noProof="0">
                <a:uLnTx/>
                <a:uFillTx/>
                <a:latin typeface="+mn-lt"/>
                <a:ea typeface="+mn-ea"/>
                <a:cs typeface="+mn-cs"/>
              </a:rPr>
              <a:t>　</a:t>
            </a:r>
            <a:r>
              <a:rPr kumimoji="0" lang="en-US" altLang="ja-JP" sz="1100" b="0" i="0" normalizeH="0" noProof="0">
                <a:uLnTx/>
                <a:uFillTx/>
                <a:latin typeface="+mn-lt"/>
                <a:ea typeface="+mn-ea"/>
                <a:cs typeface="+mn-cs"/>
              </a:rPr>
              <a:t>https://www.pref.saitama.lg.jp/a0603/kaigo-net/robot/saitama.html</a:t>
            </a:r>
          </a:p>
          <a:p>
            <a:pPr marL="171450" indent="-171450" algn="l" defTabSz="457200">
              <a:buFont typeface="Arial" panose="020b0604020202020204" pitchFamily="34" charset="0"/>
              <a:buChar char="•"/>
              <a:defRPr kumimoji="0" sz="1800" b="0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0" lang="ja-JP" altLang="en-US" sz="1100" b="0" i="0" normalizeH="0" noProof="0">
                <a:uLnTx/>
                <a:uFillTx/>
                <a:latin typeface="+mn-lt"/>
                <a:ea typeface="+mn-ea"/>
                <a:cs typeface="+mn-cs"/>
              </a:rPr>
              <a:t> 埼玉県介護サービス事業所</a:t>
            </a:r>
            <a:r>
              <a:rPr kumimoji="0" lang="en-US" altLang="ja-JP" sz="1100" b="0" i="0" normalizeH="0" noProof="0">
                <a:uLnTx/>
                <a:uFillTx/>
                <a:latin typeface="+mn-lt"/>
                <a:ea typeface="+mn-ea"/>
                <a:cs typeface="+mn-cs"/>
              </a:rPr>
              <a:t>ICT</a:t>
            </a:r>
            <a:r>
              <a:rPr kumimoji="0" lang="ja-JP" altLang="en-US" sz="1100" b="0" i="0" normalizeH="0" noProof="0">
                <a:uLnTx/>
                <a:uFillTx/>
                <a:latin typeface="+mn-lt"/>
                <a:ea typeface="+mn-ea"/>
                <a:cs typeface="+mn-cs"/>
              </a:rPr>
              <a:t>導入支援モデル事業について</a:t>
            </a:r>
          </a:p>
          <a:p>
            <a:pPr marL="0" algn="l" defTabSz="457200">
              <a:buNone/>
              <a:defRPr kumimoji="0" sz="1800" b="0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0" lang="ja-JP" altLang="en-US" sz="1100" b="0" i="0" normalizeH="0" noProof="0">
                <a:uLnTx/>
                <a:uFillTx/>
                <a:latin typeface="+mn-lt"/>
                <a:ea typeface="+mn-ea"/>
                <a:cs typeface="+mn-cs"/>
              </a:rPr>
              <a:t> 　</a:t>
            </a:r>
            <a:r>
              <a:rPr kumimoji="0" lang="en-US" altLang="ja-JP" sz="1100" b="0" i="0" normalizeH="0" noProof="0">
                <a:uLnTx/>
                <a:uFillTx/>
                <a:latin typeface="+mn-lt"/>
                <a:ea typeface="+mn-ea"/>
                <a:cs typeface="+mn-cs"/>
              </a:rPr>
              <a:t>https://www.pref.saitama.lg.jp/a0603/kaigo-net/ict/dounyushien.html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7E69E5DE-9737-4AEF-9D6F-6F50C4328C52}"/>
              </a:ext>
            </a:extLst>
          </p:cNvPr>
          <p:cNvSpPr txBox="1"/>
          <p:nvPr/>
        </p:nvSpPr>
        <p:spPr>
          <a:xfrm>
            <a:off x="1890010" y="6218905"/>
            <a:ext cx="4891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pPr marL="0" algn="l" defTabSz="457200">
              <a:buNone/>
              <a:defRPr kumimoji="0" sz="1800" b="0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1600" b="0" i="0" normalizeH="0" noProof="0">
                <a:uLnTx/>
                <a:uFillTx/>
                <a:latin typeface="+mn-lt"/>
                <a:ea typeface="+mn-ea"/>
                <a:cs typeface="+mn-cs"/>
              </a:rPr>
              <a:t>電子メール　</a:t>
            </a:r>
            <a:r>
              <a:rPr kumimoji="1" lang="ja-JP" altLang="en-US" sz="1600" b="1" i="0" normalizeH="0" noProof="0">
                <a:uLnTx/>
                <a:uFillTx/>
                <a:latin typeface="+mn-lt"/>
                <a:ea typeface="+mn-ea"/>
                <a:cs typeface="+mn-cs"/>
              </a:rPr>
              <a:t>令和５年</a:t>
            </a:r>
            <a:r>
              <a:rPr kumimoji="1" lang="ja-JP" altLang="en-US" sz="1600" b="1" i="0" normalizeH="0" noProof="0">
                <a:solidFill>
                  <a:srgbClr val="FF0000"/>
                </a:solidFill>
                <a:uLnTx/>
                <a:uFillTx/>
                <a:latin typeface="+mn-lt"/>
                <a:ea typeface="+mn-ea"/>
                <a:cs typeface="+mn-cs"/>
              </a:rPr>
              <a:t>６</a:t>
            </a:r>
            <a:r>
              <a:rPr kumimoji="1" lang="ja-JP" altLang="en-US" sz="1600" b="1" i="0" normalizeH="0" noProof="0">
                <a:uLnTx/>
                <a:uFillTx/>
                <a:latin typeface="+mn-lt"/>
                <a:ea typeface="+mn-ea"/>
                <a:cs typeface="+mn-cs"/>
              </a:rPr>
              <a:t>月</a:t>
            </a:r>
            <a:r>
              <a:rPr kumimoji="1" lang="ja-JP" altLang="en-US" sz="1600" b="1" i="0" normalizeH="0" noProof="0">
                <a:solidFill>
                  <a:srgbClr val="FF0000"/>
                </a:solidFill>
                <a:uLnTx/>
                <a:uFillTx/>
                <a:latin typeface="+mn-lt"/>
                <a:ea typeface="+mn-ea"/>
                <a:cs typeface="+mn-cs"/>
              </a:rPr>
              <a:t>９</a:t>
            </a:r>
            <a:r>
              <a:rPr kumimoji="1" lang="ja-JP" altLang="en-US" sz="1600" b="1" i="0" normalizeH="0" noProof="0">
                <a:uLnTx/>
                <a:uFillTx/>
                <a:latin typeface="+mn-lt"/>
                <a:ea typeface="+mn-ea"/>
                <a:cs typeface="+mn-cs"/>
              </a:rPr>
              <a:t>日（金）</a:t>
            </a:r>
            <a:r>
              <a:rPr kumimoji="1" lang="en-US" altLang="ja-JP" sz="1600" b="1" i="0" normalizeH="0" noProof="0">
                <a:uLnTx/>
                <a:uFillTx/>
                <a:latin typeface="+mn-lt"/>
                <a:ea typeface="+mn-ea"/>
                <a:cs typeface="+mn-cs"/>
              </a:rPr>
              <a:t>【</a:t>
            </a:r>
            <a:r>
              <a:rPr kumimoji="1" lang="ja-JP" altLang="en-US" sz="1600" b="1" i="0" normalizeH="0" noProof="0">
                <a:uLnTx/>
                <a:uFillTx/>
                <a:latin typeface="+mn-lt"/>
                <a:ea typeface="+mn-ea"/>
                <a:cs typeface="+mn-cs"/>
              </a:rPr>
              <a:t>必着</a:t>
            </a:r>
            <a:r>
              <a:rPr kumimoji="1" lang="en-US" altLang="ja-JP" sz="1600" b="1" i="0" normalizeH="0" noProof="0">
                <a:uLnTx/>
                <a:uFillTx/>
                <a:latin typeface="+mn-lt"/>
                <a:ea typeface="+mn-ea"/>
                <a:cs typeface="+mn-cs"/>
              </a:rPr>
              <a:t>】</a:t>
            </a:r>
            <a:endParaRPr kumimoji="1" lang="ja-JP" altLang="en-US" sz="1600" b="1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4B6ECC7B-D066-41F9-BF08-F3C904E0EA49}"/>
              </a:ext>
            </a:extLst>
          </p:cNvPr>
          <p:cNvSpPr txBox="1"/>
          <p:nvPr/>
        </p:nvSpPr>
        <p:spPr>
          <a:xfrm>
            <a:off x="-49842" y="6634822"/>
            <a:ext cx="68452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pPr marL="0" algn="l" defTabSz="457200">
              <a:buNone/>
              <a:defRPr kumimoji="0" sz="1800" b="0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en-US" altLang="ja-JP" sz="1100" b="0" i="0" normalizeH="0" noProof="0">
                <a:uLnTx/>
                <a:uFillTx/>
                <a:latin typeface="+mn-lt"/>
                <a:ea typeface="+mn-ea"/>
                <a:cs typeface="+mn-cs"/>
              </a:rPr>
              <a:t>※</a:t>
            </a:r>
            <a:r>
              <a:rPr kumimoji="1" lang="ja-JP" altLang="en-US" sz="1100" b="0" i="0" normalizeH="0" noProof="0">
                <a:uLnTx/>
                <a:uFillTx/>
                <a:latin typeface="+mn-lt"/>
                <a:ea typeface="+mn-ea"/>
                <a:cs typeface="+mn-cs"/>
              </a:rPr>
              <a:t>事業の詳細及び募集要項についてはホームページをご確認ください。 埼玉県　スマート介護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4F4446EA-C9FF-4FAB-98E2-30239865A5B7}"/>
              </a:ext>
            </a:extLst>
          </p:cNvPr>
          <p:cNvSpPr/>
          <p:nvPr/>
        </p:nvSpPr>
        <p:spPr>
          <a:xfrm>
            <a:off x="4461050" y="6626185"/>
            <a:ext cx="2267553" cy="2383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1pPr>
            <a:lvl2pPr marL="4572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2pPr>
            <a:lvl3pPr marL="9144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5pPr>
            <a:lvl6pPr marL="22860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6pPr>
            <a:lvl7pPr marL="27432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7pPr>
            <a:lvl8pPr marL="32004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8pPr>
            <a:lvl9pPr marL="36576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9pPr>
          </a:lstStyle>
          <a:p>
            <a:pPr marL="0" algn="ctr" defTabSz="457200">
              <a:buNone/>
              <a:defRPr kumimoji="0" sz="1800" b="0" i="0" normalizeH="0" noProof="0"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defRPr>
            </a:pPr>
            <a:endParaRPr kumimoji="1" lang="ja-JP" altLang="en-US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559CA44E-36F3-4A97-AA7E-2503D0DE9AC4}"/>
              </a:ext>
            </a:extLst>
          </p:cNvPr>
          <p:cNvSpPr/>
          <p:nvPr/>
        </p:nvSpPr>
        <p:spPr>
          <a:xfrm>
            <a:off x="6126768" y="6630010"/>
            <a:ext cx="608660" cy="23400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1pPr>
            <a:lvl2pPr marL="4572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2pPr>
            <a:lvl3pPr marL="9144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5pPr>
            <a:lvl6pPr marL="22860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6pPr>
            <a:lvl7pPr marL="27432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7pPr>
            <a:lvl8pPr marL="32004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8pPr>
            <a:lvl9pPr marL="36576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9pPr>
          </a:lstStyle>
          <a:p>
            <a:pPr marL="0" algn="ctr" defTabSz="457200">
              <a:buNone/>
              <a:defRPr kumimoji="0" sz="1800" b="0" i="0" normalizeH="0" noProof="0"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defRPr>
            </a:pPr>
            <a:r>
              <a:rPr kumimoji="1" lang="ja-JP" altLang="en-US" sz="1050" b="0" i="0" normalizeH="0" noProof="0"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rPr>
              <a:t>検索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96AF185-3221-4C31-91D6-B2B4470685E6}"/>
              </a:ext>
            </a:extLst>
          </p:cNvPr>
          <p:cNvSpPr txBox="1"/>
          <p:nvPr/>
        </p:nvSpPr>
        <p:spPr>
          <a:xfrm>
            <a:off x="85701" y="607216"/>
            <a:ext cx="4745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pPr marL="0" algn="l" defTabSz="457200">
              <a:buNone/>
              <a:defRPr kumimoji="0" sz="1800" b="0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1800" b="0" i="0" normalizeH="0" noProof="0">
                <a:uLnTx/>
                <a:uFillTx/>
                <a:latin typeface="+mn-lt"/>
                <a:ea typeface="+mn-ea"/>
                <a:cs typeface="+mn-cs"/>
              </a:rPr>
              <a:t>こんなお悩みありませんか？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39E479C-1A25-411B-B370-94DAF68D3D69}"/>
              </a:ext>
            </a:extLst>
          </p:cNvPr>
          <p:cNvSpPr txBox="1"/>
          <p:nvPr/>
        </p:nvSpPr>
        <p:spPr>
          <a:xfrm>
            <a:off x="174918" y="1149060"/>
            <a:ext cx="1249919" cy="9646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pPr marL="0" algn="l" defTabSz="457200">
              <a:buNone/>
              <a:defRPr kumimoji="0" sz="1800" b="0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1400" b="0" i="0" normalizeH="0" noProof="0">
                <a:uLnTx/>
                <a:uFillTx/>
                <a:latin typeface="+mn-lt"/>
                <a:ea typeface="+mn-ea"/>
                <a:cs typeface="+mn-cs"/>
              </a:rPr>
              <a:t>介護ロボットを導入したが、効果的に活用できない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B2F08B7-A4C4-4C32-8AB7-03FDA95617F1}"/>
              </a:ext>
            </a:extLst>
          </p:cNvPr>
          <p:cNvSpPr txBox="1"/>
          <p:nvPr/>
        </p:nvSpPr>
        <p:spPr>
          <a:xfrm>
            <a:off x="1825426" y="1181362"/>
            <a:ext cx="125174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pPr marL="0" algn="l" defTabSz="457200">
              <a:buNone/>
              <a:defRPr kumimoji="0" sz="1800" b="0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1400" b="0" i="0" normalizeH="0" noProof="0">
                <a:uLnTx/>
                <a:uFillTx/>
                <a:latin typeface="+mn-lt"/>
                <a:ea typeface="+mn-ea"/>
                <a:cs typeface="+mn-cs"/>
              </a:rPr>
              <a:t>同じ食事介護でもやり方が</a:t>
            </a:r>
            <a:endParaRPr kumimoji="1" lang="en-US" altLang="ja-JP" sz="1400"/>
          </a:p>
          <a:p>
            <a:pPr marL="0" algn="l" defTabSz="457200">
              <a:buNone/>
              <a:defRPr kumimoji="0" sz="1800" b="0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1400" b="0" i="0" normalizeH="0" noProof="0">
                <a:uLnTx/>
                <a:uFillTx/>
                <a:latin typeface="+mn-lt"/>
                <a:ea typeface="+mn-ea"/>
                <a:cs typeface="+mn-cs"/>
              </a:rPr>
              <a:t>バラバラ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62D311D7-0234-4116-BD54-36BEC9DCC1CD}"/>
              </a:ext>
            </a:extLst>
          </p:cNvPr>
          <p:cNvSpPr txBox="1"/>
          <p:nvPr/>
        </p:nvSpPr>
        <p:spPr>
          <a:xfrm>
            <a:off x="3509096" y="1154343"/>
            <a:ext cx="132315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pPr marL="0" algn="l" defTabSz="457200">
              <a:buNone/>
              <a:defRPr kumimoji="0" sz="1800" b="0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1400" b="0" i="0" normalizeH="0" noProof="0">
                <a:uLnTx/>
                <a:uFillTx/>
                <a:latin typeface="+mn-lt"/>
                <a:ea typeface="+mn-ea"/>
                <a:cs typeface="+mn-cs"/>
              </a:rPr>
              <a:t>手書きでの記録作成に時間がかかる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BA7F580E-FDD2-4E38-BC9D-787BC699B12C}"/>
              </a:ext>
            </a:extLst>
          </p:cNvPr>
          <p:cNvSpPr txBox="1"/>
          <p:nvPr/>
        </p:nvSpPr>
        <p:spPr>
          <a:xfrm>
            <a:off x="5247363" y="1154343"/>
            <a:ext cx="12679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pPr marL="0" algn="l" defTabSz="457200">
              <a:buNone/>
              <a:defRPr kumimoji="0" sz="1800" b="0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1400" b="0" i="0" normalizeH="0" noProof="0">
                <a:uLnTx/>
                <a:uFillTx/>
                <a:latin typeface="+mn-lt"/>
                <a:ea typeface="+mn-ea"/>
                <a:cs typeface="+mn-cs"/>
              </a:rPr>
              <a:t>職員間の情報共有が上手くいかない</a:t>
            </a:r>
          </a:p>
        </p:txBody>
      </p:sp>
      <p:sp>
        <p:nvSpPr>
          <p:cNvPr id="51" name="矢印: 五方向 50">
            <a:extLst>
              <a:ext uri="{FF2B5EF4-FFF2-40B4-BE49-F238E27FC236}">
                <a16:creationId xmlns:a16="http://schemas.microsoft.com/office/drawing/2014/main" id="{667EDB5F-B435-402E-BEAD-E400CFE60506}"/>
              </a:ext>
            </a:extLst>
          </p:cNvPr>
          <p:cNvSpPr/>
          <p:nvPr/>
        </p:nvSpPr>
        <p:spPr>
          <a:xfrm>
            <a:off x="-7169" y="3581750"/>
            <a:ext cx="1872014" cy="344446"/>
          </a:xfrm>
          <a:custGeom>
            <a:gdLst>
              <a:gd name="connsiteX0" fmla="*/ 0 w 2653374"/>
              <a:gd name="connsiteY0" fmla="*/ 0 h 358145"/>
              <a:gd name="connsiteX1" fmla="*/ 2653374 w 2653374"/>
              <a:gd name="connsiteY1" fmla="*/ 0 h 358145"/>
              <a:gd name="connsiteX2" fmla="*/ 2651694 w 2653374"/>
              <a:gd name="connsiteY2" fmla="*/ 157809 h 358145"/>
              <a:gd name="connsiteX3" fmla="*/ 2653374 w 2653374"/>
              <a:gd name="connsiteY3" fmla="*/ 358145 h 358145"/>
              <a:gd name="connsiteX4" fmla="*/ 0 w 2653374"/>
              <a:gd name="connsiteY4" fmla="*/ 358145 h 358145"/>
              <a:gd name="connsiteX5" fmla="*/ 0 w 2653374"/>
              <a:gd name="connsiteY5" fmla="*/ 0 h 35814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53374" h="358145">
                <a:moveTo>
                  <a:pt x="0" y="0"/>
                </a:moveTo>
                <a:lnTo>
                  <a:pt x="2653374" y="0"/>
                </a:lnTo>
                <a:lnTo>
                  <a:pt x="2651694" y="157809"/>
                </a:lnTo>
                <a:lnTo>
                  <a:pt x="2653374" y="358145"/>
                </a:lnTo>
                <a:lnTo>
                  <a:pt x="0" y="35814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88000" rtlCol="0" anchor="b" anchorCtr="0"/>
          <a:lstStyle>
            <a:defPPr>
              <a:defRPr lang="en-US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1pPr>
            <a:lvl2pPr marL="4572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2pPr>
            <a:lvl3pPr marL="9144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5pPr>
            <a:lvl6pPr marL="22860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6pPr>
            <a:lvl7pPr marL="27432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7pPr>
            <a:lvl8pPr marL="32004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8pPr>
            <a:lvl9pPr marL="36576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9pPr>
          </a:lstStyle>
          <a:p>
            <a:pPr marL="0" algn="l" defTabSz="457200">
              <a:buNone/>
              <a:defRPr kumimoji="0" sz="1800" b="0" i="0" normalizeH="0" noProof="0"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defRPr>
            </a:pPr>
            <a:r>
              <a:rPr kumimoji="1" lang="ja-JP" altLang="en-US" sz="1600" b="1" i="0" normalizeH="0" noProof="0"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rPr>
              <a:t>１</a:t>
            </a:r>
            <a:r>
              <a:rPr kumimoji="1" lang="en-US" altLang="ja-JP" sz="1600" b="1" i="0" normalizeH="0" noProof="0"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kumimoji="1" lang="ja-JP" altLang="en-US" sz="1600" b="1" i="0" normalizeH="0" noProof="0"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rPr>
              <a:t>事業概要</a:t>
            </a:r>
          </a:p>
        </p:txBody>
      </p:sp>
      <p:sp>
        <p:nvSpPr>
          <p:cNvPr id="52" name="矢印: 五方向 51">
            <a:extLst>
              <a:ext uri="{FF2B5EF4-FFF2-40B4-BE49-F238E27FC236}">
                <a16:creationId xmlns:a16="http://schemas.microsoft.com/office/drawing/2014/main" id="{577BC3A9-9AAB-40E8-9457-6A668986C22F}"/>
              </a:ext>
            </a:extLst>
          </p:cNvPr>
          <p:cNvSpPr/>
          <p:nvPr/>
        </p:nvSpPr>
        <p:spPr>
          <a:xfrm>
            <a:off x="-13866" y="5267238"/>
            <a:ext cx="1878711" cy="802338"/>
          </a:xfrm>
          <a:custGeom>
            <a:gdLst>
              <a:gd name="connsiteX0" fmla="*/ 0 w 3225565"/>
              <a:gd name="connsiteY0" fmla="*/ 0 h 358145"/>
              <a:gd name="connsiteX1" fmla="*/ 3225565 w 3225565"/>
              <a:gd name="connsiteY1" fmla="*/ 0 h 358145"/>
              <a:gd name="connsiteX2" fmla="*/ 3223884 w 3225565"/>
              <a:gd name="connsiteY2" fmla="*/ 189705 h 358145"/>
              <a:gd name="connsiteX3" fmla="*/ 3225565 w 3225565"/>
              <a:gd name="connsiteY3" fmla="*/ 358145 h 358145"/>
              <a:gd name="connsiteX4" fmla="*/ 0 w 3225565"/>
              <a:gd name="connsiteY4" fmla="*/ 358145 h 358145"/>
              <a:gd name="connsiteX5" fmla="*/ 0 w 3225565"/>
              <a:gd name="connsiteY5" fmla="*/ 0 h 35814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25565" h="358145">
                <a:moveTo>
                  <a:pt x="0" y="0"/>
                </a:moveTo>
                <a:lnTo>
                  <a:pt x="3225565" y="0"/>
                </a:lnTo>
                <a:cubicBezTo>
                  <a:pt x="3225005" y="63235"/>
                  <a:pt x="3224444" y="126470"/>
                  <a:pt x="3223884" y="189705"/>
                </a:cubicBezTo>
                <a:cubicBezTo>
                  <a:pt x="3224444" y="245852"/>
                  <a:pt x="3225005" y="301998"/>
                  <a:pt x="3225565" y="358145"/>
                </a:cubicBezTo>
                <a:lnTo>
                  <a:pt x="0" y="35814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1pPr>
            <a:lvl2pPr marL="4572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2pPr>
            <a:lvl3pPr marL="9144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5pPr>
            <a:lvl6pPr marL="22860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6pPr>
            <a:lvl7pPr marL="27432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7pPr>
            <a:lvl8pPr marL="32004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8pPr>
            <a:lvl9pPr marL="36576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9pPr>
          </a:lstStyle>
          <a:p>
            <a:pPr marL="0" algn="l" defTabSz="457200">
              <a:buNone/>
              <a:defRPr kumimoji="0" sz="1800" b="0" i="0" normalizeH="0" noProof="0"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defRPr>
            </a:pPr>
            <a:r>
              <a:rPr kumimoji="1" lang="ja-JP" altLang="en-US" sz="1600" b="1" i="0" normalizeH="0" noProof="0"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rPr>
              <a:t>２</a:t>
            </a:r>
            <a:r>
              <a:rPr kumimoji="1" lang="en-US" altLang="ja-JP" sz="1600" b="1" i="0" normalizeH="0" noProof="0"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kumimoji="1" lang="ja-JP" altLang="en-US" sz="1600" b="1" i="0" normalizeH="0" noProof="0"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rPr>
              <a:t>モデル事業応募　</a:t>
            </a:r>
            <a:endParaRPr kumimoji="1" lang="en-US" altLang="ja-JP" sz="1600" b="1"/>
          </a:p>
          <a:p>
            <a:pPr marL="0" algn="l" defTabSz="457200">
              <a:buNone/>
              <a:defRPr kumimoji="0" sz="1800" b="0" i="0" normalizeH="0" noProof="0"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defRPr>
            </a:pPr>
            <a:r>
              <a:rPr kumimoji="1" lang="ja-JP" altLang="en-US" sz="1600" b="1" i="0" normalizeH="0" noProof="0"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rPr>
              <a:t>　  対象事業所</a:t>
            </a:r>
          </a:p>
        </p:txBody>
      </p:sp>
      <p:sp>
        <p:nvSpPr>
          <p:cNvPr id="54" name="矢印: 五方向 53">
            <a:extLst>
              <a:ext uri="{FF2B5EF4-FFF2-40B4-BE49-F238E27FC236}">
                <a16:creationId xmlns:a16="http://schemas.microsoft.com/office/drawing/2014/main" id="{E0A7134A-6ED9-4D19-86E7-1DC146D05237}"/>
              </a:ext>
            </a:extLst>
          </p:cNvPr>
          <p:cNvSpPr/>
          <p:nvPr/>
        </p:nvSpPr>
        <p:spPr>
          <a:xfrm>
            <a:off x="0" y="6904804"/>
            <a:ext cx="1864845" cy="313190"/>
          </a:xfrm>
          <a:custGeom>
            <a:gdLst>
              <a:gd name="connsiteX0" fmla="*/ 0 w 1496149"/>
              <a:gd name="connsiteY0" fmla="*/ 0 h 358145"/>
              <a:gd name="connsiteX1" fmla="*/ 1496149 w 1496149"/>
              <a:gd name="connsiteY1" fmla="*/ 0 h 358145"/>
              <a:gd name="connsiteX2" fmla="*/ 1495176 w 1496149"/>
              <a:gd name="connsiteY2" fmla="*/ 179073 h 358145"/>
              <a:gd name="connsiteX3" fmla="*/ 1496149 w 1496149"/>
              <a:gd name="connsiteY3" fmla="*/ 358145 h 358145"/>
              <a:gd name="connsiteX4" fmla="*/ 0 w 1496149"/>
              <a:gd name="connsiteY4" fmla="*/ 358145 h 358145"/>
              <a:gd name="connsiteX5" fmla="*/ 0 w 1496149"/>
              <a:gd name="connsiteY5" fmla="*/ 0 h 35814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96149" h="358145">
                <a:moveTo>
                  <a:pt x="0" y="0"/>
                </a:moveTo>
                <a:lnTo>
                  <a:pt x="1496149" y="0"/>
                </a:lnTo>
                <a:cubicBezTo>
                  <a:pt x="1495825" y="59691"/>
                  <a:pt x="1495500" y="119382"/>
                  <a:pt x="1495176" y="179073"/>
                </a:cubicBezTo>
                <a:cubicBezTo>
                  <a:pt x="1495500" y="238764"/>
                  <a:pt x="1495825" y="298454"/>
                  <a:pt x="1496149" y="358145"/>
                </a:cubicBezTo>
                <a:lnTo>
                  <a:pt x="0" y="35814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ctr"/>
          <a:lstStyle>
            <a:defPPr>
              <a:defRPr lang="en-US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1pPr>
            <a:lvl2pPr marL="4572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2pPr>
            <a:lvl3pPr marL="9144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5pPr>
            <a:lvl6pPr marL="22860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6pPr>
            <a:lvl7pPr marL="27432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7pPr>
            <a:lvl8pPr marL="32004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8pPr>
            <a:lvl9pPr marL="36576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9pPr>
          </a:lstStyle>
          <a:p>
            <a:pPr marL="0" algn="l" defTabSz="457200">
              <a:buNone/>
              <a:defRPr kumimoji="0" sz="1800" b="0" i="0" normalizeH="0" noProof="0"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defRPr>
            </a:pPr>
            <a:r>
              <a:rPr kumimoji="1" lang="ja-JP" altLang="en-US" sz="1600" b="1" i="0" normalizeH="0" noProof="0"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rPr>
              <a:t>４</a:t>
            </a:r>
            <a:r>
              <a:rPr kumimoji="1" lang="en-US" altLang="ja-JP" sz="1600" b="1" i="0" normalizeH="0" noProof="0"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kumimoji="1" lang="ja-JP" altLang="en-US" sz="1600" b="1" i="0" normalizeH="0" noProof="0"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rPr>
              <a:t>留意事項</a:t>
            </a:r>
          </a:p>
        </p:txBody>
      </p:sp>
      <p:sp>
        <p:nvSpPr>
          <p:cNvPr id="55" name="吹き出し: 角を丸めた四角形 54">
            <a:extLst>
              <a:ext uri="{FF2B5EF4-FFF2-40B4-BE49-F238E27FC236}">
                <a16:creationId xmlns:a16="http://schemas.microsoft.com/office/drawing/2014/main" id="{79B77547-87F1-48DC-B3DA-41DA7FEA80F7}"/>
              </a:ext>
            </a:extLst>
          </p:cNvPr>
          <p:cNvSpPr/>
          <p:nvPr/>
        </p:nvSpPr>
        <p:spPr>
          <a:xfrm>
            <a:off x="57244" y="1066967"/>
            <a:ext cx="1485268" cy="1045346"/>
          </a:xfrm>
          <a:prstGeom prst="wedgeRoundRectCallout">
            <a:avLst>
              <a:gd name="adj1" fmla="val 56261"/>
              <a:gd name="adj2" fmla="val 69698"/>
              <a:gd name="adj3" fmla="val 16667"/>
            </a:avLst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1pPr>
            <a:lvl2pPr marL="4572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2pPr>
            <a:lvl3pPr marL="9144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5pPr>
            <a:lvl6pPr marL="22860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6pPr>
            <a:lvl7pPr marL="27432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7pPr>
            <a:lvl8pPr marL="32004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8pPr>
            <a:lvl9pPr marL="36576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9pPr>
          </a:lstStyle>
          <a:p>
            <a:pPr marL="0" algn="ctr" defTabSz="457200">
              <a:buNone/>
              <a:defRPr kumimoji="0" sz="1800" b="0" i="0" normalizeH="0" noProof="0"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defRPr>
            </a:pPr>
            <a:endParaRPr kumimoji="1" lang="ja-JP" altLang="en-US"/>
          </a:p>
        </p:txBody>
      </p:sp>
      <p:sp>
        <p:nvSpPr>
          <p:cNvPr id="56" name="吹き出し: 角を丸めた四角形 55">
            <a:extLst>
              <a:ext uri="{FF2B5EF4-FFF2-40B4-BE49-F238E27FC236}">
                <a16:creationId xmlns:a16="http://schemas.microsoft.com/office/drawing/2014/main" id="{285C2AE1-2555-4604-B702-6642F55156C1}"/>
              </a:ext>
            </a:extLst>
          </p:cNvPr>
          <p:cNvSpPr/>
          <p:nvPr/>
        </p:nvSpPr>
        <p:spPr>
          <a:xfrm>
            <a:off x="1691529" y="1066967"/>
            <a:ext cx="1534036" cy="1045345"/>
          </a:xfrm>
          <a:prstGeom prst="wedgeRoundRectCallout">
            <a:avLst>
              <a:gd name="adj1" fmla="val -8358"/>
              <a:gd name="adj2" fmla="val 73143"/>
              <a:gd name="adj3" fmla="val 16667"/>
            </a:avLst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1pPr>
            <a:lvl2pPr marL="4572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2pPr>
            <a:lvl3pPr marL="9144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5pPr>
            <a:lvl6pPr marL="22860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6pPr>
            <a:lvl7pPr marL="27432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7pPr>
            <a:lvl8pPr marL="32004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8pPr>
            <a:lvl9pPr marL="36576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9pPr>
          </a:lstStyle>
          <a:p>
            <a:pPr marL="0" algn="ctr" defTabSz="457200">
              <a:buNone/>
              <a:defRPr kumimoji="0" sz="1800" b="0" i="0" normalizeH="0" noProof="0"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defRPr>
            </a:pPr>
            <a:endParaRPr kumimoji="1" lang="ja-JP" altLang="en-US"/>
          </a:p>
        </p:txBody>
      </p:sp>
      <p:sp>
        <p:nvSpPr>
          <p:cNvPr id="57" name="吹き出し: 角を丸めた四角形 56">
            <a:extLst>
              <a:ext uri="{FF2B5EF4-FFF2-40B4-BE49-F238E27FC236}">
                <a16:creationId xmlns:a16="http://schemas.microsoft.com/office/drawing/2014/main" id="{74595444-D552-4EF4-9D5C-ABDB355C5C07}"/>
              </a:ext>
            </a:extLst>
          </p:cNvPr>
          <p:cNvSpPr/>
          <p:nvPr/>
        </p:nvSpPr>
        <p:spPr>
          <a:xfrm>
            <a:off x="3360081" y="1066967"/>
            <a:ext cx="1621191" cy="1045344"/>
          </a:xfrm>
          <a:prstGeom prst="wedgeRoundRectCallout">
            <a:avLst>
              <a:gd name="adj1" fmla="val 2695"/>
              <a:gd name="adj2" fmla="val 74752"/>
              <a:gd name="adj3" fmla="val 16667"/>
            </a:avLst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1pPr>
            <a:lvl2pPr marL="4572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2pPr>
            <a:lvl3pPr marL="9144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5pPr>
            <a:lvl6pPr marL="22860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6pPr>
            <a:lvl7pPr marL="27432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7pPr>
            <a:lvl8pPr marL="32004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8pPr>
            <a:lvl9pPr marL="36576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9pPr>
          </a:lstStyle>
          <a:p>
            <a:pPr marL="0" algn="ctr" defTabSz="457200">
              <a:buNone/>
              <a:defRPr kumimoji="0" sz="1800" b="0" i="0" normalizeH="0" noProof="0"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defRPr>
            </a:pPr>
            <a:endParaRPr kumimoji="1" lang="ja-JP" altLang="en-US"/>
          </a:p>
        </p:txBody>
      </p:sp>
      <p:sp>
        <p:nvSpPr>
          <p:cNvPr id="58" name="吹き出し: 角を丸めた四角形 57">
            <a:extLst>
              <a:ext uri="{FF2B5EF4-FFF2-40B4-BE49-F238E27FC236}">
                <a16:creationId xmlns:a16="http://schemas.microsoft.com/office/drawing/2014/main" id="{1B422FC2-B939-4FF0-87C5-35315828D5A8}"/>
              </a:ext>
            </a:extLst>
          </p:cNvPr>
          <p:cNvSpPr/>
          <p:nvPr/>
        </p:nvSpPr>
        <p:spPr>
          <a:xfrm>
            <a:off x="5114318" y="1066967"/>
            <a:ext cx="1534036" cy="1045343"/>
          </a:xfrm>
          <a:prstGeom prst="wedgeRoundRectCallout">
            <a:avLst>
              <a:gd name="adj1" fmla="val 4118"/>
              <a:gd name="adj2" fmla="val 75513"/>
              <a:gd name="adj3" fmla="val 16667"/>
            </a:avLst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1pPr>
            <a:lvl2pPr marL="4572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2pPr>
            <a:lvl3pPr marL="9144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5pPr>
            <a:lvl6pPr marL="22860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6pPr>
            <a:lvl7pPr marL="27432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7pPr>
            <a:lvl8pPr marL="32004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8pPr>
            <a:lvl9pPr marL="36576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9pPr>
          </a:lstStyle>
          <a:p>
            <a:pPr marL="0" algn="ctr" defTabSz="457200">
              <a:buNone/>
              <a:defRPr kumimoji="0" sz="1800" b="0" i="0" normalizeH="0" noProof="0"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defRPr>
            </a:pPr>
            <a:endParaRPr kumimoji="1" lang="ja-JP" altLang="en-US"/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62451EA6-80D4-4625-B10A-6CA4B3B3FD46}"/>
              </a:ext>
            </a:extLst>
          </p:cNvPr>
          <p:cNvSpPr/>
          <p:nvPr/>
        </p:nvSpPr>
        <p:spPr>
          <a:xfrm>
            <a:off x="57243" y="2473744"/>
            <a:ext cx="6720471" cy="891479"/>
          </a:xfrm>
          <a:prstGeom prst="rect">
            <a:avLst/>
          </a:prstGeom>
          <a:noFill/>
          <a:ln w="76200">
            <a:solidFill>
              <a:schemeClr val="accent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1pPr>
            <a:lvl2pPr marL="4572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2pPr>
            <a:lvl3pPr marL="9144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5pPr>
            <a:lvl6pPr marL="22860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6pPr>
            <a:lvl7pPr marL="27432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7pPr>
            <a:lvl8pPr marL="32004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8pPr>
            <a:lvl9pPr marL="36576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9pPr>
          </a:lstStyle>
          <a:p>
            <a:pPr marL="0" algn="ctr" defTabSz="457200">
              <a:buNone/>
              <a:defRPr kumimoji="0" sz="1800" b="0" i="0" normalizeH="0" noProof="0"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defRPr>
            </a:pPr>
            <a:endParaRPr kumimoji="1" lang="ja-JP" altLang="en-US"/>
          </a:p>
        </p:txBody>
      </p:sp>
      <p:sp>
        <p:nvSpPr>
          <p:cNvPr id="60" name="矢印: 五方向 50">
            <a:extLst>
              <a:ext uri="{FF2B5EF4-FFF2-40B4-BE49-F238E27FC236}">
                <a16:creationId xmlns:a16="http://schemas.microsoft.com/office/drawing/2014/main" id="{6B6D39AF-888A-40DC-BC29-9923AC337EE2}"/>
              </a:ext>
            </a:extLst>
          </p:cNvPr>
          <p:cNvSpPr/>
          <p:nvPr/>
        </p:nvSpPr>
        <p:spPr>
          <a:xfrm>
            <a:off x="-13866" y="6205742"/>
            <a:ext cx="1878711" cy="338737"/>
          </a:xfrm>
          <a:custGeom>
            <a:gdLst>
              <a:gd name="connsiteX0" fmla="*/ 0 w 2653374"/>
              <a:gd name="connsiteY0" fmla="*/ 0 h 358145"/>
              <a:gd name="connsiteX1" fmla="*/ 2653374 w 2653374"/>
              <a:gd name="connsiteY1" fmla="*/ 0 h 358145"/>
              <a:gd name="connsiteX2" fmla="*/ 2651694 w 2653374"/>
              <a:gd name="connsiteY2" fmla="*/ 157809 h 358145"/>
              <a:gd name="connsiteX3" fmla="*/ 2653374 w 2653374"/>
              <a:gd name="connsiteY3" fmla="*/ 358145 h 358145"/>
              <a:gd name="connsiteX4" fmla="*/ 0 w 2653374"/>
              <a:gd name="connsiteY4" fmla="*/ 358145 h 358145"/>
              <a:gd name="connsiteX5" fmla="*/ 0 w 2653374"/>
              <a:gd name="connsiteY5" fmla="*/ 0 h 35814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53374" h="358145">
                <a:moveTo>
                  <a:pt x="0" y="0"/>
                </a:moveTo>
                <a:lnTo>
                  <a:pt x="2653374" y="0"/>
                </a:lnTo>
                <a:lnTo>
                  <a:pt x="2651694" y="157809"/>
                </a:lnTo>
                <a:lnTo>
                  <a:pt x="2653374" y="358145"/>
                </a:lnTo>
                <a:lnTo>
                  <a:pt x="0" y="35814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1pPr>
            <a:lvl2pPr marL="4572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2pPr>
            <a:lvl3pPr marL="9144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5pPr>
            <a:lvl6pPr marL="22860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6pPr>
            <a:lvl7pPr marL="27432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7pPr>
            <a:lvl8pPr marL="32004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8pPr>
            <a:lvl9pPr marL="36576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9pPr>
          </a:lstStyle>
          <a:p>
            <a:pPr marL="0" algn="l" defTabSz="457200">
              <a:buNone/>
              <a:defRPr kumimoji="0" sz="1800" b="0" i="0" normalizeH="0" noProof="0"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defRPr>
            </a:pPr>
            <a:r>
              <a:rPr kumimoji="1" lang="ja-JP" altLang="en-US" sz="1600" b="1" i="0" normalizeH="0" noProof="0"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rPr>
              <a:t>３</a:t>
            </a:r>
            <a:r>
              <a:rPr kumimoji="1" lang="en-US" altLang="ja-JP" sz="1600" b="1" i="0" normalizeH="0" noProof="0"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kumimoji="1" lang="ja-JP" altLang="en-US" sz="1600" b="1" i="0" normalizeH="0" noProof="0"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rPr>
              <a:t>申請受付期間</a:t>
            </a: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8D8DCFBD-CCAB-48DD-B45B-F0D8F28CE743}"/>
              </a:ext>
            </a:extLst>
          </p:cNvPr>
          <p:cNvSpPr txBox="1"/>
          <p:nvPr/>
        </p:nvSpPr>
        <p:spPr>
          <a:xfrm>
            <a:off x="-37809" y="3980401"/>
            <a:ext cx="6845275" cy="12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pPr marL="0" algn="l" defTabSz="457200">
              <a:lnSpc>
                <a:spcPts val="1800"/>
              </a:lnSpc>
              <a:buNone/>
              <a:defRPr kumimoji="0" sz="1800" b="0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1400" b="1" i="0" normalizeH="0" noProof="0">
                <a:uLnTx/>
                <a:uFillTx/>
                <a:latin typeface="+mn-lt"/>
                <a:ea typeface="+mn-ea"/>
                <a:cs typeface="+mn-cs"/>
              </a:rPr>
              <a:t>プロジェクトチームを結成し、コンサルタントと共に以下の内容を実施</a:t>
            </a:r>
            <a:br>
              <a:rPr kumimoji="1" lang="en-US" altLang="ja-JP" sz="1400" b="1" i="0" normalizeH="0" noProof="0">
                <a:uLnTx/>
                <a:uFillTx/>
                <a:latin typeface="+mn-lt"/>
                <a:ea typeface="+mn-ea"/>
                <a:cs typeface="+mn-cs"/>
              </a:rPr>
            </a:br>
            <a:r>
              <a:rPr kumimoji="1" lang="ja-JP" altLang="en-US" sz="1400" b="0" i="0" normalizeH="0" noProof="0">
                <a:uLnTx/>
                <a:uFillTx/>
                <a:latin typeface="+mn-lt"/>
                <a:ea typeface="+mn-ea"/>
                <a:cs typeface="+mn-cs"/>
              </a:rPr>
              <a:t>①</a:t>
            </a:r>
            <a:r>
              <a:rPr kumimoji="1" lang="ja-JP" altLang="en-US" sz="1400" b="1" i="0" normalizeH="0" noProof="0">
                <a:uLnTx/>
                <a:uFillTx/>
                <a:latin typeface="+mn-lt"/>
                <a:ea typeface="+mn-ea"/>
                <a:cs typeface="+mn-cs"/>
              </a:rPr>
              <a:t>課題分析</a:t>
            </a:r>
            <a:r>
              <a:rPr kumimoji="1" lang="en-US" altLang="ja-JP" sz="1400" b="0" i="0" normalizeH="0" noProof="0">
                <a:uLnTx/>
                <a:uFillTx/>
                <a:latin typeface="+mn-lt"/>
                <a:ea typeface="+mn-ea"/>
                <a:cs typeface="+mn-cs"/>
              </a:rPr>
              <a:t>…</a:t>
            </a:r>
            <a:r>
              <a:rPr kumimoji="1" lang="ja-JP" altLang="en-US" sz="1400" b="0" i="0" normalizeH="0" noProof="0">
                <a:uLnTx/>
                <a:uFillTx/>
                <a:latin typeface="+mn-lt"/>
                <a:ea typeface="+mn-ea"/>
                <a:cs typeface="+mn-cs"/>
              </a:rPr>
              <a:t>課題の洗い出し・因果関係図の作成・課題に対する解決策の検討</a:t>
            </a:r>
            <a:br>
              <a:rPr kumimoji="1" lang="en-US" altLang="ja-JP" sz="1400" b="0" i="0" normalizeH="0" noProof="0">
                <a:uLnTx/>
                <a:uFillTx/>
                <a:latin typeface="+mn-lt"/>
                <a:ea typeface="+mn-ea"/>
                <a:cs typeface="+mn-cs"/>
              </a:rPr>
            </a:br>
            <a:r>
              <a:rPr kumimoji="1" lang="ja-JP" altLang="en-US" sz="1400" b="0" i="0" normalizeH="0" noProof="0">
                <a:uLnTx/>
                <a:uFillTx/>
                <a:latin typeface="+mn-lt"/>
                <a:ea typeface="+mn-ea"/>
                <a:cs typeface="+mn-cs"/>
              </a:rPr>
              <a:t>②</a:t>
            </a:r>
            <a:r>
              <a:rPr kumimoji="1" lang="ja-JP" altLang="en-US" sz="1400" b="1" i="0" normalizeH="0" noProof="0">
                <a:uLnTx/>
                <a:uFillTx/>
                <a:latin typeface="+mn-lt"/>
                <a:ea typeface="+mn-ea"/>
                <a:cs typeface="+mn-cs"/>
              </a:rPr>
              <a:t>業務改善</a:t>
            </a:r>
            <a:r>
              <a:rPr kumimoji="1" lang="en-US" altLang="ja-JP" sz="1400" b="0" i="0" normalizeH="0" noProof="0">
                <a:uLnTx/>
                <a:uFillTx/>
                <a:latin typeface="+mn-lt"/>
                <a:ea typeface="+mn-ea"/>
                <a:cs typeface="+mn-cs"/>
              </a:rPr>
              <a:t>…</a:t>
            </a:r>
            <a:r>
              <a:rPr kumimoji="1" lang="ja-JP" altLang="en-US" sz="1400" b="0" i="0" normalizeH="0" noProof="0">
                <a:uLnTx/>
                <a:uFillTx/>
                <a:latin typeface="+mn-lt"/>
                <a:ea typeface="+mn-ea"/>
                <a:cs typeface="+mn-cs"/>
              </a:rPr>
              <a:t>業務改善策の計画と遂行・テクノロジーの活用</a:t>
            </a:r>
            <a:br>
              <a:rPr kumimoji="1" lang="en-US" altLang="ja-JP" sz="1400" b="0" i="0" normalizeH="0" noProof="0">
                <a:uLnTx/>
                <a:uFillTx/>
                <a:latin typeface="+mn-lt"/>
                <a:ea typeface="+mn-ea"/>
                <a:cs typeface="+mn-cs"/>
              </a:rPr>
            </a:br>
            <a:r>
              <a:rPr kumimoji="1" lang="ja-JP" altLang="en-US" sz="1400" b="0" i="0" normalizeH="0" noProof="0">
                <a:uLnTx/>
                <a:uFillTx/>
                <a:latin typeface="+mn-lt"/>
                <a:ea typeface="+mn-ea"/>
                <a:cs typeface="+mn-cs"/>
              </a:rPr>
              <a:t>③</a:t>
            </a:r>
            <a:r>
              <a:rPr kumimoji="1" lang="ja-JP" altLang="en-US" sz="1400" b="1" i="0" normalizeH="0" noProof="0">
                <a:uLnTx/>
                <a:uFillTx/>
                <a:latin typeface="+mn-lt"/>
                <a:ea typeface="+mn-ea"/>
                <a:cs typeface="+mn-cs"/>
              </a:rPr>
              <a:t>効果の検証</a:t>
            </a:r>
            <a:r>
              <a:rPr kumimoji="1" lang="en-US" altLang="ja-JP" sz="1400" b="0" i="0" normalizeH="0" noProof="0">
                <a:uLnTx/>
                <a:uFillTx/>
                <a:latin typeface="+mn-lt"/>
                <a:ea typeface="+mn-ea"/>
                <a:cs typeface="+mn-cs"/>
              </a:rPr>
              <a:t>…</a:t>
            </a:r>
            <a:r>
              <a:rPr kumimoji="1" lang="ja-JP" altLang="en-US" sz="1400" b="0" i="0" normalizeH="0" noProof="0">
                <a:uLnTx/>
                <a:uFillTx/>
                <a:latin typeface="+mn-lt"/>
                <a:ea typeface="+mn-ea"/>
                <a:cs typeface="+mn-cs"/>
              </a:rPr>
              <a:t>定量的成果と定性的成果を分析</a:t>
            </a:r>
            <a:br>
              <a:rPr kumimoji="1" lang="en-US" altLang="ja-JP" sz="1400" b="0" i="0" normalizeH="0" noProof="0">
                <a:uLnTx/>
                <a:uFillTx/>
                <a:latin typeface="+mn-lt"/>
                <a:ea typeface="+mn-ea"/>
                <a:cs typeface="+mn-cs"/>
              </a:rPr>
            </a:br>
            <a:r>
              <a:rPr kumimoji="1" lang="ja-JP" altLang="en-US" sz="1400" b="0" i="0" normalizeH="0" noProof="0">
                <a:uLnTx/>
                <a:uFillTx/>
                <a:latin typeface="+mn-lt"/>
                <a:ea typeface="+mn-ea"/>
                <a:cs typeface="+mn-cs"/>
              </a:rPr>
              <a:t>④</a:t>
            </a:r>
            <a:r>
              <a:rPr kumimoji="1" lang="ja-JP" altLang="en-US" sz="1400" b="1" i="0" normalizeH="0" noProof="0">
                <a:uLnTx/>
                <a:uFillTx/>
                <a:latin typeface="+mn-lt"/>
                <a:ea typeface="+mn-ea"/>
                <a:cs typeface="+mn-cs"/>
              </a:rPr>
              <a:t>成果報告</a:t>
            </a:r>
            <a:r>
              <a:rPr kumimoji="1" lang="en-US" altLang="ja-JP" sz="1400" b="0" i="0" normalizeH="0" noProof="0">
                <a:uLnTx/>
                <a:uFillTx/>
                <a:latin typeface="+mn-lt"/>
                <a:ea typeface="+mn-ea"/>
                <a:cs typeface="+mn-cs"/>
              </a:rPr>
              <a:t>…</a:t>
            </a:r>
            <a:r>
              <a:rPr kumimoji="1" lang="ja-JP" altLang="en-US" sz="1400" b="0" i="0" normalizeH="0" noProof="0">
                <a:uLnTx/>
                <a:uFillTx/>
                <a:latin typeface="+mn-lt"/>
                <a:ea typeface="+mn-ea"/>
                <a:cs typeface="+mn-cs"/>
              </a:rPr>
              <a:t>施設内見学会の開催・成果報告会のオンライン配信</a:t>
            </a:r>
          </a:p>
        </p:txBody>
      </p:sp>
      <p:pic>
        <p:nvPicPr>
          <p:cNvPr id="71" name="図 70">
            <a:extLst>
              <a:ext uri="{FF2B5EF4-FFF2-40B4-BE49-F238E27FC236}">
                <a16:creationId xmlns:a16="http://schemas.microsoft.com/office/drawing/2014/main" id="{5EB60E9F-B888-4CDB-BB72-0F35AC577A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2680" y="1553220"/>
            <a:ext cx="575035" cy="782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203014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2.0.50727.8745"/>
  <p:tag name="AS_OS" val="Microsoft Windows NT 6.2.9200.0"/>
  <p:tag name="AS_RELEASE_DATE" val="2017.11.20"/>
  <p:tag name="AS_TITLE" val="Aspose.Slides for .NET 3.5 Client Profile"/>
  <p:tag name="AS_VERSION" val="17.11"/>
</p:tagLst>
</file>

<file path=ppt/theme/theme1.xml><?xml version="1.0" encoding="utf-8"?>
<a:theme xmlns:r="http://schemas.openxmlformats.org/officeDocument/2006/relationships"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Arial" panose="020b0604020202020204" pitchFamily="34" charset="0"/>
        <a:cs typeface="Arial" panose="020b0604020202020204" pitchFamily="34" charset="0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 panose="020b0604020202020204" pitchFamily="34" charset="0"/>
        <a:cs typeface="Arial" panose="020b0604020202020204" pitchFamily="34" charset="0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 pitchFamily="34" charset="0"/>
        <a:cs typeface="Arial" pitchFamily="34" charset="0"/>
        <a:font script="Jpan" typeface="ＭＳ%20Ｐゴシック"/>
        <a:font script="Hang" typeface="맑은%20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 pitchFamily="34" charset="0"/>
        <a:cs typeface="Arial" pitchFamily="34" charset="0"/>
        <a:font script="Jpan" typeface="ＭＳ%20Ｐゴシック"/>
        <a:font script="Hang" typeface="맑은%20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32</Paragraphs>
  <Slides>1</Slides>
  <Notes>0</Notes>
  <TotalTime>1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Office Theme</vt:lpstr>
      <vt:lpstr>Slide 1</vt:lpstr>
    </vt:vector>
  </TitlesOfParts>
  <LinksUpToDate>0</LinksUpToDate>
  <SharedDoc>0</SharedDoc>
  <HyperlinksChanged>0</HyperlinksChanged>
  <Application>Aspose.Slides for .NET</Application>
  <AppVersion>17.1100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cp:revision>1</cp:revision>
  <cp:lastPrinted>2023-05-08T18:51:04.827</cp:lastPrinted>
  <dcterms:created xsi:type="dcterms:W3CDTF">2023-05-08T09:51:04Z</dcterms:created>
  <dcterms:modified xsi:type="dcterms:W3CDTF">2023-05-08T09:51:06Z</dcterms:modified>
</cp:coreProperties>
</file>